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6" r:id="rId3"/>
    <p:sldId id="277" r:id="rId4"/>
    <p:sldId id="278" r:id="rId5"/>
    <p:sldId id="279" r:id="rId6"/>
    <p:sldId id="280" r:id="rId7"/>
    <p:sldId id="258" r:id="rId8"/>
    <p:sldId id="264" r:id="rId9"/>
    <p:sldId id="265" r:id="rId10"/>
    <p:sldId id="266" r:id="rId11"/>
    <p:sldId id="267" r:id="rId12"/>
    <p:sldId id="268" r:id="rId13"/>
    <p:sldId id="269"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0" d="100"/>
          <a:sy n="80" d="100"/>
        </p:scale>
        <p:origin x="6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AA60B6-1E22-4B7A-8463-868555189CF7}" type="datetimeFigureOut">
              <a:rPr lang="en-US" smtClean="0"/>
              <a:t>3/16/2022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0F13D4-AECA-4FB0-8DAB-B2AE89DC44F2}" type="slidenum">
              <a:rPr lang="en-US" smtClean="0"/>
              <a:t>‹#›</a:t>
            </a:fld>
            <a:endParaRPr lang="en-US"/>
          </a:p>
        </p:txBody>
      </p:sp>
    </p:spTree>
    <p:extLst>
      <p:ext uri="{BB962C8B-B14F-4D97-AF65-F5344CB8AC3E}">
        <p14:creationId xmlns:p14="http://schemas.microsoft.com/office/powerpoint/2010/main" val="1740173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Statement of Claim served after the claim form, time runs from date when Statement of Claim is served.  NOTE exceptions – service out of the jurisdiction, service on an agent of </a:t>
            </a:r>
            <a:r>
              <a:rPr lang="en-US" dirty="0" err="1" smtClean="0"/>
              <a:t>overseaes</a:t>
            </a:r>
            <a:r>
              <a:rPr lang="en-US" dirty="0" smtClean="0"/>
              <a:t> principal.</a:t>
            </a:r>
            <a:endParaRPr lang="en-US" dirty="0"/>
          </a:p>
        </p:txBody>
      </p:sp>
      <p:sp>
        <p:nvSpPr>
          <p:cNvPr id="4" name="Slide Number Placeholder 3"/>
          <p:cNvSpPr>
            <a:spLocks noGrp="1"/>
          </p:cNvSpPr>
          <p:nvPr>
            <p:ph type="sldNum" sz="quarter" idx="10"/>
          </p:nvPr>
        </p:nvSpPr>
        <p:spPr/>
        <p:txBody>
          <a:bodyPr/>
          <a:lstStyle/>
          <a:p>
            <a:fld id="{562F8B99-F471-4610-A53E-937A8C08657E}" type="slidenum">
              <a:rPr lang="en-US" smtClean="0"/>
              <a:t>2</a:t>
            </a:fld>
            <a:endParaRPr lang="en-US"/>
          </a:p>
        </p:txBody>
      </p:sp>
    </p:spTree>
    <p:extLst>
      <p:ext uri="{BB962C8B-B14F-4D97-AF65-F5344CB8AC3E}">
        <p14:creationId xmlns:p14="http://schemas.microsoft.com/office/powerpoint/2010/main" val="3746657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8FBD56-C756-4307-8423-4A3E2CB0E7E7}"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3231674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8FBD56-C756-4307-8423-4A3E2CB0E7E7}"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3939578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8FBD56-C756-4307-8423-4A3E2CB0E7E7}"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3240484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8FBD56-C756-4307-8423-4A3E2CB0E7E7}"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97271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8FBD56-C756-4307-8423-4A3E2CB0E7E7}" type="datetimeFigureOut">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334231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8FBD56-C756-4307-8423-4A3E2CB0E7E7}"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3372247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8FBD56-C756-4307-8423-4A3E2CB0E7E7}" type="datetimeFigureOut">
              <a:rPr lang="en-US" smtClean="0"/>
              <a:t>3/16/2022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4267706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8FBD56-C756-4307-8423-4A3E2CB0E7E7}" type="datetimeFigureOut">
              <a:rPr lang="en-US" smtClean="0"/>
              <a:t>3/16/2022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1662316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FBD56-C756-4307-8423-4A3E2CB0E7E7}" type="datetimeFigureOut">
              <a:rPr lang="en-US" smtClean="0"/>
              <a:t>3/16/2022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158365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8FBD56-C756-4307-8423-4A3E2CB0E7E7}"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3408644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8FBD56-C756-4307-8423-4A3E2CB0E7E7}" type="datetimeFigureOut">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62EF9-6C43-42A5-A99E-35203AB7FDE1}" type="slidenum">
              <a:rPr lang="en-US" smtClean="0"/>
              <a:t>‹#›</a:t>
            </a:fld>
            <a:endParaRPr lang="en-US"/>
          </a:p>
        </p:txBody>
      </p:sp>
    </p:spTree>
    <p:extLst>
      <p:ext uri="{BB962C8B-B14F-4D97-AF65-F5344CB8AC3E}">
        <p14:creationId xmlns:p14="http://schemas.microsoft.com/office/powerpoint/2010/main" val="1757865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35000">
              <a:schemeClr val="accent3">
                <a:lumMod val="0"/>
                <a:lumOff val="100000"/>
              </a:schemeClr>
            </a:gs>
            <a:gs pos="90000">
              <a:schemeClr val="accent3">
                <a:lumMod val="10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8FBD56-C756-4307-8423-4A3E2CB0E7E7}" type="datetimeFigureOut">
              <a:rPr lang="en-US" smtClean="0"/>
              <a:t>3/16/2022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D62EF9-6C43-42A5-A99E-35203AB7FDE1}" type="slidenum">
              <a:rPr lang="en-US" smtClean="0"/>
              <a:t>‹#›</a:t>
            </a:fld>
            <a:endParaRPr lang="en-US"/>
          </a:p>
        </p:txBody>
      </p:sp>
    </p:spTree>
    <p:extLst>
      <p:ext uri="{BB962C8B-B14F-4D97-AF65-F5344CB8AC3E}">
        <p14:creationId xmlns:p14="http://schemas.microsoft.com/office/powerpoint/2010/main" val="1967316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CIVIL PROCEDURE RULES OF THE SUPREME COURT OF THE BAHAMAS, 2022. </a:t>
            </a:r>
            <a:endParaRPr lang="en-US" dirty="0"/>
          </a:p>
        </p:txBody>
      </p:sp>
      <p:sp>
        <p:nvSpPr>
          <p:cNvPr id="3" name="Subtitle 2"/>
          <p:cNvSpPr>
            <a:spLocks noGrp="1"/>
          </p:cNvSpPr>
          <p:nvPr>
            <p:ph type="subTitle" idx="1"/>
          </p:nvPr>
        </p:nvSpPr>
        <p:spPr/>
        <p:txBody>
          <a:bodyPr/>
          <a:lstStyle/>
          <a:p>
            <a:r>
              <a:rPr lang="en-US" dirty="0" smtClean="0"/>
              <a:t>Parts 2-6; 73; 9-11 &amp; 16-17.</a:t>
            </a:r>
          </a:p>
          <a:p>
            <a:r>
              <a:rPr lang="en-US" dirty="0" smtClean="0"/>
              <a:t>Chief Justice Sir Brian M. Moree Kt</a:t>
            </a:r>
            <a:r>
              <a:rPr lang="en-US" dirty="0" smtClean="0"/>
              <a:t>. QC</a:t>
            </a:r>
            <a:endParaRPr lang="en-US" dirty="0" smtClean="0"/>
          </a:p>
          <a:p>
            <a:r>
              <a:rPr lang="en-US" dirty="0" smtClean="0"/>
              <a:t>Mrs. Krystal Rolle QC</a:t>
            </a:r>
          </a:p>
          <a:p>
            <a:endParaRPr lang="en-US" dirty="0"/>
          </a:p>
        </p:txBody>
      </p:sp>
    </p:spTree>
    <p:extLst>
      <p:ext uri="{BB962C8B-B14F-4D97-AF65-F5344CB8AC3E}">
        <p14:creationId xmlns:p14="http://schemas.microsoft.com/office/powerpoint/2010/main" val="300102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11 - CPR</a:t>
            </a:r>
            <a:endParaRPr lang="en-US" b="1" dirty="0"/>
          </a:p>
        </p:txBody>
      </p:sp>
      <p:sp>
        <p:nvSpPr>
          <p:cNvPr id="3" name="Content Placeholder 2"/>
          <p:cNvSpPr>
            <a:spLocks noGrp="1"/>
          </p:cNvSpPr>
          <p:nvPr>
            <p:ph idx="1"/>
          </p:nvPr>
        </p:nvSpPr>
        <p:spPr/>
        <p:txBody>
          <a:bodyPr/>
          <a:lstStyle/>
          <a:p>
            <a:r>
              <a:rPr lang="en-GB" b="1" dirty="0"/>
              <a:t>11.3	Applications to be dealt with at case management conference</a:t>
            </a:r>
            <a:endParaRPr lang="en-US" dirty="0"/>
          </a:p>
          <a:p>
            <a:r>
              <a:rPr lang="en-GB" dirty="0" smtClean="0"/>
              <a:t>So </a:t>
            </a:r>
            <a:r>
              <a:rPr lang="en-GB" dirty="0"/>
              <a:t>far as is practicable all applications relating to pending proceedings must be listed for hearing at a case management conference or pre-trial review.</a:t>
            </a:r>
            <a:endParaRPr lang="en-US" dirty="0"/>
          </a:p>
          <a:p>
            <a:r>
              <a:rPr lang="en-GB" dirty="0" smtClean="0"/>
              <a:t>Where </a:t>
            </a:r>
            <a:r>
              <a:rPr lang="en-GB" dirty="0"/>
              <a:t>an application is made which could have been dealt with at a case management conference or pre-trial review the court must order the applicant to pay the costs of the application unless there are special circumstances.</a:t>
            </a:r>
            <a:endParaRPr lang="en-US" dirty="0"/>
          </a:p>
          <a:p>
            <a:endParaRPr lang="en-US" dirty="0"/>
          </a:p>
        </p:txBody>
      </p:sp>
    </p:spTree>
    <p:extLst>
      <p:ext uri="{BB962C8B-B14F-4D97-AF65-F5344CB8AC3E}">
        <p14:creationId xmlns:p14="http://schemas.microsoft.com/office/powerpoint/2010/main" val="1160458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11 - CPR</a:t>
            </a:r>
            <a:endParaRPr lang="en-US" b="1" dirty="0"/>
          </a:p>
        </p:txBody>
      </p:sp>
      <p:sp>
        <p:nvSpPr>
          <p:cNvPr id="3" name="Content Placeholder 2"/>
          <p:cNvSpPr>
            <a:spLocks noGrp="1"/>
          </p:cNvSpPr>
          <p:nvPr>
            <p:ph idx="1"/>
          </p:nvPr>
        </p:nvSpPr>
        <p:spPr/>
        <p:txBody>
          <a:bodyPr>
            <a:normAutofit/>
          </a:bodyPr>
          <a:lstStyle/>
          <a:p>
            <a:r>
              <a:rPr lang="en-GB" dirty="0" smtClean="0"/>
              <a:t>The </a:t>
            </a:r>
            <a:r>
              <a:rPr lang="en-GB" dirty="0"/>
              <a:t>general rule is that an application must be in </a:t>
            </a:r>
            <a:r>
              <a:rPr lang="en-GB" dirty="0" smtClean="0"/>
              <a:t>writing.</a:t>
            </a:r>
            <a:endParaRPr lang="en-US" dirty="0"/>
          </a:p>
          <a:p>
            <a:r>
              <a:rPr lang="en-GB" dirty="0" smtClean="0"/>
              <a:t>An </a:t>
            </a:r>
            <a:r>
              <a:rPr lang="en-GB" dirty="0"/>
              <a:t>application may be made orally if </a:t>
            </a:r>
            <a:r>
              <a:rPr lang="en-GB" dirty="0" smtClean="0"/>
              <a:t>the </a:t>
            </a:r>
            <a:r>
              <a:rPr lang="en-GB" dirty="0"/>
              <a:t>court dispenses with the requirement for the application to be made in </a:t>
            </a:r>
            <a:r>
              <a:rPr lang="en-GB" dirty="0" smtClean="0"/>
              <a:t>writing or this </a:t>
            </a:r>
            <a:r>
              <a:rPr lang="en-GB" dirty="0"/>
              <a:t>is permitted by a rule or practice direction.</a:t>
            </a:r>
            <a:endParaRPr lang="en-US" dirty="0"/>
          </a:p>
          <a:p>
            <a:r>
              <a:rPr lang="en-GB" dirty="0" smtClean="0"/>
              <a:t>The </a:t>
            </a:r>
            <a:r>
              <a:rPr lang="en-GB" dirty="0"/>
              <a:t>applicant must file with the application or not less than 3 days before the hearing of the application a draft of the order sought and serve a copy on all respondents to whom notice is given.</a:t>
            </a:r>
            <a:endParaRPr lang="en-US" dirty="0"/>
          </a:p>
          <a:p>
            <a:r>
              <a:rPr lang="en-GB" dirty="0" smtClean="0"/>
              <a:t>If </a:t>
            </a:r>
            <a:r>
              <a:rPr lang="en-GB" dirty="0"/>
              <a:t>the application is made without notice, the draft order must be attached to the application when it is filed.</a:t>
            </a:r>
            <a:endParaRPr lang="en-US" dirty="0"/>
          </a:p>
          <a:p>
            <a:endParaRPr lang="en-US" dirty="0"/>
          </a:p>
        </p:txBody>
      </p:sp>
    </p:spTree>
    <p:extLst>
      <p:ext uri="{BB962C8B-B14F-4D97-AF65-F5344CB8AC3E}">
        <p14:creationId xmlns:p14="http://schemas.microsoft.com/office/powerpoint/2010/main" val="4194960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11 - CPR </a:t>
            </a:r>
            <a:endParaRPr lang="en-US" b="1" dirty="0"/>
          </a:p>
        </p:txBody>
      </p:sp>
      <p:sp>
        <p:nvSpPr>
          <p:cNvPr id="3" name="Content Placeholder 2"/>
          <p:cNvSpPr>
            <a:spLocks noGrp="1"/>
          </p:cNvSpPr>
          <p:nvPr>
            <p:ph idx="1"/>
          </p:nvPr>
        </p:nvSpPr>
        <p:spPr/>
        <p:txBody>
          <a:bodyPr>
            <a:normAutofit fontScale="92500" lnSpcReduction="20000"/>
          </a:bodyPr>
          <a:lstStyle/>
          <a:p>
            <a:r>
              <a:rPr lang="en-GB" dirty="0" smtClean="0"/>
              <a:t>The </a:t>
            </a:r>
            <a:r>
              <a:rPr lang="en-GB" dirty="0"/>
              <a:t>court may deal with an application without an oral hearing if -</a:t>
            </a:r>
            <a:endParaRPr lang="en-US" dirty="0"/>
          </a:p>
          <a:p>
            <a:pPr marL="0" indent="0">
              <a:buNone/>
            </a:pPr>
            <a:r>
              <a:rPr lang="en-GB" dirty="0" smtClean="0"/>
              <a:t>    (</a:t>
            </a:r>
            <a:r>
              <a:rPr lang="en-GB" dirty="0"/>
              <a:t>a)	no notice of the application is required; </a:t>
            </a:r>
            <a:endParaRPr lang="en-US" dirty="0"/>
          </a:p>
          <a:p>
            <a:pPr marL="0" indent="0">
              <a:buNone/>
            </a:pPr>
            <a:r>
              <a:rPr lang="en-GB" dirty="0" smtClean="0"/>
              <a:t>    (</a:t>
            </a:r>
            <a:r>
              <a:rPr lang="en-GB" dirty="0"/>
              <a:t>b)	the court does not consider that an oral hearing would be appropriate; </a:t>
            </a:r>
            <a:endParaRPr lang="en-US" dirty="0"/>
          </a:p>
          <a:p>
            <a:pPr marL="0" indent="0">
              <a:buNone/>
            </a:pPr>
            <a:r>
              <a:rPr lang="en-GB" dirty="0" smtClean="0"/>
              <a:t>    (</a:t>
            </a:r>
            <a:r>
              <a:rPr lang="en-GB" dirty="0"/>
              <a:t>c)	the parties agree; or</a:t>
            </a:r>
            <a:endParaRPr lang="en-US" dirty="0"/>
          </a:p>
          <a:p>
            <a:pPr marL="0" indent="0">
              <a:buNone/>
            </a:pPr>
            <a:r>
              <a:rPr lang="en-GB" dirty="0" smtClean="0"/>
              <a:t>    (</a:t>
            </a:r>
            <a:r>
              <a:rPr lang="en-GB" dirty="0"/>
              <a:t>d)	the parties have agreed to the terms of an order -</a:t>
            </a:r>
            <a:endParaRPr lang="en-US" dirty="0"/>
          </a:p>
          <a:p>
            <a:pPr marL="0" indent="0">
              <a:buNone/>
            </a:pPr>
            <a:r>
              <a:rPr lang="en-GB" dirty="0" smtClean="0"/>
              <a:t>	(</a:t>
            </a:r>
            <a:r>
              <a:rPr lang="en-GB" dirty="0" err="1"/>
              <a:t>i</a:t>
            </a:r>
            <a:r>
              <a:rPr lang="en-GB" dirty="0" smtClean="0"/>
              <a:t>) which </a:t>
            </a:r>
            <a:r>
              <a:rPr lang="en-GB" dirty="0"/>
              <a:t>does </a:t>
            </a:r>
            <a:r>
              <a:rPr lang="en-GB" dirty="0" smtClean="0"/>
              <a:t>not vary the case management timetable; </a:t>
            </a:r>
            <a:r>
              <a:rPr lang="en-GB" dirty="0"/>
              <a:t>and</a:t>
            </a:r>
            <a:endParaRPr lang="en-US" dirty="0"/>
          </a:p>
          <a:p>
            <a:pPr marL="0" indent="0">
              <a:buNone/>
            </a:pPr>
            <a:r>
              <a:rPr lang="en-GB" dirty="0" smtClean="0"/>
              <a:t>	(</a:t>
            </a:r>
            <a:r>
              <a:rPr lang="en-GB" dirty="0"/>
              <a:t>ii</a:t>
            </a:r>
            <a:r>
              <a:rPr lang="en-GB" dirty="0" smtClean="0"/>
              <a:t>) the </a:t>
            </a:r>
            <a:r>
              <a:rPr lang="en-GB" dirty="0"/>
              <a:t>application (or a copy of the application) is signed by the </a:t>
            </a:r>
            <a:r>
              <a:rPr lang="en-GB" dirty="0" smtClean="0"/>
              <a:t>	   	      attorney for all </a:t>
            </a:r>
            <a:r>
              <a:rPr lang="en-GB" dirty="0"/>
              <a:t>parties to the application.</a:t>
            </a:r>
            <a:endParaRPr lang="en-US" dirty="0"/>
          </a:p>
          <a:p>
            <a:r>
              <a:rPr lang="en-GB" b="1" dirty="0" smtClean="0"/>
              <a:t> </a:t>
            </a:r>
            <a:r>
              <a:rPr lang="en-GB" dirty="0"/>
              <a:t>The court may, if it deems just, deal with the</a:t>
            </a:r>
            <a:r>
              <a:rPr lang="en-GB" b="1" dirty="0"/>
              <a:t> </a:t>
            </a:r>
            <a:r>
              <a:rPr lang="en-GB" dirty="0"/>
              <a:t>application over the telephone or by any other means of communication</a:t>
            </a:r>
            <a:r>
              <a:rPr lang="en-GB" dirty="0" smtClean="0"/>
              <a:t>; </a:t>
            </a:r>
            <a:endParaRPr lang="en-US" dirty="0"/>
          </a:p>
          <a:p>
            <a:endParaRPr lang="en-US" dirty="0"/>
          </a:p>
        </p:txBody>
      </p:sp>
    </p:spTree>
    <p:extLst>
      <p:ext uri="{BB962C8B-B14F-4D97-AF65-F5344CB8AC3E}">
        <p14:creationId xmlns:p14="http://schemas.microsoft.com/office/powerpoint/2010/main" val="192727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11 - CPR</a:t>
            </a:r>
            <a:endParaRPr lang="en-US" b="1" dirty="0"/>
          </a:p>
        </p:txBody>
      </p:sp>
      <p:sp>
        <p:nvSpPr>
          <p:cNvPr id="3" name="Content Placeholder 2"/>
          <p:cNvSpPr>
            <a:spLocks noGrp="1"/>
          </p:cNvSpPr>
          <p:nvPr>
            <p:ph idx="1"/>
          </p:nvPr>
        </p:nvSpPr>
        <p:spPr>
          <a:xfrm>
            <a:off x="838200" y="1825624"/>
            <a:ext cx="11203112" cy="5032375"/>
          </a:xfrm>
        </p:spPr>
        <p:txBody>
          <a:bodyPr>
            <a:normAutofit/>
          </a:bodyPr>
          <a:lstStyle/>
          <a:p>
            <a:r>
              <a:rPr lang="en-GB" dirty="0" smtClean="0"/>
              <a:t>A </a:t>
            </a:r>
            <a:r>
              <a:rPr lang="en-GB" dirty="0"/>
              <a:t>respondent to whom notice of an application was not given may apply to the court for any order made on the application to be set aside or varied and for the application to be dealt with again.</a:t>
            </a:r>
            <a:endParaRPr lang="en-US" dirty="0"/>
          </a:p>
          <a:p>
            <a:r>
              <a:rPr lang="en-GB" dirty="0" smtClean="0"/>
              <a:t>A </a:t>
            </a:r>
            <a:r>
              <a:rPr lang="en-GB" dirty="0"/>
              <a:t>respondent must make such an application not more than 14 days after the date on which the order was served on the </a:t>
            </a:r>
            <a:r>
              <a:rPr lang="en-GB" dirty="0" smtClean="0"/>
              <a:t>respondent.</a:t>
            </a:r>
          </a:p>
          <a:p>
            <a:r>
              <a:rPr lang="en-GB" dirty="0" smtClean="0"/>
              <a:t>A party who was not present when an order was made may apply to set aside or vary the order. The application must be made not more than 14 days after the date on which the order was served on the applicant and supported by an affidavit a good reason for failing to attend the hearing and that it is likely that had the applicant attended some other order might have been made.</a:t>
            </a:r>
            <a:endParaRPr lang="en-US" dirty="0" smtClean="0"/>
          </a:p>
          <a:p>
            <a:endParaRPr lang="en-GB" dirty="0" smtClean="0"/>
          </a:p>
          <a:p>
            <a:endParaRPr lang="en-GB" dirty="0" smtClean="0"/>
          </a:p>
          <a:p>
            <a:endParaRPr lang="en-GB" dirty="0" smtClean="0"/>
          </a:p>
          <a:p>
            <a:endParaRPr lang="en-US" dirty="0"/>
          </a:p>
          <a:p>
            <a:endParaRPr lang="en-US" dirty="0"/>
          </a:p>
        </p:txBody>
      </p:sp>
    </p:spTree>
    <p:extLst>
      <p:ext uri="{BB962C8B-B14F-4D97-AF65-F5344CB8AC3E}">
        <p14:creationId xmlns:p14="http://schemas.microsoft.com/office/powerpoint/2010/main" val="1292043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11 - CPR</a:t>
            </a:r>
            <a:endParaRPr lang="en-US" b="1" dirty="0"/>
          </a:p>
        </p:txBody>
      </p:sp>
      <p:sp>
        <p:nvSpPr>
          <p:cNvPr id="3" name="Content Placeholder 2"/>
          <p:cNvSpPr>
            <a:spLocks noGrp="1"/>
          </p:cNvSpPr>
          <p:nvPr>
            <p:ph idx="1"/>
          </p:nvPr>
        </p:nvSpPr>
        <p:spPr>
          <a:xfrm>
            <a:off x="838200" y="1825624"/>
            <a:ext cx="11203112" cy="5032375"/>
          </a:xfrm>
        </p:spPr>
        <p:txBody>
          <a:bodyPr>
            <a:normAutofit/>
          </a:bodyPr>
          <a:lstStyle/>
          <a:p>
            <a:r>
              <a:rPr lang="en-GB" dirty="0" smtClean="0"/>
              <a:t>A </a:t>
            </a:r>
            <a:r>
              <a:rPr lang="en-GB" dirty="0"/>
              <a:t>respondent to whom notice of an application was not given may apply to the court for any order made on the application to be set aside or varied and for the application to be dealt with again.</a:t>
            </a:r>
            <a:endParaRPr lang="en-US" dirty="0"/>
          </a:p>
          <a:p>
            <a:r>
              <a:rPr lang="en-GB" dirty="0" smtClean="0"/>
              <a:t>A </a:t>
            </a:r>
            <a:r>
              <a:rPr lang="en-GB" dirty="0"/>
              <a:t>respondent must make such an application not more than 14 days after the date on which the order was served on the </a:t>
            </a:r>
            <a:r>
              <a:rPr lang="en-GB" dirty="0" smtClean="0"/>
              <a:t>respondent.</a:t>
            </a:r>
          </a:p>
          <a:p>
            <a:r>
              <a:rPr lang="en-GB" dirty="0" smtClean="0"/>
              <a:t>A party who was not present when an order was made may apply to set aside or vary the order. The application must be made not more than 14 days after the date on which the order was served on the applicant and supported by an affidavit a good reason for failing to attend the hearing and that it is likely that had the applicant attended some other order might have been made.</a:t>
            </a:r>
            <a:endParaRPr lang="en-US" dirty="0" smtClean="0"/>
          </a:p>
          <a:p>
            <a:endParaRPr lang="en-GB" dirty="0" smtClean="0"/>
          </a:p>
          <a:p>
            <a:endParaRPr lang="en-GB" dirty="0" smtClean="0"/>
          </a:p>
          <a:p>
            <a:endParaRPr lang="en-GB" dirty="0" smtClean="0"/>
          </a:p>
          <a:p>
            <a:endParaRPr lang="en-US" dirty="0"/>
          </a:p>
          <a:p>
            <a:endParaRPr lang="en-US" dirty="0"/>
          </a:p>
        </p:txBody>
      </p:sp>
    </p:spTree>
    <p:extLst>
      <p:ext uri="{BB962C8B-B14F-4D97-AF65-F5344CB8AC3E}">
        <p14:creationId xmlns:p14="http://schemas.microsoft.com/office/powerpoint/2010/main" val="1512327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16 - CPR</a:t>
            </a:r>
            <a:endParaRPr lang="en-US" b="1" dirty="0"/>
          </a:p>
        </p:txBody>
      </p:sp>
      <p:sp>
        <p:nvSpPr>
          <p:cNvPr id="3" name="Content Placeholder 2"/>
          <p:cNvSpPr>
            <a:spLocks noGrp="1"/>
          </p:cNvSpPr>
          <p:nvPr>
            <p:ph idx="1"/>
          </p:nvPr>
        </p:nvSpPr>
        <p:spPr/>
        <p:txBody>
          <a:bodyPr>
            <a:normAutofit fontScale="92500" lnSpcReduction="10000"/>
          </a:bodyPr>
          <a:lstStyle/>
          <a:p>
            <a:r>
              <a:rPr lang="en-GB" b="1" dirty="0"/>
              <a:t>16.2	Assessment of damages after default judgment </a:t>
            </a:r>
            <a:endParaRPr lang="en-US" dirty="0"/>
          </a:p>
          <a:p>
            <a:r>
              <a:rPr lang="en-GB" dirty="0" smtClean="0"/>
              <a:t>An </a:t>
            </a:r>
            <a:r>
              <a:rPr lang="en-GB" dirty="0"/>
              <a:t>application for a default judgment </a:t>
            </a:r>
            <a:r>
              <a:rPr lang="en-GB" dirty="0" smtClean="0"/>
              <a:t>in respect of a claim for an unspecified sum of money must </a:t>
            </a:r>
            <a:r>
              <a:rPr lang="en-GB" dirty="0"/>
              <a:t>state-</a:t>
            </a:r>
            <a:endParaRPr lang="en-US" dirty="0"/>
          </a:p>
          <a:p>
            <a:pPr marL="0" indent="0">
              <a:buNone/>
            </a:pPr>
            <a:r>
              <a:rPr lang="en-GB" dirty="0" smtClean="0"/>
              <a:t>	(</a:t>
            </a:r>
            <a:r>
              <a:rPr lang="en-GB" dirty="0"/>
              <a:t>a</a:t>
            </a:r>
            <a:r>
              <a:rPr lang="en-GB" dirty="0" smtClean="0"/>
              <a:t>) whether </a:t>
            </a:r>
            <a:r>
              <a:rPr lang="en-GB" dirty="0"/>
              <a:t>the claimant is in a position to prove the amount of the </a:t>
            </a:r>
            <a:r>
              <a:rPr lang="en-GB" dirty="0" smtClean="0"/>
              <a:t>	  	      damages</a:t>
            </a:r>
            <a:r>
              <a:rPr lang="en-GB" dirty="0"/>
              <a:t>; and, if so</a:t>
            </a:r>
            <a:endParaRPr lang="en-US" dirty="0"/>
          </a:p>
          <a:p>
            <a:pPr marL="0" indent="0">
              <a:buNone/>
            </a:pPr>
            <a:r>
              <a:rPr lang="en-GB" dirty="0" smtClean="0"/>
              <a:t>	(</a:t>
            </a:r>
            <a:r>
              <a:rPr lang="en-GB" dirty="0"/>
              <a:t>b</a:t>
            </a:r>
            <a:r>
              <a:rPr lang="en-GB" dirty="0" smtClean="0"/>
              <a:t>) the </a:t>
            </a:r>
            <a:r>
              <a:rPr lang="en-GB" dirty="0"/>
              <a:t>claimant’s estimate of the time required to deal with the </a:t>
            </a:r>
            <a:r>
              <a:rPr lang="en-GB" dirty="0" smtClean="0"/>
              <a:t>	 	  	      assessment</a:t>
            </a:r>
            <a:r>
              <a:rPr lang="en-GB" dirty="0"/>
              <a:t>; or</a:t>
            </a:r>
            <a:endParaRPr lang="en-US" dirty="0"/>
          </a:p>
          <a:p>
            <a:pPr marL="0" indent="0">
              <a:buNone/>
            </a:pPr>
            <a:r>
              <a:rPr lang="en-GB" dirty="0" smtClean="0"/>
              <a:t>	(</a:t>
            </a:r>
            <a:r>
              <a:rPr lang="en-GB" dirty="0"/>
              <a:t>c</a:t>
            </a:r>
            <a:r>
              <a:rPr lang="en-GB" dirty="0" smtClean="0"/>
              <a:t>) that </a:t>
            </a:r>
            <a:r>
              <a:rPr lang="en-GB" dirty="0"/>
              <a:t>the claimant is not yet in a position to prove the amount of the </a:t>
            </a:r>
            <a:r>
              <a:rPr lang="en-GB" dirty="0" smtClean="0"/>
              <a:t>	 	      damages</a:t>
            </a:r>
            <a:r>
              <a:rPr lang="en-GB" dirty="0"/>
              <a:t>.</a:t>
            </a:r>
            <a:endParaRPr lang="en-US" dirty="0"/>
          </a:p>
          <a:p>
            <a:r>
              <a:rPr lang="en-GB" dirty="0" smtClean="0"/>
              <a:t>A </a:t>
            </a:r>
            <a:r>
              <a:rPr lang="en-GB" dirty="0"/>
              <a:t>claimant who is not in a position to prove damages must state the period of time that will elapse before this can be done.</a:t>
            </a:r>
            <a:endParaRPr lang="en-US" dirty="0"/>
          </a:p>
          <a:p>
            <a:endParaRPr lang="en-US" dirty="0"/>
          </a:p>
          <a:p>
            <a:endParaRPr lang="en-US" dirty="0"/>
          </a:p>
        </p:txBody>
      </p:sp>
    </p:spTree>
    <p:extLst>
      <p:ext uri="{BB962C8B-B14F-4D97-AF65-F5344CB8AC3E}">
        <p14:creationId xmlns:p14="http://schemas.microsoft.com/office/powerpoint/2010/main" val="3738295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16 - CPR</a:t>
            </a:r>
            <a:endParaRPr lang="en-US" b="1" dirty="0"/>
          </a:p>
        </p:txBody>
      </p:sp>
      <p:sp>
        <p:nvSpPr>
          <p:cNvPr id="3" name="Content Placeholder 2"/>
          <p:cNvSpPr>
            <a:spLocks noGrp="1"/>
          </p:cNvSpPr>
          <p:nvPr>
            <p:ph idx="1"/>
          </p:nvPr>
        </p:nvSpPr>
        <p:spPr>
          <a:xfrm>
            <a:off x="838200" y="1825624"/>
            <a:ext cx="10515600" cy="5032375"/>
          </a:xfrm>
        </p:spPr>
        <p:txBody>
          <a:bodyPr>
            <a:normAutofit fontScale="77500" lnSpcReduction="20000"/>
          </a:bodyPr>
          <a:lstStyle/>
          <a:p>
            <a:r>
              <a:rPr lang="en-GB" b="1" dirty="0" smtClean="0"/>
              <a:t>Assessment </a:t>
            </a:r>
            <a:r>
              <a:rPr lang="en-GB" b="1" dirty="0"/>
              <a:t>of damages after admission of liability on claim for unspecified sum of money </a:t>
            </a:r>
            <a:endParaRPr lang="en-US" dirty="0"/>
          </a:p>
          <a:p>
            <a:r>
              <a:rPr lang="en-GB" dirty="0" smtClean="0"/>
              <a:t>Where </a:t>
            </a:r>
            <a:r>
              <a:rPr lang="en-GB" dirty="0"/>
              <a:t>the defendant </a:t>
            </a:r>
            <a:r>
              <a:rPr lang="en-GB" dirty="0" smtClean="0"/>
              <a:t>admits </a:t>
            </a:r>
            <a:r>
              <a:rPr lang="en-GB" dirty="0"/>
              <a:t>liability for the whole or a specified proportion of a claim for an unspecified sum of </a:t>
            </a:r>
            <a:r>
              <a:rPr lang="en-GB" dirty="0" smtClean="0"/>
              <a:t>money an </a:t>
            </a:r>
            <a:r>
              <a:rPr lang="en-GB" dirty="0"/>
              <a:t>application for judgment to be entered for damages to be assessed on an admission </a:t>
            </a:r>
            <a:r>
              <a:rPr lang="en-GB" dirty="0" smtClean="0"/>
              <a:t>must </a:t>
            </a:r>
            <a:r>
              <a:rPr lang="en-GB" dirty="0"/>
              <a:t>-</a:t>
            </a:r>
            <a:endParaRPr lang="en-US" dirty="0"/>
          </a:p>
          <a:p>
            <a:pPr marL="0" indent="0">
              <a:buNone/>
            </a:pPr>
            <a:r>
              <a:rPr lang="en-GB" dirty="0" smtClean="0"/>
              <a:t>	(</a:t>
            </a:r>
            <a:r>
              <a:rPr lang="en-GB" dirty="0"/>
              <a:t>a</a:t>
            </a:r>
            <a:r>
              <a:rPr lang="en-GB" dirty="0" smtClean="0"/>
              <a:t>) state </a:t>
            </a:r>
            <a:r>
              <a:rPr lang="en-GB" dirty="0"/>
              <a:t>whether the claimant is in a position to prove the amount of damages; </a:t>
            </a:r>
            <a:r>
              <a:rPr lang="en-GB" dirty="0" smtClean="0"/>
              <a:t>	  	      and</a:t>
            </a:r>
            <a:r>
              <a:rPr lang="en-GB" dirty="0"/>
              <a:t>, if so</a:t>
            </a:r>
            <a:endParaRPr lang="en-US" dirty="0"/>
          </a:p>
          <a:p>
            <a:pPr marL="0" indent="0">
              <a:buNone/>
            </a:pPr>
            <a:r>
              <a:rPr lang="en-GB" dirty="0" smtClean="0"/>
              <a:t>	(b) give </a:t>
            </a:r>
            <a:r>
              <a:rPr lang="en-GB" dirty="0"/>
              <a:t>an estimate of the time required to deal with the assessment; or</a:t>
            </a:r>
            <a:endParaRPr lang="en-US" dirty="0"/>
          </a:p>
          <a:p>
            <a:pPr marL="0" indent="0">
              <a:buNone/>
            </a:pPr>
            <a:r>
              <a:rPr lang="en-GB" dirty="0" smtClean="0"/>
              <a:t>	(</a:t>
            </a:r>
            <a:r>
              <a:rPr lang="en-GB" dirty="0"/>
              <a:t>c</a:t>
            </a:r>
            <a:r>
              <a:rPr lang="en-GB" dirty="0" smtClean="0"/>
              <a:t>) state </a:t>
            </a:r>
            <a:r>
              <a:rPr lang="en-GB" dirty="0"/>
              <a:t>that the claimant is not yet in a position to prove the amount of </a:t>
            </a:r>
            <a:r>
              <a:rPr lang="en-GB" dirty="0" smtClean="0"/>
              <a:t>damages 	     and state the </a:t>
            </a:r>
            <a:r>
              <a:rPr lang="en-GB" dirty="0"/>
              <a:t>period of time that will elapse before this can be done.</a:t>
            </a:r>
            <a:endParaRPr lang="en-US" dirty="0"/>
          </a:p>
          <a:p>
            <a:r>
              <a:rPr lang="en-GB" dirty="0" smtClean="0"/>
              <a:t>The </a:t>
            </a:r>
            <a:r>
              <a:rPr lang="en-GB" dirty="0"/>
              <a:t>court </a:t>
            </a:r>
            <a:r>
              <a:rPr lang="en-GB" dirty="0" smtClean="0"/>
              <a:t>will fix a </a:t>
            </a:r>
            <a:r>
              <a:rPr lang="en-GB" dirty="0"/>
              <a:t>period within which the assessment of damages will take place.</a:t>
            </a:r>
            <a:endParaRPr lang="en-US" dirty="0"/>
          </a:p>
          <a:p>
            <a:r>
              <a:rPr lang="en-GB" dirty="0" smtClean="0"/>
              <a:t>The </a:t>
            </a:r>
            <a:r>
              <a:rPr lang="en-GB" dirty="0"/>
              <a:t>defendant is entitled to cross examine any witness called on behalf of the claimant and to make submissions to the court but is not entitled to call any evidence unless the defendant has filed a defence setting out the facts the defendant seeks to prove.</a:t>
            </a:r>
            <a:endParaRPr lang="en-US" dirty="0"/>
          </a:p>
          <a:p>
            <a:endParaRPr lang="en-US" dirty="0"/>
          </a:p>
        </p:txBody>
      </p:sp>
    </p:spTree>
    <p:extLst>
      <p:ext uri="{BB962C8B-B14F-4D97-AF65-F5344CB8AC3E}">
        <p14:creationId xmlns:p14="http://schemas.microsoft.com/office/powerpoint/2010/main" val="873974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16 - CPR</a:t>
            </a:r>
            <a:endParaRPr lang="en-US" b="1" dirty="0"/>
          </a:p>
        </p:txBody>
      </p:sp>
      <p:sp>
        <p:nvSpPr>
          <p:cNvPr id="3" name="Content Placeholder 2"/>
          <p:cNvSpPr>
            <a:spLocks noGrp="1"/>
          </p:cNvSpPr>
          <p:nvPr>
            <p:ph idx="1"/>
          </p:nvPr>
        </p:nvSpPr>
        <p:spPr>
          <a:xfrm>
            <a:off x="328773" y="1825625"/>
            <a:ext cx="11722813" cy="4351338"/>
          </a:xfrm>
        </p:spPr>
        <p:txBody>
          <a:bodyPr>
            <a:normAutofit fontScale="77500" lnSpcReduction="20000"/>
          </a:bodyPr>
          <a:lstStyle/>
          <a:p>
            <a:r>
              <a:rPr lang="en-GB" b="1" dirty="0"/>
              <a:t>16.4	Assessment of damages after direction for trial of issue of quantum </a:t>
            </a:r>
            <a:endParaRPr lang="en-US" dirty="0"/>
          </a:p>
          <a:p>
            <a:r>
              <a:rPr lang="en-GB" dirty="0" smtClean="0"/>
              <a:t>This </a:t>
            </a:r>
            <a:r>
              <a:rPr lang="en-GB" dirty="0"/>
              <a:t>rule applies where the court makes a direction for the trial of an issue of quantum.</a:t>
            </a:r>
            <a:endParaRPr lang="en-US" dirty="0"/>
          </a:p>
          <a:p>
            <a:r>
              <a:rPr lang="en-GB" dirty="0" smtClean="0"/>
              <a:t>The </a:t>
            </a:r>
            <a:r>
              <a:rPr lang="en-GB" dirty="0"/>
              <a:t>direction may be given at -</a:t>
            </a:r>
            <a:endParaRPr lang="en-US" dirty="0"/>
          </a:p>
          <a:p>
            <a:pPr marL="0" indent="0">
              <a:buNone/>
            </a:pPr>
            <a:r>
              <a:rPr lang="en-GB" dirty="0" smtClean="0"/>
              <a:t>	(</a:t>
            </a:r>
            <a:r>
              <a:rPr lang="en-GB" dirty="0"/>
              <a:t>a</a:t>
            </a:r>
            <a:r>
              <a:rPr lang="en-GB" dirty="0" smtClean="0"/>
              <a:t>) a </a:t>
            </a:r>
            <a:r>
              <a:rPr lang="en-GB" dirty="0"/>
              <a:t>case management conference; </a:t>
            </a:r>
            <a:endParaRPr lang="en-US" dirty="0"/>
          </a:p>
          <a:p>
            <a:pPr marL="0" indent="0">
              <a:buNone/>
            </a:pPr>
            <a:r>
              <a:rPr lang="en-GB" dirty="0" smtClean="0"/>
              <a:t>	(</a:t>
            </a:r>
            <a:r>
              <a:rPr lang="en-GB" dirty="0"/>
              <a:t>b</a:t>
            </a:r>
            <a:r>
              <a:rPr lang="en-GB" dirty="0" smtClean="0"/>
              <a:t>) the </a:t>
            </a:r>
            <a:r>
              <a:rPr lang="en-GB" dirty="0"/>
              <a:t>hearing of an application for summary judgment; or</a:t>
            </a:r>
            <a:endParaRPr lang="en-US" dirty="0"/>
          </a:p>
          <a:p>
            <a:pPr marL="0" indent="0">
              <a:buNone/>
            </a:pPr>
            <a:r>
              <a:rPr lang="en-GB" dirty="0" smtClean="0"/>
              <a:t>	(</a:t>
            </a:r>
            <a:r>
              <a:rPr lang="en-GB" dirty="0"/>
              <a:t>c</a:t>
            </a:r>
            <a:r>
              <a:rPr lang="en-GB" dirty="0" smtClean="0"/>
              <a:t>) the </a:t>
            </a:r>
            <a:r>
              <a:rPr lang="en-GB" dirty="0"/>
              <a:t>trial of the claim or of an issue, including the issue of liability.</a:t>
            </a:r>
            <a:endParaRPr lang="en-US" dirty="0"/>
          </a:p>
          <a:p>
            <a:r>
              <a:rPr lang="en-GB" dirty="0" smtClean="0"/>
              <a:t>On giving a </a:t>
            </a:r>
            <a:r>
              <a:rPr lang="en-GB" dirty="0"/>
              <a:t>direction </a:t>
            </a:r>
            <a:r>
              <a:rPr lang="en-GB" dirty="0" smtClean="0"/>
              <a:t>for the trial of an issue of quantum, the </a:t>
            </a:r>
            <a:r>
              <a:rPr lang="en-GB" dirty="0"/>
              <a:t>court must exercise the powers of a case management conference and in particular may give directions about -</a:t>
            </a:r>
            <a:endParaRPr lang="en-US" dirty="0"/>
          </a:p>
          <a:p>
            <a:pPr marL="0" indent="0">
              <a:buNone/>
            </a:pPr>
            <a:r>
              <a:rPr lang="en-GB" dirty="0" smtClean="0"/>
              <a:t>	(</a:t>
            </a:r>
            <a:r>
              <a:rPr lang="en-GB" dirty="0"/>
              <a:t>a</a:t>
            </a:r>
            <a:r>
              <a:rPr lang="en-GB" dirty="0" smtClean="0"/>
              <a:t>) disclosure; </a:t>
            </a:r>
            <a:endParaRPr lang="en-US" dirty="0"/>
          </a:p>
          <a:p>
            <a:pPr marL="0" indent="0">
              <a:buNone/>
            </a:pPr>
            <a:r>
              <a:rPr lang="en-GB" dirty="0" smtClean="0"/>
              <a:t>	(</a:t>
            </a:r>
            <a:r>
              <a:rPr lang="en-GB" dirty="0"/>
              <a:t>b</a:t>
            </a:r>
            <a:r>
              <a:rPr lang="en-GB" dirty="0" smtClean="0"/>
              <a:t>) service </a:t>
            </a:r>
            <a:r>
              <a:rPr lang="en-GB" dirty="0"/>
              <a:t>of witness </a:t>
            </a:r>
            <a:r>
              <a:rPr lang="en-GB" dirty="0" smtClean="0"/>
              <a:t>statements; </a:t>
            </a:r>
            <a:r>
              <a:rPr lang="en-GB" dirty="0"/>
              <a:t>and </a:t>
            </a:r>
            <a:endParaRPr lang="en-US" dirty="0"/>
          </a:p>
          <a:p>
            <a:pPr marL="0" indent="0">
              <a:buNone/>
            </a:pPr>
            <a:r>
              <a:rPr lang="en-GB" dirty="0" smtClean="0"/>
              <a:t>	(</a:t>
            </a:r>
            <a:r>
              <a:rPr lang="en-GB" dirty="0"/>
              <a:t>c</a:t>
            </a:r>
            <a:r>
              <a:rPr lang="en-GB" dirty="0" smtClean="0"/>
              <a:t>) service </a:t>
            </a:r>
            <a:r>
              <a:rPr lang="en-GB" dirty="0"/>
              <a:t>of expert </a:t>
            </a:r>
            <a:r>
              <a:rPr lang="en-GB" dirty="0" smtClean="0"/>
              <a:t>reports. </a:t>
            </a:r>
            <a:endParaRPr lang="en-US" dirty="0"/>
          </a:p>
          <a:p>
            <a:r>
              <a:rPr lang="en-GB" dirty="0" smtClean="0"/>
              <a:t>The </a:t>
            </a:r>
            <a:r>
              <a:rPr lang="en-GB" dirty="0"/>
              <a:t>court must </a:t>
            </a:r>
            <a:r>
              <a:rPr lang="en-GB" dirty="0" smtClean="0"/>
              <a:t>fix </a:t>
            </a:r>
            <a:r>
              <a:rPr lang="en-GB" dirty="0"/>
              <a:t>a period within which the assessment of damages is to commence.</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733762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9 – Acknowledgment of Service</a:t>
            </a:r>
            <a:endParaRPr lang="en-US" b="1" dirty="0"/>
          </a:p>
        </p:txBody>
      </p:sp>
      <p:sp>
        <p:nvSpPr>
          <p:cNvPr id="3" name="Content Placeholder 2"/>
          <p:cNvSpPr>
            <a:spLocks noGrp="1"/>
          </p:cNvSpPr>
          <p:nvPr>
            <p:ph idx="1"/>
          </p:nvPr>
        </p:nvSpPr>
        <p:spPr>
          <a:xfrm>
            <a:off x="349321" y="1825624"/>
            <a:ext cx="11568701" cy="5032375"/>
          </a:xfrm>
        </p:spPr>
        <p:txBody>
          <a:bodyPr>
            <a:normAutofit fontScale="92500"/>
          </a:bodyPr>
          <a:lstStyle/>
          <a:p>
            <a:r>
              <a:rPr lang="en-GB" dirty="0" smtClean="0"/>
              <a:t>A defendant disputes the claim or disputes the court’s jurisdiction by filing an </a:t>
            </a:r>
            <a:r>
              <a:rPr lang="en-GB" dirty="0"/>
              <a:t>acknowledgment of service </a:t>
            </a:r>
            <a:r>
              <a:rPr lang="en-GB" dirty="0" smtClean="0"/>
              <a:t>containing </a:t>
            </a:r>
            <a:r>
              <a:rPr lang="en-GB" dirty="0"/>
              <a:t>a </a:t>
            </a:r>
            <a:r>
              <a:rPr lang="en-GB" dirty="0" smtClean="0"/>
              <a:t>notice of </a:t>
            </a:r>
            <a:r>
              <a:rPr lang="en-GB" dirty="0"/>
              <a:t>intention to defend </a:t>
            </a:r>
            <a:r>
              <a:rPr lang="en-GB" dirty="0" smtClean="0"/>
              <a:t>within 14 days after date of service of the claim form or other time period under CPR 9.3. </a:t>
            </a:r>
          </a:p>
          <a:p>
            <a:r>
              <a:rPr lang="en-GB" dirty="0" smtClean="0"/>
              <a:t>If a defence is filed within that time period it is not necessary to file an Acknowledgment of Service.</a:t>
            </a:r>
          </a:p>
          <a:p>
            <a:r>
              <a:rPr lang="en-GB" dirty="0" smtClean="0"/>
              <a:t>Notice of filing Acknowledgment of Service must be given to claimant.</a:t>
            </a:r>
          </a:p>
          <a:p>
            <a:pPr marL="0" indent="0">
              <a:buNone/>
            </a:pPr>
            <a:r>
              <a:rPr lang="en-GB" dirty="0" smtClean="0"/>
              <a:t> </a:t>
            </a:r>
            <a:endParaRPr lang="en-GB" dirty="0"/>
          </a:p>
          <a:p>
            <a:pPr marL="0" indent="0">
              <a:buNone/>
            </a:pPr>
            <a:endParaRPr lang="en-GB" dirty="0" smtClean="0"/>
          </a:p>
          <a:p>
            <a:endParaRPr lang="en-GB" dirty="0" smtClean="0"/>
          </a:p>
          <a:p>
            <a:endParaRPr lang="en-US" dirty="0"/>
          </a:p>
          <a:p>
            <a:pPr marL="0" indent="0">
              <a:buNone/>
            </a:pPr>
            <a:r>
              <a:rPr lang="en-GB" dirty="0" smtClean="0"/>
              <a:t>	</a:t>
            </a:r>
            <a:endParaRPr lang="en-US" dirty="0"/>
          </a:p>
        </p:txBody>
      </p:sp>
    </p:spTree>
    <p:extLst>
      <p:ext uri="{BB962C8B-B14F-4D97-AF65-F5344CB8AC3E}">
        <p14:creationId xmlns:p14="http://schemas.microsoft.com/office/powerpoint/2010/main" val="3815645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9</a:t>
            </a:r>
            <a:endParaRPr lang="en-US" b="1" dirty="0"/>
          </a:p>
        </p:txBody>
      </p:sp>
      <p:sp>
        <p:nvSpPr>
          <p:cNvPr id="3" name="Content Placeholder 2"/>
          <p:cNvSpPr>
            <a:spLocks noGrp="1"/>
          </p:cNvSpPr>
          <p:nvPr>
            <p:ph idx="1"/>
          </p:nvPr>
        </p:nvSpPr>
        <p:spPr>
          <a:xfrm>
            <a:off x="226031" y="1825624"/>
            <a:ext cx="11965969" cy="5032375"/>
          </a:xfrm>
        </p:spPr>
        <p:txBody>
          <a:bodyPr>
            <a:normAutofit fontScale="77500" lnSpcReduction="20000"/>
          </a:bodyPr>
          <a:lstStyle/>
          <a:p>
            <a:r>
              <a:rPr lang="en-GB" dirty="0"/>
              <a:t>A defendant </a:t>
            </a:r>
            <a:r>
              <a:rPr lang="en-GB" dirty="0" smtClean="0"/>
              <a:t>acknowledging service - </a:t>
            </a:r>
          </a:p>
          <a:p>
            <a:pPr marL="0" indent="0">
              <a:buNone/>
            </a:pPr>
            <a:r>
              <a:rPr lang="en-GB" dirty="0"/>
              <a:t> </a:t>
            </a:r>
            <a:r>
              <a:rPr lang="en-GB" dirty="0" smtClean="0"/>
              <a:t>   (a) may </a:t>
            </a:r>
            <a:r>
              <a:rPr lang="en-GB" dirty="0"/>
              <a:t>state in the acknowledgment of service that all or part of the claim is admitted;</a:t>
            </a:r>
            <a:endParaRPr lang="en-US" dirty="0"/>
          </a:p>
          <a:p>
            <a:pPr marL="0" indent="0">
              <a:buNone/>
            </a:pPr>
            <a:r>
              <a:rPr lang="en-GB" dirty="0"/>
              <a:t> </a:t>
            </a:r>
            <a:r>
              <a:rPr lang="en-GB" dirty="0" smtClean="0"/>
              <a:t>   (b) must </a:t>
            </a:r>
            <a:r>
              <a:rPr lang="en-GB" dirty="0"/>
              <a:t>state in the acknowledgment of service the date on which the defendant received the </a:t>
            </a:r>
            <a:r>
              <a:rPr lang="en-GB" dirty="0" smtClean="0"/>
              <a:t>claim</a:t>
            </a:r>
          </a:p>
          <a:p>
            <a:pPr marL="0" indent="0">
              <a:buNone/>
            </a:pPr>
            <a:r>
              <a:rPr lang="en-GB" dirty="0" smtClean="0"/>
              <a:t>    form</a:t>
            </a:r>
            <a:r>
              <a:rPr lang="en-GB" dirty="0"/>
              <a:t>;</a:t>
            </a:r>
            <a:endParaRPr lang="en-US" dirty="0"/>
          </a:p>
          <a:p>
            <a:pPr marL="0" indent="0">
              <a:buNone/>
            </a:pPr>
            <a:r>
              <a:rPr lang="en-GB" dirty="0" smtClean="0"/>
              <a:t>    (c) who </a:t>
            </a:r>
            <a:r>
              <a:rPr lang="en-GB" dirty="0"/>
              <a:t>admits all or part of a claim for a specified sum of money may file with the </a:t>
            </a:r>
            <a:r>
              <a:rPr lang="en-GB" dirty="0" smtClean="0"/>
              <a:t>acknowledgment</a:t>
            </a:r>
          </a:p>
          <a:p>
            <a:pPr marL="0" indent="0">
              <a:buNone/>
            </a:pPr>
            <a:r>
              <a:rPr lang="en-GB" dirty="0" smtClean="0"/>
              <a:t>       of </a:t>
            </a:r>
            <a:r>
              <a:rPr lang="en-GB" dirty="0"/>
              <a:t>service -</a:t>
            </a:r>
            <a:endParaRPr lang="en-US" dirty="0"/>
          </a:p>
          <a:p>
            <a:pPr marL="0" indent="0">
              <a:buNone/>
            </a:pPr>
            <a:r>
              <a:rPr lang="en-GB" dirty="0" smtClean="0"/>
              <a:t>	(</a:t>
            </a:r>
            <a:r>
              <a:rPr lang="en-GB" dirty="0" err="1"/>
              <a:t>i</a:t>
            </a:r>
            <a:r>
              <a:rPr lang="en-GB" dirty="0" smtClean="0"/>
              <a:t>) details </a:t>
            </a:r>
            <a:r>
              <a:rPr lang="en-GB" dirty="0"/>
              <a:t>of the defendant’s financial circumstances; </a:t>
            </a:r>
            <a:endParaRPr lang="en-US" dirty="0"/>
          </a:p>
          <a:p>
            <a:pPr marL="0" indent="0">
              <a:buNone/>
            </a:pPr>
            <a:r>
              <a:rPr lang="en-GB" dirty="0" smtClean="0"/>
              <a:t>	(</a:t>
            </a:r>
            <a:r>
              <a:rPr lang="en-GB" dirty="0"/>
              <a:t>ii</a:t>
            </a:r>
            <a:r>
              <a:rPr lang="en-GB" dirty="0" smtClean="0"/>
              <a:t>) proposals </a:t>
            </a:r>
            <a:r>
              <a:rPr lang="en-GB" dirty="0"/>
              <a:t>for payment of any sums admitted; and</a:t>
            </a:r>
            <a:endParaRPr lang="en-US" dirty="0"/>
          </a:p>
          <a:p>
            <a:pPr marL="0" indent="0">
              <a:buNone/>
            </a:pPr>
            <a:r>
              <a:rPr lang="en-GB" dirty="0" smtClean="0"/>
              <a:t>   (d)  who </a:t>
            </a:r>
            <a:r>
              <a:rPr lang="en-GB" dirty="0"/>
              <a:t>admits part of the claim </a:t>
            </a:r>
            <a:r>
              <a:rPr lang="en-GB" dirty="0" smtClean="0"/>
              <a:t>must </a:t>
            </a:r>
            <a:r>
              <a:rPr lang="en-GB" dirty="0"/>
              <a:t>state the amount admitted</a:t>
            </a:r>
            <a:r>
              <a:rPr lang="en-GB" dirty="0" smtClean="0"/>
              <a:t>.</a:t>
            </a:r>
            <a:endParaRPr lang="en-US" dirty="0"/>
          </a:p>
          <a:p>
            <a:pPr marL="0" indent="0">
              <a:buNone/>
            </a:pPr>
            <a:r>
              <a:rPr lang="en-GB" dirty="0"/>
              <a:t> </a:t>
            </a:r>
            <a:r>
              <a:rPr lang="en-GB" dirty="0" smtClean="0"/>
              <a:t> - A </a:t>
            </a:r>
            <a:r>
              <a:rPr lang="en-GB" dirty="0"/>
              <a:t>defendant who admits part of the claim must also file a defence as to the disputed part of the </a:t>
            </a:r>
            <a:r>
              <a:rPr lang="en-GB" dirty="0" smtClean="0"/>
              <a:t>claim</a:t>
            </a:r>
          </a:p>
          <a:p>
            <a:pPr marL="0" indent="0">
              <a:buNone/>
            </a:pPr>
            <a:r>
              <a:rPr lang="en-GB" dirty="0" smtClean="0"/>
              <a:t>    within </a:t>
            </a:r>
            <a:r>
              <a:rPr lang="en-GB" dirty="0"/>
              <a:t>the time for filing a defence.</a:t>
            </a:r>
            <a:endParaRPr lang="en-US" dirty="0"/>
          </a:p>
          <a:p>
            <a:pPr marL="0" indent="0">
              <a:buNone/>
            </a:pPr>
            <a:r>
              <a:rPr lang="en-GB" dirty="0" smtClean="0"/>
              <a:t>  -The </a:t>
            </a:r>
            <a:r>
              <a:rPr lang="en-GB" dirty="0"/>
              <a:t>defendant or the defendant’s attorney must sign the acknowledgment of service.</a:t>
            </a:r>
            <a:endParaRPr lang="en-US" dirty="0"/>
          </a:p>
          <a:p>
            <a:pPr marL="0" indent="0">
              <a:buNone/>
            </a:pPr>
            <a:r>
              <a:rPr lang="en-GB" dirty="0" smtClean="0"/>
              <a:t>  -The </a:t>
            </a:r>
            <a:r>
              <a:rPr lang="en-GB" dirty="0"/>
              <a:t>defendant must include in the acknowledgment of service an address for service within </a:t>
            </a:r>
            <a:r>
              <a:rPr lang="en-GB" dirty="0" smtClean="0"/>
              <a:t>the</a:t>
            </a:r>
          </a:p>
          <a:p>
            <a:pPr marL="0" indent="0">
              <a:buNone/>
            </a:pPr>
            <a:r>
              <a:rPr lang="en-GB" dirty="0"/>
              <a:t> </a:t>
            </a:r>
            <a:r>
              <a:rPr lang="en-GB" dirty="0" smtClean="0"/>
              <a:t>  jurisdiction </a:t>
            </a:r>
            <a:r>
              <a:rPr lang="en-GB" dirty="0"/>
              <a:t>to which documents may be sent.</a:t>
            </a:r>
            <a:endParaRPr lang="en-US" dirty="0"/>
          </a:p>
          <a:p>
            <a:endParaRPr lang="en-US" dirty="0"/>
          </a:p>
        </p:txBody>
      </p:sp>
    </p:spTree>
    <p:extLst>
      <p:ext uri="{BB962C8B-B14F-4D97-AF65-F5344CB8AC3E}">
        <p14:creationId xmlns:p14="http://schemas.microsoft.com/office/powerpoint/2010/main" val="1010967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9</a:t>
            </a:r>
            <a:endParaRPr lang="en-US" b="1" dirty="0"/>
          </a:p>
        </p:txBody>
      </p:sp>
      <p:sp>
        <p:nvSpPr>
          <p:cNvPr id="3" name="Content Placeholder 2"/>
          <p:cNvSpPr>
            <a:spLocks noGrp="1"/>
          </p:cNvSpPr>
          <p:nvPr>
            <p:ph idx="1"/>
          </p:nvPr>
        </p:nvSpPr>
        <p:spPr/>
        <p:txBody>
          <a:bodyPr>
            <a:normAutofit/>
          </a:bodyPr>
          <a:lstStyle/>
          <a:p>
            <a:r>
              <a:rPr lang="en-US" dirty="0" smtClean="0"/>
              <a:t>Filing an Acknowledgment of Service is NOT a submission to the jurisdiction of the court.</a:t>
            </a:r>
          </a:p>
          <a:p>
            <a:r>
              <a:rPr lang="en-GB" b="1" dirty="0"/>
              <a:t>Procedure for disputing court’s jurisdiction etc.</a:t>
            </a:r>
            <a:endParaRPr lang="en-US" dirty="0"/>
          </a:p>
          <a:p>
            <a:r>
              <a:rPr lang="en-GB" dirty="0"/>
              <a:t>(1)	A defendant who disputes the court’s jurisdiction to try the claim may apply to the court for a declaration to that effect.</a:t>
            </a:r>
            <a:endParaRPr lang="en-US" dirty="0"/>
          </a:p>
          <a:p>
            <a:r>
              <a:rPr lang="en-GB" dirty="0"/>
              <a:t>(2)	A defendant who wishes to make an application under paragraph (1) must first file an acknowledgment of service.</a:t>
            </a:r>
            <a:endParaRPr lang="en-US" dirty="0"/>
          </a:p>
          <a:p>
            <a:r>
              <a:rPr lang="en-GB" dirty="0"/>
              <a:t>(3)	An application under paragraph (1) of this rule must be made within the period for filing a </a:t>
            </a:r>
            <a:r>
              <a:rPr lang="en-GB" dirty="0" smtClean="0"/>
              <a:t>defence.</a:t>
            </a:r>
            <a:endParaRPr lang="en-US" dirty="0"/>
          </a:p>
          <a:p>
            <a:endParaRPr lang="en-US" dirty="0"/>
          </a:p>
        </p:txBody>
      </p:sp>
    </p:spTree>
    <p:extLst>
      <p:ext uri="{BB962C8B-B14F-4D97-AF65-F5344CB8AC3E}">
        <p14:creationId xmlns:p14="http://schemas.microsoft.com/office/powerpoint/2010/main" val="2937219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9</a:t>
            </a:r>
            <a:endParaRPr lang="en-US" b="1" dirty="0"/>
          </a:p>
        </p:txBody>
      </p:sp>
      <p:sp>
        <p:nvSpPr>
          <p:cNvPr id="3" name="Content Placeholder 2"/>
          <p:cNvSpPr>
            <a:spLocks noGrp="1"/>
          </p:cNvSpPr>
          <p:nvPr>
            <p:ph idx="1"/>
          </p:nvPr>
        </p:nvSpPr>
        <p:spPr>
          <a:xfrm>
            <a:off x="308225" y="1825624"/>
            <a:ext cx="11568701" cy="5032375"/>
          </a:xfrm>
        </p:spPr>
        <p:txBody>
          <a:bodyPr>
            <a:normAutofit fontScale="77500" lnSpcReduction="20000"/>
          </a:bodyPr>
          <a:lstStyle/>
          <a:p>
            <a:r>
              <a:rPr lang="en-GB" dirty="0" smtClean="0"/>
              <a:t>An </a:t>
            </a:r>
            <a:r>
              <a:rPr lang="en-GB" dirty="0"/>
              <a:t>application </a:t>
            </a:r>
            <a:r>
              <a:rPr lang="en-GB" dirty="0" smtClean="0"/>
              <a:t>challenging the jurisdiction must </a:t>
            </a:r>
            <a:r>
              <a:rPr lang="en-GB" dirty="0"/>
              <a:t>be supported by evidence on affidavit.</a:t>
            </a:r>
            <a:endParaRPr lang="en-US" dirty="0"/>
          </a:p>
          <a:p>
            <a:r>
              <a:rPr lang="en-GB" dirty="0" smtClean="0"/>
              <a:t>A </a:t>
            </a:r>
            <a:r>
              <a:rPr lang="en-GB" dirty="0"/>
              <a:t>defendant who -</a:t>
            </a:r>
            <a:endParaRPr lang="en-US" dirty="0"/>
          </a:p>
          <a:p>
            <a:pPr marL="0" indent="0">
              <a:buNone/>
            </a:pPr>
            <a:r>
              <a:rPr lang="en-GB" dirty="0" smtClean="0"/>
              <a:t>	(</a:t>
            </a:r>
            <a:r>
              <a:rPr lang="en-GB" dirty="0"/>
              <a:t>a</a:t>
            </a:r>
            <a:r>
              <a:rPr lang="en-GB" dirty="0" smtClean="0"/>
              <a:t>) files </a:t>
            </a:r>
            <a:r>
              <a:rPr lang="en-GB" dirty="0"/>
              <a:t>an acknowledgment of service; and</a:t>
            </a:r>
            <a:endParaRPr lang="en-US" dirty="0"/>
          </a:p>
          <a:p>
            <a:pPr marL="0" indent="0">
              <a:buNone/>
            </a:pPr>
            <a:r>
              <a:rPr lang="en-GB" dirty="0" smtClean="0"/>
              <a:t>	(</a:t>
            </a:r>
            <a:r>
              <a:rPr lang="en-GB" dirty="0"/>
              <a:t>b</a:t>
            </a:r>
            <a:r>
              <a:rPr lang="en-GB" dirty="0" smtClean="0"/>
              <a:t>) does </a:t>
            </a:r>
            <a:r>
              <a:rPr lang="en-GB" dirty="0"/>
              <a:t>not make an application under this rule within the period for filing a defence, </a:t>
            </a:r>
            <a:endParaRPr lang="en-US" dirty="0"/>
          </a:p>
          <a:p>
            <a:pPr marL="0" indent="0">
              <a:buNone/>
            </a:pPr>
            <a:r>
              <a:rPr lang="en-GB" dirty="0" smtClean="0"/>
              <a:t>   is </a:t>
            </a:r>
            <a:r>
              <a:rPr lang="en-GB" dirty="0"/>
              <a:t>treated as having accepted that the court has jurisdiction to try the claim.</a:t>
            </a:r>
            <a:endParaRPr lang="en-US" dirty="0"/>
          </a:p>
          <a:p>
            <a:r>
              <a:rPr lang="en-GB" dirty="0" smtClean="0"/>
              <a:t>An </a:t>
            </a:r>
            <a:r>
              <a:rPr lang="en-GB" dirty="0"/>
              <a:t>order under this rule</a:t>
            </a:r>
            <a:r>
              <a:rPr lang="en-GB" i="1" dirty="0"/>
              <a:t> </a:t>
            </a:r>
            <a:r>
              <a:rPr lang="en-GB" dirty="0"/>
              <a:t>may also -</a:t>
            </a:r>
            <a:endParaRPr lang="en-US" dirty="0"/>
          </a:p>
          <a:p>
            <a:pPr marL="0" indent="0">
              <a:buNone/>
            </a:pPr>
            <a:r>
              <a:rPr lang="en-GB" dirty="0" smtClean="0"/>
              <a:t>	(</a:t>
            </a:r>
            <a:r>
              <a:rPr lang="en-GB" dirty="0"/>
              <a:t>a</a:t>
            </a:r>
            <a:r>
              <a:rPr lang="en-GB" dirty="0" smtClean="0"/>
              <a:t>) discharge </a:t>
            </a:r>
            <a:r>
              <a:rPr lang="en-GB" dirty="0"/>
              <a:t>an order made before the claim was commenced or the claim form served;</a:t>
            </a:r>
            <a:endParaRPr lang="en-US" dirty="0"/>
          </a:p>
          <a:p>
            <a:pPr marL="0" indent="0">
              <a:buNone/>
            </a:pPr>
            <a:r>
              <a:rPr lang="en-GB" dirty="0" smtClean="0"/>
              <a:t>	(b) set </a:t>
            </a:r>
            <a:r>
              <a:rPr lang="en-GB" dirty="0"/>
              <a:t>aside service of the claim form; and</a:t>
            </a:r>
            <a:endParaRPr lang="en-US" dirty="0"/>
          </a:p>
          <a:p>
            <a:pPr marL="0" indent="0">
              <a:buNone/>
            </a:pPr>
            <a:r>
              <a:rPr lang="en-GB" dirty="0" smtClean="0"/>
              <a:t>	(</a:t>
            </a:r>
            <a:r>
              <a:rPr lang="en-GB" dirty="0"/>
              <a:t>c</a:t>
            </a:r>
            <a:r>
              <a:rPr lang="en-GB" dirty="0" smtClean="0"/>
              <a:t>) strike </a:t>
            </a:r>
            <a:r>
              <a:rPr lang="en-GB" dirty="0"/>
              <a:t>out a statement of claim.</a:t>
            </a:r>
            <a:endParaRPr lang="en-US" dirty="0"/>
          </a:p>
          <a:p>
            <a:r>
              <a:rPr lang="en-GB" dirty="0" smtClean="0"/>
              <a:t>If </a:t>
            </a:r>
            <a:r>
              <a:rPr lang="en-GB" dirty="0"/>
              <a:t>on application under this rule the court does not make a declaration, it -</a:t>
            </a:r>
            <a:endParaRPr lang="en-US" dirty="0"/>
          </a:p>
          <a:p>
            <a:pPr marL="0" indent="0">
              <a:buNone/>
            </a:pPr>
            <a:r>
              <a:rPr lang="en-GB" dirty="0" smtClean="0"/>
              <a:t>	(</a:t>
            </a:r>
            <a:r>
              <a:rPr lang="en-GB" dirty="0"/>
              <a:t>a</a:t>
            </a:r>
            <a:r>
              <a:rPr lang="en-GB" dirty="0" smtClean="0"/>
              <a:t>) may-</a:t>
            </a:r>
            <a:endParaRPr lang="en-US" dirty="0"/>
          </a:p>
          <a:p>
            <a:pPr marL="0" indent="0">
              <a:buNone/>
            </a:pPr>
            <a:r>
              <a:rPr lang="en-GB" dirty="0" smtClean="0"/>
              <a:t>		(</a:t>
            </a:r>
            <a:r>
              <a:rPr lang="en-GB" dirty="0" err="1"/>
              <a:t>i</a:t>
            </a:r>
            <a:r>
              <a:rPr lang="en-GB" dirty="0" smtClean="0"/>
              <a:t>) fix </a:t>
            </a:r>
            <a:r>
              <a:rPr lang="en-GB" dirty="0"/>
              <a:t>a date for a case management conference; or</a:t>
            </a:r>
            <a:endParaRPr lang="en-US" dirty="0"/>
          </a:p>
          <a:p>
            <a:pPr marL="0" indent="0">
              <a:buNone/>
            </a:pPr>
            <a:r>
              <a:rPr lang="en-GB" dirty="0" smtClean="0"/>
              <a:t>		(</a:t>
            </a:r>
            <a:r>
              <a:rPr lang="en-GB" dirty="0"/>
              <a:t>ii</a:t>
            </a:r>
            <a:r>
              <a:rPr lang="en-GB" dirty="0" smtClean="0"/>
              <a:t>) treat </a:t>
            </a:r>
            <a:r>
              <a:rPr lang="en-GB" dirty="0"/>
              <a:t>the hearing of the application as a case management conference; and</a:t>
            </a:r>
            <a:endParaRPr lang="en-US" dirty="0"/>
          </a:p>
          <a:p>
            <a:pPr marL="0" indent="0">
              <a:buNone/>
            </a:pPr>
            <a:r>
              <a:rPr lang="en-GB" dirty="0" smtClean="0"/>
              <a:t>	(</a:t>
            </a:r>
            <a:r>
              <a:rPr lang="en-GB" dirty="0"/>
              <a:t>b</a:t>
            </a:r>
            <a:r>
              <a:rPr lang="en-GB" dirty="0" smtClean="0"/>
              <a:t>) must </a:t>
            </a:r>
            <a:r>
              <a:rPr lang="en-GB" dirty="0"/>
              <a:t>make an order as to the period for filing a defence.</a:t>
            </a:r>
            <a:endParaRPr lang="en-US" dirty="0"/>
          </a:p>
          <a:p>
            <a:endParaRPr lang="en-US" dirty="0"/>
          </a:p>
        </p:txBody>
      </p:sp>
    </p:spTree>
    <p:extLst>
      <p:ext uri="{BB962C8B-B14F-4D97-AF65-F5344CB8AC3E}">
        <p14:creationId xmlns:p14="http://schemas.microsoft.com/office/powerpoint/2010/main" val="358221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9</a:t>
            </a:r>
            <a:endParaRPr lang="en-US" b="1" dirty="0"/>
          </a:p>
        </p:txBody>
      </p:sp>
      <p:sp>
        <p:nvSpPr>
          <p:cNvPr id="3" name="Content Placeholder 2"/>
          <p:cNvSpPr>
            <a:spLocks noGrp="1"/>
          </p:cNvSpPr>
          <p:nvPr>
            <p:ph idx="1"/>
          </p:nvPr>
        </p:nvSpPr>
        <p:spPr>
          <a:xfrm>
            <a:off x="246581" y="1690688"/>
            <a:ext cx="11825554" cy="5167312"/>
          </a:xfrm>
        </p:spPr>
        <p:txBody>
          <a:bodyPr>
            <a:normAutofit/>
          </a:bodyPr>
          <a:lstStyle/>
          <a:p>
            <a:r>
              <a:rPr lang="en-GB" dirty="0" smtClean="0"/>
              <a:t>Where </a:t>
            </a:r>
            <a:r>
              <a:rPr lang="en-GB" dirty="0"/>
              <a:t>a defendant </a:t>
            </a:r>
            <a:r>
              <a:rPr lang="en-GB" dirty="0" smtClean="0"/>
              <a:t>challenges jurisdiction, the period for filing a defence is extended until the time specified in the order if the challenge is unsuccessful. </a:t>
            </a:r>
            <a:endParaRPr lang="en-US" dirty="0"/>
          </a:p>
          <a:p>
            <a:pPr marL="0" indent="0">
              <a:buNone/>
            </a:pPr>
            <a:r>
              <a:rPr lang="en-GB" b="1" dirty="0"/>
              <a:t> </a:t>
            </a:r>
            <a:r>
              <a:rPr lang="en-GB" b="1" dirty="0" smtClean="0"/>
              <a:t>    Procedure </a:t>
            </a:r>
            <a:r>
              <a:rPr lang="en-GB" b="1" dirty="0"/>
              <a:t>for applying for a stay etc.</a:t>
            </a:r>
            <a:endParaRPr lang="en-US" dirty="0"/>
          </a:p>
          <a:p>
            <a:r>
              <a:rPr lang="en-GB" dirty="0" smtClean="0"/>
              <a:t>A </a:t>
            </a:r>
            <a:r>
              <a:rPr lang="en-GB" dirty="0"/>
              <a:t>defendant who contends that the court should not exercise its jurisdiction in respect of any proceedings may apply to the court for a stay and a declaration to that </a:t>
            </a:r>
            <a:r>
              <a:rPr lang="en-GB" dirty="0" smtClean="0"/>
              <a:t>effect</a:t>
            </a:r>
            <a:r>
              <a:rPr lang="en-GB" dirty="0"/>
              <a:t> </a:t>
            </a:r>
            <a:r>
              <a:rPr lang="en-GB" dirty="0" smtClean="0"/>
              <a:t>after filing an acknowledgment </a:t>
            </a:r>
            <a:r>
              <a:rPr lang="en-GB" dirty="0"/>
              <a:t>of </a:t>
            </a:r>
            <a:r>
              <a:rPr lang="en-GB" dirty="0" smtClean="0"/>
              <a:t>service. Application must be supported by an affidavit.</a:t>
            </a:r>
            <a:endParaRPr lang="en-US" dirty="0"/>
          </a:p>
          <a:p>
            <a:r>
              <a:rPr lang="en-GB" dirty="0" smtClean="0"/>
              <a:t>If the application is unsuccessful, court may fix </a:t>
            </a:r>
            <a:r>
              <a:rPr lang="en-GB" dirty="0"/>
              <a:t>a date for a case management </a:t>
            </a:r>
            <a:r>
              <a:rPr lang="en-GB" dirty="0" smtClean="0"/>
              <a:t>conference or treat </a:t>
            </a:r>
            <a:r>
              <a:rPr lang="en-GB" dirty="0"/>
              <a:t>the hearing of the application as a case management </a:t>
            </a:r>
            <a:r>
              <a:rPr lang="en-GB" dirty="0" smtClean="0"/>
              <a:t>conference and make </a:t>
            </a:r>
            <a:r>
              <a:rPr lang="en-GB" dirty="0"/>
              <a:t>an </a:t>
            </a:r>
            <a:r>
              <a:rPr lang="en-GB" dirty="0" smtClean="0"/>
              <a:t>order setting the time for </a:t>
            </a:r>
            <a:r>
              <a:rPr lang="en-GB" dirty="0"/>
              <a:t>filing a </a:t>
            </a:r>
            <a:r>
              <a:rPr lang="en-GB" dirty="0" smtClean="0"/>
              <a:t>defence.</a:t>
            </a:r>
            <a:endParaRPr lang="en-US" dirty="0"/>
          </a:p>
          <a:p>
            <a:endParaRPr lang="en-US" dirty="0"/>
          </a:p>
        </p:txBody>
      </p:sp>
    </p:spTree>
    <p:extLst>
      <p:ext uri="{BB962C8B-B14F-4D97-AF65-F5344CB8AC3E}">
        <p14:creationId xmlns:p14="http://schemas.microsoft.com/office/powerpoint/2010/main" val="3242798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10 - CPR</a:t>
            </a:r>
            <a:endParaRPr lang="en-US" b="1" dirty="0"/>
          </a:p>
        </p:txBody>
      </p:sp>
      <p:sp>
        <p:nvSpPr>
          <p:cNvPr id="3" name="Content Placeholder 2"/>
          <p:cNvSpPr>
            <a:spLocks noGrp="1"/>
          </p:cNvSpPr>
          <p:nvPr>
            <p:ph idx="1"/>
          </p:nvPr>
        </p:nvSpPr>
        <p:spPr>
          <a:xfrm>
            <a:off x="838200" y="1825624"/>
            <a:ext cx="10515600" cy="5032375"/>
          </a:xfrm>
        </p:spPr>
        <p:txBody>
          <a:bodyPr>
            <a:normAutofit fontScale="92500" lnSpcReduction="10000"/>
          </a:bodyPr>
          <a:lstStyle/>
          <a:p>
            <a:r>
              <a:rPr lang="en-GB" dirty="0" smtClean="0"/>
              <a:t>A </a:t>
            </a:r>
            <a:r>
              <a:rPr lang="en-GB" dirty="0"/>
              <a:t>defendant who wishes to defend all or part of a claim must file a </a:t>
            </a:r>
            <a:r>
              <a:rPr lang="en-GB" dirty="0" smtClean="0"/>
              <a:t>defence. If (</a:t>
            </a:r>
            <a:r>
              <a:rPr lang="en-GB" dirty="0" err="1" smtClean="0"/>
              <a:t>i</a:t>
            </a:r>
            <a:r>
              <a:rPr lang="en-GB" dirty="0" smtClean="0"/>
              <a:t>) a </a:t>
            </a:r>
            <a:r>
              <a:rPr lang="en-GB" dirty="0"/>
              <a:t>claim is commenced by a fixed date claim form </a:t>
            </a:r>
            <a:r>
              <a:rPr lang="en-GB" dirty="0" smtClean="0"/>
              <a:t>and </a:t>
            </a:r>
            <a:r>
              <a:rPr lang="en-GB" dirty="0"/>
              <a:t>there is served with that claim form an affidavit instead of a statement of claim; </a:t>
            </a:r>
            <a:r>
              <a:rPr lang="en-GB" dirty="0" smtClean="0"/>
              <a:t>or (ii) any </a:t>
            </a:r>
            <a:r>
              <a:rPr lang="en-GB" dirty="0"/>
              <a:t>rule requires the service of an affidavit</a:t>
            </a:r>
            <a:r>
              <a:rPr lang="en-GB" dirty="0" smtClean="0"/>
              <a:t>, the </a:t>
            </a:r>
            <a:r>
              <a:rPr lang="en-GB" dirty="0"/>
              <a:t>defendant may file an affidavit in answer instead of a </a:t>
            </a:r>
            <a:r>
              <a:rPr lang="en-GB" dirty="0" smtClean="0"/>
              <a:t>defence.</a:t>
            </a:r>
            <a:endParaRPr lang="en-US" dirty="0"/>
          </a:p>
          <a:p>
            <a:r>
              <a:rPr lang="en-GB" dirty="0" smtClean="0"/>
              <a:t>If </a:t>
            </a:r>
            <a:r>
              <a:rPr lang="en-GB" dirty="0"/>
              <a:t>a </a:t>
            </a:r>
            <a:r>
              <a:rPr lang="en-GB" dirty="0" smtClean="0"/>
              <a:t>defence is not filed, a default judgment can be filed. </a:t>
            </a:r>
          </a:p>
          <a:p>
            <a:pPr marL="0" indent="0">
              <a:buNone/>
            </a:pPr>
            <a:r>
              <a:rPr lang="en-GB" b="1" dirty="0" smtClean="0"/>
              <a:t>The </a:t>
            </a:r>
            <a:r>
              <a:rPr lang="en-GB" b="1" dirty="0"/>
              <a:t>period for filing defence</a:t>
            </a:r>
            <a:endParaRPr lang="en-US" dirty="0"/>
          </a:p>
          <a:p>
            <a:r>
              <a:rPr lang="en-GB" dirty="0" smtClean="0"/>
              <a:t>The </a:t>
            </a:r>
            <a:r>
              <a:rPr lang="en-GB" dirty="0"/>
              <a:t>general rule is that the period for filing a defence is the period of 28 days after the date of service of the claim form.</a:t>
            </a:r>
            <a:endParaRPr lang="en-US" dirty="0"/>
          </a:p>
          <a:p>
            <a:pPr marL="0" indent="0">
              <a:buNone/>
            </a:pPr>
            <a:r>
              <a:rPr lang="en-GB" dirty="0"/>
              <a:t> </a:t>
            </a:r>
            <a:r>
              <a:rPr lang="en-GB" dirty="0" smtClean="0"/>
              <a:t>  If </a:t>
            </a:r>
            <a:r>
              <a:rPr lang="en-GB" dirty="0"/>
              <a:t>permission has been given under rule 8.2 for a claim form to be </a:t>
            </a:r>
            <a:r>
              <a:rPr lang="en-GB" dirty="0" smtClean="0"/>
              <a:t>served</a:t>
            </a:r>
          </a:p>
          <a:p>
            <a:pPr marL="0" indent="0">
              <a:buNone/>
            </a:pPr>
            <a:r>
              <a:rPr lang="en-GB" dirty="0" smtClean="0"/>
              <a:t>   without a </a:t>
            </a:r>
            <a:r>
              <a:rPr lang="en-GB" dirty="0"/>
              <a:t>statement of claim, the period for filing a defence is the period </a:t>
            </a:r>
            <a:r>
              <a:rPr lang="en-GB" dirty="0" smtClean="0"/>
              <a:t>of</a:t>
            </a:r>
          </a:p>
          <a:p>
            <a:pPr marL="0" indent="0">
              <a:buNone/>
            </a:pPr>
            <a:r>
              <a:rPr lang="en-GB" dirty="0" smtClean="0"/>
              <a:t>   28 </a:t>
            </a:r>
            <a:r>
              <a:rPr lang="en-GB" dirty="0"/>
              <a:t>days </a:t>
            </a:r>
            <a:r>
              <a:rPr lang="en-GB" dirty="0" smtClean="0"/>
              <a:t>after the </a:t>
            </a:r>
            <a:r>
              <a:rPr lang="en-GB" dirty="0"/>
              <a:t>service of the statement of claim.</a:t>
            </a:r>
            <a:endParaRPr lang="en-US" dirty="0"/>
          </a:p>
          <a:p>
            <a:endParaRPr lang="en-US" dirty="0"/>
          </a:p>
        </p:txBody>
      </p:sp>
    </p:spTree>
    <p:extLst>
      <p:ext uri="{BB962C8B-B14F-4D97-AF65-F5344CB8AC3E}">
        <p14:creationId xmlns:p14="http://schemas.microsoft.com/office/powerpoint/2010/main" val="4198367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10 - CPR</a:t>
            </a:r>
            <a:endParaRPr lang="en-US" b="1" dirty="0"/>
          </a:p>
        </p:txBody>
      </p:sp>
      <p:sp>
        <p:nvSpPr>
          <p:cNvPr id="3" name="Content Placeholder 2"/>
          <p:cNvSpPr>
            <a:spLocks noGrp="1"/>
          </p:cNvSpPr>
          <p:nvPr>
            <p:ph idx="1"/>
          </p:nvPr>
        </p:nvSpPr>
        <p:spPr>
          <a:xfrm>
            <a:off x="838200" y="1825624"/>
            <a:ext cx="11038726" cy="5032375"/>
          </a:xfrm>
        </p:spPr>
        <p:txBody>
          <a:bodyPr>
            <a:normAutofit fontScale="70000" lnSpcReduction="20000"/>
          </a:bodyPr>
          <a:lstStyle/>
          <a:p>
            <a:r>
              <a:rPr lang="en-GB" dirty="0" smtClean="0"/>
              <a:t>Parties </a:t>
            </a:r>
            <a:r>
              <a:rPr lang="en-GB" dirty="0"/>
              <a:t>may agree to extend the period for filing a </a:t>
            </a:r>
            <a:r>
              <a:rPr lang="en-GB" dirty="0" smtClean="0"/>
              <a:t>defence but there can only be two </a:t>
            </a:r>
            <a:r>
              <a:rPr lang="en-GB" dirty="0"/>
              <a:t>agreements </a:t>
            </a:r>
            <a:r>
              <a:rPr lang="en-GB" dirty="0" smtClean="0"/>
              <a:t>to do so and in any event the </a:t>
            </a:r>
            <a:r>
              <a:rPr lang="en-GB" dirty="0"/>
              <a:t>maximum total extension of time that may be agreed is 56 days.</a:t>
            </a:r>
            <a:endParaRPr lang="en-US" dirty="0"/>
          </a:p>
          <a:p>
            <a:pPr marL="0" indent="0">
              <a:buNone/>
            </a:pPr>
            <a:r>
              <a:rPr lang="en-GB" dirty="0" smtClean="0"/>
              <a:t>   The </a:t>
            </a:r>
            <a:r>
              <a:rPr lang="en-GB" dirty="0"/>
              <a:t>defendant must file details of such an agreement.</a:t>
            </a:r>
            <a:endParaRPr lang="en-US" dirty="0"/>
          </a:p>
          <a:p>
            <a:r>
              <a:rPr lang="en-GB" dirty="0" smtClean="0"/>
              <a:t>A </a:t>
            </a:r>
            <a:r>
              <a:rPr lang="en-GB" dirty="0"/>
              <a:t>defendant may apply for an order extending the time for filing a defence</a:t>
            </a:r>
            <a:r>
              <a:rPr lang="en-GB" dirty="0" smtClean="0"/>
              <a:t>.</a:t>
            </a:r>
          </a:p>
          <a:p>
            <a:r>
              <a:rPr lang="en-GB" dirty="0" smtClean="0"/>
              <a:t>The defence must state which (if any) allegations in the claim form or statement of claim are admitted;</a:t>
            </a:r>
          </a:p>
          <a:p>
            <a:pPr marL="0" indent="0">
              <a:buNone/>
            </a:pPr>
            <a:r>
              <a:rPr lang="en-GB" dirty="0" smtClean="0"/>
              <a:t>     are denied; and are neither admitted nor denied, because the defendant does not know whether they</a:t>
            </a:r>
          </a:p>
          <a:p>
            <a:pPr marL="0" indent="0">
              <a:buNone/>
            </a:pPr>
            <a:r>
              <a:rPr lang="en-GB" dirty="0"/>
              <a:t> </a:t>
            </a:r>
            <a:r>
              <a:rPr lang="en-GB" dirty="0" smtClean="0"/>
              <a:t>    are true; or the defendant wishes the claimant to prove.</a:t>
            </a:r>
            <a:endParaRPr lang="en-US" dirty="0" smtClean="0"/>
          </a:p>
          <a:p>
            <a:r>
              <a:rPr lang="en-GB" dirty="0" smtClean="0"/>
              <a:t>If the defendant denies any of the allegations in the claim form or statement of claim-</a:t>
            </a:r>
            <a:endParaRPr lang="en-US" dirty="0" smtClean="0"/>
          </a:p>
          <a:p>
            <a:pPr marL="0" indent="0">
              <a:buNone/>
            </a:pPr>
            <a:r>
              <a:rPr lang="en-GB" dirty="0" smtClean="0"/>
              <a:t>    (a) the defendant must state the reasons for doing so; and</a:t>
            </a:r>
            <a:endParaRPr lang="en-US" dirty="0" smtClean="0"/>
          </a:p>
          <a:p>
            <a:pPr marL="0" indent="0">
              <a:buNone/>
            </a:pPr>
            <a:r>
              <a:rPr lang="en-GB" dirty="0" smtClean="0"/>
              <a:t>    (b) if the defendant intends to prove a different version of events from that given by the claimant, </a:t>
            </a:r>
          </a:p>
          <a:p>
            <a:pPr marL="0" indent="0">
              <a:buNone/>
            </a:pPr>
            <a:r>
              <a:rPr lang="en-GB" dirty="0" smtClean="0"/>
              <a:t>          the defendant’s own version must be set out in the defence.</a:t>
            </a:r>
            <a:endParaRPr lang="en-US" dirty="0" smtClean="0"/>
          </a:p>
          <a:p>
            <a:r>
              <a:rPr lang="en-GB" dirty="0"/>
              <a:t>I</a:t>
            </a:r>
            <a:r>
              <a:rPr lang="en-GB" dirty="0" smtClean="0"/>
              <a:t>f, in relation to any allegation in the claim form or statement of claim, the defendant does not -</a:t>
            </a:r>
            <a:endParaRPr lang="en-US" dirty="0" smtClean="0"/>
          </a:p>
          <a:p>
            <a:pPr marL="0" indent="0">
              <a:buNone/>
            </a:pPr>
            <a:r>
              <a:rPr lang="en-GB" dirty="0" smtClean="0"/>
              <a:t>    (a) admit it; or</a:t>
            </a:r>
            <a:endParaRPr lang="en-US" dirty="0" smtClean="0"/>
          </a:p>
          <a:p>
            <a:pPr marL="0" indent="0">
              <a:buNone/>
            </a:pPr>
            <a:r>
              <a:rPr lang="en-GB" dirty="0" smtClean="0"/>
              <a:t>    (b) deny it and put forward a different version of events,</a:t>
            </a:r>
            <a:endParaRPr lang="en-US" dirty="0" smtClean="0"/>
          </a:p>
          <a:p>
            <a:pPr marL="0" indent="0">
              <a:buNone/>
            </a:pPr>
            <a:r>
              <a:rPr lang="en-GB" dirty="0" smtClean="0"/>
              <a:t>    the defendant must state the reasons for resisting the allegation.</a:t>
            </a:r>
            <a:endParaRPr lang="en-US" dirty="0" smtClean="0"/>
          </a:p>
          <a:p>
            <a:endParaRPr lang="en-GB" dirty="0" smtClean="0"/>
          </a:p>
          <a:p>
            <a:endParaRPr lang="en-US" dirty="0"/>
          </a:p>
          <a:p>
            <a:endParaRPr lang="en-US" dirty="0"/>
          </a:p>
          <a:p>
            <a:endParaRPr lang="en-US" dirty="0"/>
          </a:p>
        </p:txBody>
      </p:sp>
    </p:spTree>
    <p:extLst>
      <p:ext uri="{BB962C8B-B14F-4D97-AF65-F5344CB8AC3E}">
        <p14:creationId xmlns:p14="http://schemas.microsoft.com/office/powerpoint/2010/main" val="438015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PART 10 - CPR</a:t>
            </a:r>
            <a:endParaRPr lang="en-US" b="1" dirty="0"/>
          </a:p>
        </p:txBody>
      </p:sp>
      <p:sp>
        <p:nvSpPr>
          <p:cNvPr id="3" name="Content Placeholder 2"/>
          <p:cNvSpPr>
            <a:spLocks noGrp="1"/>
          </p:cNvSpPr>
          <p:nvPr>
            <p:ph idx="1"/>
          </p:nvPr>
        </p:nvSpPr>
        <p:spPr>
          <a:xfrm>
            <a:off x="184935" y="1825624"/>
            <a:ext cx="11856377" cy="5032375"/>
          </a:xfrm>
        </p:spPr>
        <p:txBody>
          <a:bodyPr>
            <a:normAutofit/>
          </a:bodyPr>
          <a:lstStyle/>
          <a:p>
            <a:r>
              <a:rPr lang="en-GB" dirty="0" smtClean="0"/>
              <a:t>The </a:t>
            </a:r>
            <a:r>
              <a:rPr lang="en-GB" dirty="0"/>
              <a:t>defendant must identify in or annex to the defence any document known to the defendant which is considered to be necessary to the defence.</a:t>
            </a:r>
            <a:endParaRPr lang="en-US" dirty="0"/>
          </a:p>
          <a:p>
            <a:r>
              <a:rPr lang="en-GB" dirty="0" smtClean="0"/>
              <a:t>The </a:t>
            </a:r>
            <a:r>
              <a:rPr lang="en-GB" dirty="0"/>
              <a:t>defendant must verify the facts set out in the defence by a certificate of </a:t>
            </a:r>
            <a:r>
              <a:rPr lang="en-GB" dirty="0" smtClean="0"/>
              <a:t>truth.  </a:t>
            </a:r>
          </a:p>
          <a:p>
            <a:r>
              <a:rPr lang="en-GB" b="1" dirty="0" smtClean="0"/>
              <a:t>Special requirements applying to claims for personal injuries – CPR 10.6 </a:t>
            </a:r>
            <a:endParaRPr lang="en-US" dirty="0" smtClean="0"/>
          </a:p>
          <a:p>
            <a:pPr marL="0" indent="0">
              <a:buNone/>
            </a:pPr>
            <a:r>
              <a:rPr lang="en-GB" dirty="0" smtClean="0"/>
              <a:t>NOTE: If the defendant intends to rely on a report from a medical practitioner to dispute any part of the claimant’s claim for personal injuries and the defendant has obtained such a report, the defendant must attach that report to the defence.</a:t>
            </a:r>
          </a:p>
          <a:p>
            <a:r>
              <a:rPr lang="en-GB" dirty="0" smtClean="0"/>
              <a:t>A claimant may file and serve a reply to a defence 14 days after the date of service of the defence or at any time with the permission of the court.</a:t>
            </a:r>
            <a:endParaRPr lang="en-US" dirty="0" smtClean="0"/>
          </a:p>
          <a:p>
            <a:endParaRPr lang="en-US" dirty="0"/>
          </a:p>
          <a:p>
            <a:endParaRPr lang="en-US" dirty="0"/>
          </a:p>
        </p:txBody>
      </p:sp>
    </p:spTree>
    <p:extLst>
      <p:ext uri="{BB962C8B-B14F-4D97-AF65-F5344CB8AC3E}">
        <p14:creationId xmlns:p14="http://schemas.microsoft.com/office/powerpoint/2010/main" val="3318980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56326</TotalTime>
  <Words>1440</Words>
  <Application>Microsoft Office PowerPoint</Application>
  <PresentationFormat>Widescreen</PresentationFormat>
  <Paragraphs>146</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CIVIL PROCEDURE RULES OF THE SUPREME COURT OF THE BAHAMAS, 2022. </vt:lpstr>
      <vt:lpstr>PART 9 – Acknowledgment of Service</vt:lpstr>
      <vt:lpstr>PART 9</vt:lpstr>
      <vt:lpstr>PART 9</vt:lpstr>
      <vt:lpstr>PART 9</vt:lpstr>
      <vt:lpstr>PART 9</vt:lpstr>
      <vt:lpstr>PART 10 - CPR</vt:lpstr>
      <vt:lpstr>PART 10 - CPR</vt:lpstr>
      <vt:lpstr>PART 10 - CPR</vt:lpstr>
      <vt:lpstr>PART 11 - CPR</vt:lpstr>
      <vt:lpstr>PART 11 - CPR</vt:lpstr>
      <vt:lpstr>PART 11 - CPR </vt:lpstr>
      <vt:lpstr>PART 11 - CPR</vt:lpstr>
      <vt:lpstr>PART 11 - CPR</vt:lpstr>
      <vt:lpstr>PART 16 - CPR</vt:lpstr>
      <vt:lpstr>PART 16 - CPR</vt:lpstr>
      <vt:lpstr>PART 16 - CPR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PROCEDURE RULES OF THE SUPREME COURT OF THE BAHAMAS, 2022.</dc:title>
  <dc:creator>User</dc:creator>
  <cp:lastModifiedBy>User</cp:lastModifiedBy>
  <cp:revision>4</cp:revision>
  <dcterms:created xsi:type="dcterms:W3CDTF">2022-03-10T14:02:32Z</dcterms:created>
  <dcterms:modified xsi:type="dcterms:W3CDTF">2022-04-24T13:50:08Z</dcterms:modified>
</cp:coreProperties>
</file>