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1" r:id="rId1"/>
  </p:sldMasterIdLst>
  <p:notesMasterIdLst>
    <p:notesMasterId r:id="rId59"/>
  </p:notesMasterIdLst>
  <p:sldIdLst>
    <p:sldId id="256" r:id="rId2"/>
    <p:sldId id="257" r:id="rId3"/>
    <p:sldId id="259" r:id="rId4"/>
    <p:sldId id="331" r:id="rId5"/>
    <p:sldId id="324" r:id="rId6"/>
    <p:sldId id="326" r:id="rId7"/>
    <p:sldId id="338" r:id="rId8"/>
    <p:sldId id="327" r:id="rId9"/>
    <p:sldId id="305" r:id="rId10"/>
    <p:sldId id="264" r:id="rId11"/>
    <p:sldId id="339" r:id="rId12"/>
    <p:sldId id="307" r:id="rId13"/>
    <p:sldId id="337" r:id="rId14"/>
    <p:sldId id="266" r:id="rId15"/>
    <p:sldId id="267" r:id="rId16"/>
    <p:sldId id="260" r:id="rId17"/>
    <p:sldId id="309" r:id="rId18"/>
    <p:sldId id="271" r:id="rId19"/>
    <p:sldId id="272" r:id="rId20"/>
    <p:sldId id="276" r:id="rId21"/>
    <p:sldId id="310" r:id="rId22"/>
    <p:sldId id="332" r:id="rId23"/>
    <p:sldId id="312" r:id="rId24"/>
    <p:sldId id="328" r:id="rId25"/>
    <p:sldId id="278" r:id="rId26"/>
    <p:sldId id="329" r:id="rId27"/>
    <p:sldId id="311" r:id="rId28"/>
    <p:sldId id="279" r:id="rId29"/>
    <p:sldId id="280" r:id="rId30"/>
    <p:sldId id="281" r:id="rId31"/>
    <p:sldId id="282" r:id="rId32"/>
    <p:sldId id="284" r:id="rId33"/>
    <p:sldId id="285" r:id="rId34"/>
    <p:sldId id="286" r:id="rId35"/>
    <p:sldId id="313" r:id="rId36"/>
    <p:sldId id="335" r:id="rId37"/>
    <p:sldId id="320" r:id="rId38"/>
    <p:sldId id="322" r:id="rId39"/>
    <p:sldId id="323" r:id="rId40"/>
    <p:sldId id="287" r:id="rId41"/>
    <p:sldId id="334" r:id="rId42"/>
    <p:sldId id="288" r:id="rId43"/>
    <p:sldId id="289" r:id="rId44"/>
    <p:sldId id="290" r:id="rId45"/>
    <p:sldId id="295" r:id="rId46"/>
    <p:sldId id="340" r:id="rId47"/>
    <p:sldId id="293" r:id="rId48"/>
    <p:sldId id="298" r:id="rId49"/>
    <p:sldId id="299" r:id="rId50"/>
    <p:sldId id="300" r:id="rId51"/>
    <p:sldId id="301" r:id="rId52"/>
    <p:sldId id="302" r:id="rId53"/>
    <p:sldId id="303" r:id="rId54"/>
    <p:sldId id="304" r:id="rId55"/>
    <p:sldId id="294" r:id="rId56"/>
    <p:sldId id="296" r:id="rId57"/>
    <p:sldId id="336"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8" autoAdjust="0"/>
    <p:restoredTop sz="69332" autoAdjust="0"/>
  </p:normalViewPr>
  <p:slideViewPr>
    <p:cSldViewPr snapToGrid="0">
      <p:cViewPr>
        <p:scale>
          <a:sx n="67" d="100"/>
          <a:sy n="67" d="100"/>
        </p:scale>
        <p:origin x="115" y="40"/>
      </p:cViewPr>
      <p:guideLst/>
    </p:cSldViewPr>
  </p:slideViewPr>
  <p:notesTextViewPr>
    <p:cViewPr>
      <p:scale>
        <a:sx n="1" d="1"/>
        <a:sy n="1" d="1"/>
      </p:scale>
      <p:origin x="0" y="0"/>
    </p:cViewPr>
  </p:notesTextViewPr>
  <p:notesViewPr>
    <p:cSldViewPr snapToGrid="0">
      <p:cViewPr>
        <p:scale>
          <a:sx n="94" d="100"/>
          <a:sy n="94" d="100"/>
        </p:scale>
        <p:origin x="1333" y="-245"/>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68EE75-B192-4A23-8E99-D3A314B4D28A}" type="datetimeFigureOut">
              <a:rPr lang="en-US" smtClean="0"/>
              <a:t>4/19/2022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8B4624-45EC-4355-BAA7-F1E37A4BEC34}" type="slidenum">
              <a:rPr lang="en-US" smtClean="0"/>
              <a:t>‹#›</a:t>
            </a:fld>
            <a:endParaRPr lang="en-US"/>
          </a:p>
        </p:txBody>
      </p:sp>
    </p:spTree>
    <p:extLst>
      <p:ext uri="{BB962C8B-B14F-4D97-AF65-F5344CB8AC3E}">
        <p14:creationId xmlns:p14="http://schemas.microsoft.com/office/powerpoint/2010/main" val="376945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1</a:t>
            </a:fld>
            <a:endParaRPr lang="en-US"/>
          </a:p>
        </p:txBody>
      </p:sp>
    </p:spTree>
    <p:extLst>
      <p:ext uri="{BB962C8B-B14F-4D97-AF65-F5344CB8AC3E}">
        <p14:creationId xmlns:p14="http://schemas.microsoft.com/office/powerpoint/2010/main" val="41336106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mtClean="0"/>
              <a:t>Part 54.8 has a notable departure from Order 53 rule 8 in that the existing Order 53 rule 8 permitted the Registrar to hear interlocutory applications.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18</a:t>
            </a:fld>
            <a:endParaRPr lang="en-US"/>
          </a:p>
        </p:txBody>
      </p:sp>
    </p:spTree>
    <p:extLst>
      <p:ext uri="{BB962C8B-B14F-4D97-AF65-F5344CB8AC3E}">
        <p14:creationId xmlns:p14="http://schemas.microsoft.com/office/powerpoint/2010/main" val="25728503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19</a:t>
            </a:fld>
            <a:endParaRPr lang="en-US"/>
          </a:p>
        </p:txBody>
      </p:sp>
    </p:spTree>
    <p:extLst>
      <p:ext uri="{BB962C8B-B14F-4D97-AF65-F5344CB8AC3E}">
        <p14:creationId xmlns:p14="http://schemas.microsoft.com/office/powerpoint/2010/main" val="16777885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23</a:t>
            </a:fld>
            <a:endParaRPr lang="en-US"/>
          </a:p>
        </p:txBody>
      </p:sp>
    </p:spTree>
    <p:extLst>
      <p:ext uri="{BB962C8B-B14F-4D97-AF65-F5344CB8AC3E}">
        <p14:creationId xmlns:p14="http://schemas.microsoft.com/office/powerpoint/2010/main" val="1373572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24</a:t>
            </a:fld>
            <a:endParaRPr lang="en-US"/>
          </a:p>
        </p:txBody>
      </p:sp>
    </p:spTree>
    <p:extLst>
      <p:ext uri="{BB962C8B-B14F-4D97-AF65-F5344CB8AC3E}">
        <p14:creationId xmlns:p14="http://schemas.microsoft.com/office/powerpoint/2010/main" val="2621801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25</a:t>
            </a:fld>
            <a:endParaRPr lang="en-US"/>
          </a:p>
        </p:txBody>
      </p:sp>
    </p:spTree>
    <p:extLst>
      <p:ext uri="{BB962C8B-B14F-4D97-AF65-F5344CB8AC3E}">
        <p14:creationId xmlns:p14="http://schemas.microsoft.com/office/powerpoint/2010/main" val="4511864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27</a:t>
            </a:fld>
            <a:endParaRPr lang="en-US"/>
          </a:p>
        </p:txBody>
      </p:sp>
    </p:spTree>
    <p:extLst>
      <p:ext uri="{BB962C8B-B14F-4D97-AF65-F5344CB8AC3E}">
        <p14:creationId xmlns:p14="http://schemas.microsoft.com/office/powerpoint/2010/main" val="16912046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29</a:t>
            </a:fld>
            <a:endParaRPr lang="en-US"/>
          </a:p>
        </p:txBody>
      </p:sp>
    </p:spTree>
    <p:extLst>
      <p:ext uri="{BB962C8B-B14F-4D97-AF65-F5344CB8AC3E}">
        <p14:creationId xmlns:p14="http://schemas.microsoft.com/office/powerpoint/2010/main" val="22215298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30</a:t>
            </a:fld>
            <a:endParaRPr lang="en-US"/>
          </a:p>
        </p:txBody>
      </p:sp>
    </p:spTree>
    <p:extLst>
      <p:ext uri="{BB962C8B-B14F-4D97-AF65-F5344CB8AC3E}">
        <p14:creationId xmlns:p14="http://schemas.microsoft.com/office/powerpoint/2010/main" val="7373465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31</a:t>
            </a:fld>
            <a:endParaRPr lang="en-US"/>
          </a:p>
        </p:txBody>
      </p:sp>
    </p:spTree>
    <p:extLst>
      <p:ext uri="{BB962C8B-B14F-4D97-AF65-F5344CB8AC3E}">
        <p14:creationId xmlns:p14="http://schemas.microsoft.com/office/powerpoint/2010/main" val="8227789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32</a:t>
            </a:fld>
            <a:endParaRPr lang="en-US"/>
          </a:p>
        </p:txBody>
      </p:sp>
    </p:spTree>
    <p:extLst>
      <p:ext uri="{BB962C8B-B14F-4D97-AF65-F5344CB8AC3E}">
        <p14:creationId xmlns:p14="http://schemas.microsoft.com/office/powerpoint/2010/main" val="933942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800" dirty="0"/>
          </a:p>
        </p:txBody>
      </p:sp>
      <p:sp>
        <p:nvSpPr>
          <p:cNvPr id="4" name="Slide Number Placeholder 3"/>
          <p:cNvSpPr>
            <a:spLocks noGrp="1"/>
          </p:cNvSpPr>
          <p:nvPr>
            <p:ph type="sldNum" sz="quarter" idx="10"/>
          </p:nvPr>
        </p:nvSpPr>
        <p:spPr/>
        <p:txBody>
          <a:bodyPr/>
          <a:lstStyle/>
          <a:p>
            <a:fld id="{B48B4624-45EC-4355-BAA7-F1E37A4BEC34}" type="slidenum">
              <a:rPr lang="en-US" smtClean="0"/>
              <a:t>5</a:t>
            </a:fld>
            <a:endParaRPr lang="en-US"/>
          </a:p>
        </p:txBody>
      </p:sp>
    </p:spTree>
    <p:extLst>
      <p:ext uri="{BB962C8B-B14F-4D97-AF65-F5344CB8AC3E}">
        <p14:creationId xmlns:p14="http://schemas.microsoft.com/office/powerpoint/2010/main" val="21097029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36</a:t>
            </a:fld>
            <a:endParaRPr lang="en-US"/>
          </a:p>
        </p:txBody>
      </p:sp>
    </p:spTree>
    <p:extLst>
      <p:ext uri="{BB962C8B-B14F-4D97-AF65-F5344CB8AC3E}">
        <p14:creationId xmlns:p14="http://schemas.microsoft.com/office/powerpoint/2010/main" val="28117852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42</a:t>
            </a:fld>
            <a:endParaRPr lang="en-US"/>
          </a:p>
        </p:txBody>
      </p:sp>
    </p:spTree>
    <p:extLst>
      <p:ext uri="{BB962C8B-B14F-4D97-AF65-F5344CB8AC3E}">
        <p14:creationId xmlns:p14="http://schemas.microsoft.com/office/powerpoint/2010/main" val="35124131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43</a:t>
            </a:fld>
            <a:endParaRPr lang="en-US"/>
          </a:p>
        </p:txBody>
      </p:sp>
    </p:spTree>
    <p:extLst>
      <p:ext uri="{BB962C8B-B14F-4D97-AF65-F5344CB8AC3E}">
        <p14:creationId xmlns:p14="http://schemas.microsoft.com/office/powerpoint/2010/main" val="12977089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45</a:t>
            </a:fld>
            <a:endParaRPr lang="en-US"/>
          </a:p>
        </p:txBody>
      </p:sp>
    </p:spTree>
    <p:extLst>
      <p:ext uri="{BB962C8B-B14F-4D97-AF65-F5344CB8AC3E}">
        <p14:creationId xmlns:p14="http://schemas.microsoft.com/office/powerpoint/2010/main" val="21962930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49</a:t>
            </a:fld>
            <a:endParaRPr lang="en-US"/>
          </a:p>
        </p:txBody>
      </p:sp>
    </p:spTree>
    <p:extLst>
      <p:ext uri="{BB962C8B-B14F-4D97-AF65-F5344CB8AC3E}">
        <p14:creationId xmlns:p14="http://schemas.microsoft.com/office/powerpoint/2010/main" val="27264996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52</a:t>
            </a:fld>
            <a:endParaRPr lang="en-US"/>
          </a:p>
        </p:txBody>
      </p:sp>
    </p:spTree>
    <p:extLst>
      <p:ext uri="{BB962C8B-B14F-4D97-AF65-F5344CB8AC3E}">
        <p14:creationId xmlns:p14="http://schemas.microsoft.com/office/powerpoint/2010/main" val="6546603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53</a:t>
            </a:fld>
            <a:endParaRPr lang="en-US"/>
          </a:p>
        </p:txBody>
      </p:sp>
    </p:spTree>
    <p:extLst>
      <p:ext uri="{BB962C8B-B14F-4D97-AF65-F5344CB8AC3E}">
        <p14:creationId xmlns:p14="http://schemas.microsoft.com/office/powerpoint/2010/main" val="53524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54</a:t>
            </a:fld>
            <a:endParaRPr lang="en-US"/>
          </a:p>
        </p:txBody>
      </p:sp>
    </p:spTree>
    <p:extLst>
      <p:ext uri="{BB962C8B-B14F-4D97-AF65-F5344CB8AC3E}">
        <p14:creationId xmlns:p14="http://schemas.microsoft.com/office/powerpoint/2010/main" val="2234267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hangingPunct="0"/>
            <a:r>
              <a:rPr lang="en-US" sz="1200" dirty="0" smtClean="0"/>
              <a:t>An order of </a:t>
            </a:r>
            <a:r>
              <a:rPr lang="en-US" sz="1200" b="1" dirty="0" smtClean="0"/>
              <a:t>certiorari</a:t>
            </a:r>
            <a:r>
              <a:rPr lang="en-US" sz="1200" dirty="0" smtClean="0"/>
              <a:t> brings up into the Supreme Court the decision of an inferior court, tribunal or public authority for review so that the court can determine whether the decision should be quashed.  </a:t>
            </a:r>
            <a:r>
              <a:rPr lang="en-US" sz="1200" b="1" dirty="0" smtClean="0"/>
              <a:t>(Part 54.1)</a:t>
            </a:r>
            <a:endParaRPr lang="en-US" sz="1200" dirty="0" smtClean="0"/>
          </a:p>
          <a:p>
            <a:pPr lvl="0" hangingPunct="0"/>
            <a:r>
              <a:rPr lang="en-US" sz="1200" dirty="0" smtClean="0"/>
              <a:t>The order of </a:t>
            </a:r>
            <a:r>
              <a:rPr lang="en-US" sz="1200" b="1" dirty="0" smtClean="0"/>
              <a:t>prohibition</a:t>
            </a:r>
            <a:r>
              <a:rPr lang="en-US" sz="1200" dirty="0" smtClean="0"/>
              <a:t> is an order issuing out of the Supreme Court and directed at an inferior court, tribunal or public authority which forbids that court, tribunal or public authority to act in excess of its jurisdiction or contrary to law. </a:t>
            </a:r>
            <a:r>
              <a:rPr lang="en-US" sz="1200" b="1" dirty="0" smtClean="0"/>
              <a:t>(Part 54.1)</a:t>
            </a:r>
          </a:p>
          <a:p>
            <a:pPr lvl="0" hangingPunct="0"/>
            <a:r>
              <a:rPr lang="en-US" sz="1200" dirty="0" smtClean="0"/>
              <a:t>The order of </a:t>
            </a:r>
            <a:r>
              <a:rPr lang="en-US" sz="1200" b="1" dirty="0" smtClean="0"/>
              <a:t>mandamus</a:t>
            </a:r>
            <a:r>
              <a:rPr lang="en-US" sz="1200" dirty="0" smtClean="0"/>
              <a:t> is, in form, a command from the Supreme Court directing any person, inferior court or tribunal or public authority to carry out his or its duty according to law. </a:t>
            </a:r>
            <a:r>
              <a:rPr lang="en-US" sz="1200" b="1" dirty="0" smtClean="0"/>
              <a:t>(Part 54.1)</a:t>
            </a:r>
          </a:p>
          <a:p>
            <a:pPr lvl="0" hangingPunct="0"/>
            <a:r>
              <a:rPr lang="en-US" sz="1200" dirty="0" smtClean="0"/>
              <a:t>An application for a </a:t>
            </a:r>
            <a:r>
              <a:rPr lang="en-US" sz="1200" b="1" dirty="0" smtClean="0"/>
              <a:t>declaration or injunction</a:t>
            </a:r>
            <a:r>
              <a:rPr lang="en-US" sz="1200" dirty="0" smtClean="0"/>
              <a:t> may be made by way of an application for judicial review. </a:t>
            </a:r>
            <a:r>
              <a:rPr lang="en-US" sz="1200" b="1" dirty="0" smtClean="0"/>
              <a:t>(Part 54.1)</a:t>
            </a:r>
          </a:p>
          <a:p>
            <a:pPr lvl="0" hangingPunct="0"/>
            <a:r>
              <a:rPr lang="en-US" sz="1200" dirty="0" smtClean="0"/>
              <a:t>Claims for </a:t>
            </a:r>
            <a:r>
              <a:rPr lang="en-US" sz="1200" b="1" dirty="0" smtClean="0"/>
              <a:t>damages</a:t>
            </a:r>
            <a:r>
              <a:rPr lang="en-US" sz="1200" dirty="0" smtClean="0"/>
              <a:t>.  On an application for judicial review, the court has power to award damages to the applicant, provided (1) the applicant has included in the statement in support of the application for leave, a claim for damages, and (2) the court is satisfied that, if the claim had been made in an action begun by the applicant he could have been awarded damages.  </a:t>
            </a:r>
            <a:r>
              <a:rPr lang="en-US" sz="1200" b="1" dirty="0" smtClean="0"/>
              <a:t>Part 54.7(1)</a:t>
            </a:r>
            <a:endParaRPr lang="en-US" sz="1200" dirty="0" smtClean="0"/>
          </a:p>
          <a:p>
            <a:endParaRPr lang="en-US" sz="1200" dirty="0"/>
          </a:p>
        </p:txBody>
      </p:sp>
      <p:sp>
        <p:nvSpPr>
          <p:cNvPr id="4" name="Slide Number Placeholder 3"/>
          <p:cNvSpPr>
            <a:spLocks noGrp="1"/>
          </p:cNvSpPr>
          <p:nvPr>
            <p:ph type="sldNum" sz="quarter" idx="10"/>
          </p:nvPr>
        </p:nvSpPr>
        <p:spPr/>
        <p:txBody>
          <a:bodyPr/>
          <a:lstStyle/>
          <a:p>
            <a:fld id="{B48B4624-45EC-4355-BAA7-F1E37A4BEC34}" type="slidenum">
              <a:rPr lang="en-US" smtClean="0"/>
              <a:t>6</a:t>
            </a:fld>
            <a:endParaRPr lang="en-US"/>
          </a:p>
        </p:txBody>
      </p:sp>
    </p:spTree>
    <p:extLst>
      <p:ext uri="{BB962C8B-B14F-4D97-AF65-F5344CB8AC3E}">
        <p14:creationId xmlns:p14="http://schemas.microsoft.com/office/powerpoint/2010/main" val="4914797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US" sz="1200" dirty="0" smtClean="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200" dirty="0" smtClean="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B48B4624-45EC-4355-BAA7-F1E37A4BEC34}" type="slidenum">
              <a:rPr lang="en-US" smtClean="0"/>
              <a:t>8</a:t>
            </a:fld>
            <a:endParaRPr lang="en-US"/>
          </a:p>
        </p:txBody>
      </p:sp>
    </p:spTree>
    <p:extLst>
      <p:ext uri="{BB962C8B-B14F-4D97-AF65-F5344CB8AC3E}">
        <p14:creationId xmlns:p14="http://schemas.microsoft.com/office/powerpoint/2010/main" val="1238802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10</a:t>
            </a:fld>
            <a:endParaRPr lang="en-US"/>
          </a:p>
        </p:txBody>
      </p:sp>
    </p:spTree>
    <p:extLst>
      <p:ext uri="{BB962C8B-B14F-4D97-AF65-F5344CB8AC3E}">
        <p14:creationId xmlns:p14="http://schemas.microsoft.com/office/powerpoint/2010/main" val="56008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B48B4624-45EC-4355-BAA7-F1E37A4BEC34}" type="slidenum">
              <a:rPr lang="en-US" smtClean="0"/>
              <a:t>12</a:t>
            </a:fld>
            <a:endParaRPr lang="en-US"/>
          </a:p>
        </p:txBody>
      </p:sp>
    </p:spTree>
    <p:extLst>
      <p:ext uri="{BB962C8B-B14F-4D97-AF65-F5344CB8AC3E}">
        <p14:creationId xmlns:p14="http://schemas.microsoft.com/office/powerpoint/2010/main" val="2365763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15</a:t>
            </a:fld>
            <a:endParaRPr lang="en-US"/>
          </a:p>
        </p:txBody>
      </p:sp>
    </p:spTree>
    <p:extLst>
      <p:ext uri="{BB962C8B-B14F-4D97-AF65-F5344CB8AC3E}">
        <p14:creationId xmlns:p14="http://schemas.microsoft.com/office/powerpoint/2010/main" val="2688263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16</a:t>
            </a:fld>
            <a:endParaRPr lang="en-US"/>
          </a:p>
        </p:txBody>
      </p:sp>
    </p:spTree>
    <p:extLst>
      <p:ext uri="{BB962C8B-B14F-4D97-AF65-F5344CB8AC3E}">
        <p14:creationId xmlns:p14="http://schemas.microsoft.com/office/powerpoint/2010/main" val="53879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B48B4624-45EC-4355-BAA7-F1E37A4BEC34}" type="slidenum">
              <a:rPr lang="en-US" smtClean="0"/>
              <a:t>17</a:t>
            </a:fld>
            <a:endParaRPr lang="en-US"/>
          </a:p>
        </p:txBody>
      </p:sp>
    </p:spTree>
    <p:extLst>
      <p:ext uri="{BB962C8B-B14F-4D97-AF65-F5344CB8AC3E}">
        <p14:creationId xmlns:p14="http://schemas.microsoft.com/office/powerpoint/2010/main" val="3023258177"/>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E25C51-D894-4BEE-B492-961C74821BAC}" type="datetimeFigureOut">
              <a:rPr lang="en-US" smtClean="0"/>
              <a:t>4/15/2022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69CBD449-0C70-4915-B59D-3B7129F22E22}" type="slidenum">
              <a:rPr lang="en-US" smtClean="0"/>
              <a:t>‹#›</a:t>
            </a:fld>
            <a:endParaRPr lang="en-US"/>
          </a:p>
        </p:txBody>
      </p:sp>
    </p:spTree>
    <p:extLst>
      <p:ext uri="{BB962C8B-B14F-4D97-AF65-F5344CB8AC3E}">
        <p14:creationId xmlns:p14="http://schemas.microsoft.com/office/powerpoint/2010/main" val="2734705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E25C51-D894-4BEE-B492-961C74821BAC}"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CBD449-0C70-4915-B59D-3B7129F22E22}" type="slidenum">
              <a:rPr lang="en-US" smtClean="0"/>
              <a:t>‹#›</a:t>
            </a:fld>
            <a:endParaRPr lang="en-US"/>
          </a:p>
        </p:txBody>
      </p:sp>
    </p:spTree>
    <p:extLst>
      <p:ext uri="{BB962C8B-B14F-4D97-AF65-F5344CB8AC3E}">
        <p14:creationId xmlns:p14="http://schemas.microsoft.com/office/powerpoint/2010/main" val="1167567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E25C51-D894-4BEE-B492-961C74821BAC}"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CBD449-0C70-4915-B59D-3B7129F22E22}" type="slidenum">
              <a:rPr lang="en-US" smtClean="0"/>
              <a:t>‹#›</a:t>
            </a:fld>
            <a:endParaRPr lang="en-US"/>
          </a:p>
        </p:txBody>
      </p:sp>
    </p:spTree>
    <p:extLst>
      <p:ext uri="{BB962C8B-B14F-4D97-AF65-F5344CB8AC3E}">
        <p14:creationId xmlns:p14="http://schemas.microsoft.com/office/powerpoint/2010/main" val="1933097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E25C51-D894-4BEE-B492-961C74821BAC}"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CBD449-0C70-4915-B59D-3B7129F22E22}" type="slidenum">
              <a:rPr lang="en-US" smtClean="0"/>
              <a:t>‹#›</a:t>
            </a:fld>
            <a:endParaRPr lang="en-US"/>
          </a:p>
        </p:txBody>
      </p:sp>
    </p:spTree>
    <p:extLst>
      <p:ext uri="{BB962C8B-B14F-4D97-AF65-F5344CB8AC3E}">
        <p14:creationId xmlns:p14="http://schemas.microsoft.com/office/powerpoint/2010/main" val="962169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D3E25C51-D894-4BEE-B492-961C74821BAC}" type="datetimeFigureOut">
              <a:rPr lang="en-US" smtClean="0"/>
              <a:t>4/17/2022</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9CBD449-0C70-4915-B59D-3B7129F22E22}" type="slidenum">
              <a:rPr lang="en-US" smtClean="0"/>
              <a:t>‹#›</a:t>
            </a:fld>
            <a:endParaRPr lang="en-US"/>
          </a:p>
        </p:txBody>
      </p:sp>
    </p:spTree>
    <p:extLst>
      <p:ext uri="{BB962C8B-B14F-4D97-AF65-F5344CB8AC3E}">
        <p14:creationId xmlns:p14="http://schemas.microsoft.com/office/powerpoint/2010/main" val="2754801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3E25C51-D894-4BEE-B492-961C74821BAC}"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CBD449-0C70-4915-B59D-3B7129F22E22}" type="slidenum">
              <a:rPr lang="en-US" smtClean="0"/>
              <a:t>‹#›</a:t>
            </a:fld>
            <a:endParaRPr lang="en-US"/>
          </a:p>
        </p:txBody>
      </p:sp>
    </p:spTree>
    <p:extLst>
      <p:ext uri="{BB962C8B-B14F-4D97-AF65-F5344CB8AC3E}">
        <p14:creationId xmlns:p14="http://schemas.microsoft.com/office/powerpoint/2010/main" val="2454841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3E25C51-D894-4BEE-B492-961C74821BAC}" type="datetimeFigureOut">
              <a:rPr lang="en-US" smtClean="0"/>
              <a:t>4/17/2022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CBD449-0C70-4915-B59D-3B7129F22E22}" type="slidenum">
              <a:rPr lang="en-US" smtClean="0"/>
              <a:t>‹#›</a:t>
            </a:fld>
            <a:endParaRPr lang="en-US"/>
          </a:p>
        </p:txBody>
      </p:sp>
    </p:spTree>
    <p:extLst>
      <p:ext uri="{BB962C8B-B14F-4D97-AF65-F5344CB8AC3E}">
        <p14:creationId xmlns:p14="http://schemas.microsoft.com/office/powerpoint/2010/main" val="78852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3E25C51-D894-4BEE-B492-961C74821BAC}" type="datetimeFigureOut">
              <a:rPr lang="en-US" smtClean="0"/>
              <a:t>4/17/2022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CBD449-0C70-4915-B59D-3B7129F22E22}" type="slidenum">
              <a:rPr lang="en-US" smtClean="0"/>
              <a:t>‹#›</a:t>
            </a:fld>
            <a:endParaRPr lang="en-US"/>
          </a:p>
        </p:txBody>
      </p:sp>
    </p:spTree>
    <p:extLst>
      <p:ext uri="{BB962C8B-B14F-4D97-AF65-F5344CB8AC3E}">
        <p14:creationId xmlns:p14="http://schemas.microsoft.com/office/powerpoint/2010/main" val="421371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25C51-D894-4BEE-B492-961C74821BAC}" type="datetimeFigureOut">
              <a:rPr lang="en-US" smtClean="0"/>
              <a:t>4/17/2022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CBD449-0C70-4915-B59D-3B7129F22E22}" type="slidenum">
              <a:rPr lang="en-US" smtClean="0"/>
              <a:t>‹#›</a:t>
            </a:fld>
            <a:endParaRPr lang="en-US"/>
          </a:p>
        </p:txBody>
      </p:sp>
    </p:spTree>
    <p:extLst>
      <p:ext uri="{BB962C8B-B14F-4D97-AF65-F5344CB8AC3E}">
        <p14:creationId xmlns:p14="http://schemas.microsoft.com/office/powerpoint/2010/main" val="3982160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25C51-D894-4BEE-B492-961C74821BAC}"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9CBD449-0C70-4915-B59D-3B7129F22E22}" type="slidenum">
              <a:rPr lang="en-US" smtClean="0"/>
              <a:t>‹#›</a:t>
            </a:fld>
            <a:endParaRPr lang="en-US"/>
          </a:p>
        </p:txBody>
      </p:sp>
    </p:spTree>
    <p:extLst>
      <p:ext uri="{BB962C8B-B14F-4D97-AF65-F5344CB8AC3E}">
        <p14:creationId xmlns:p14="http://schemas.microsoft.com/office/powerpoint/2010/main" val="1125169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25C51-D894-4BEE-B492-961C74821BAC}" type="datetimeFigureOut">
              <a:rPr lang="en-US" smtClean="0"/>
              <a:t>4/17/2022</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9CBD449-0C70-4915-B59D-3B7129F22E22}" type="slidenum">
              <a:rPr lang="en-US" smtClean="0"/>
              <a:t>‹#›</a:t>
            </a:fld>
            <a:endParaRPr lang="en-US"/>
          </a:p>
        </p:txBody>
      </p:sp>
    </p:spTree>
    <p:extLst>
      <p:ext uri="{BB962C8B-B14F-4D97-AF65-F5344CB8AC3E}">
        <p14:creationId xmlns:p14="http://schemas.microsoft.com/office/powerpoint/2010/main" val="2414274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D3E25C51-D894-4BEE-B492-961C74821BAC}" type="datetimeFigureOut">
              <a:rPr lang="en-US" smtClean="0"/>
              <a:t>4/15/2022</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n-lt"/>
              </a:defRPr>
            </a:lvl1pPr>
          </a:lstStyle>
          <a:p>
            <a:fld id="{69CBD449-0C70-4915-B59D-3B7129F22E22}" type="slidenum">
              <a:rPr lang="en-US" smtClean="0"/>
              <a:t>‹#›</a:t>
            </a:fld>
            <a:endParaRPr lang="en-US"/>
          </a:p>
        </p:txBody>
      </p:sp>
    </p:spTree>
    <p:extLst>
      <p:ext uri="{BB962C8B-B14F-4D97-AF65-F5344CB8AC3E}">
        <p14:creationId xmlns:p14="http://schemas.microsoft.com/office/powerpoint/2010/main" val="4041005120"/>
      </p:ext>
    </p:extLst>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2883" y="1361201"/>
            <a:ext cx="10374001" cy="3035808"/>
          </a:xfrm>
        </p:spPr>
        <p:txBody>
          <a:bodyPr/>
          <a:lstStyle/>
          <a:p>
            <a:r>
              <a:rPr lang="en-US" sz="6600" dirty="0" smtClean="0"/>
              <a:t>DRAFT CIVIL PROCEDURE RULES, 2022</a:t>
            </a:r>
            <a:endParaRPr lang="en-US" sz="6600" dirty="0"/>
          </a:p>
        </p:txBody>
      </p:sp>
      <p:sp>
        <p:nvSpPr>
          <p:cNvPr id="3" name="Subtitle 2"/>
          <p:cNvSpPr>
            <a:spLocks noGrp="1"/>
          </p:cNvSpPr>
          <p:nvPr>
            <p:ph type="subTitle" idx="1"/>
          </p:nvPr>
        </p:nvSpPr>
        <p:spPr>
          <a:xfrm>
            <a:off x="2571366" y="4849388"/>
            <a:ext cx="5995764" cy="1189334"/>
          </a:xfrm>
        </p:spPr>
        <p:txBody>
          <a:bodyPr>
            <a:normAutofit/>
          </a:bodyPr>
          <a:lstStyle/>
          <a:p>
            <a:r>
              <a:rPr lang="en-US" sz="3200" dirty="0" smtClean="0"/>
              <a:t>PARTS 54, 55, 56, 60 and 65</a:t>
            </a:r>
            <a:endParaRPr lang="en-US" sz="3200" dirty="0"/>
          </a:p>
        </p:txBody>
      </p:sp>
    </p:spTree>
    <p:extLst>
      <p:ext uri="{BB962C8B-B14F-4D97-AF65-F5344CB8AC3E}">
        <p14:creationId xmlns:p14="http://schemas.microsoft.com/office/powerpoint/2010/main" val="39715993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64224" y="1068885"/>
            <a:ext cx="4754880" cy="640080"/>
          </a:xfrm>
        </p:spPr>
        <p:txBody>
          <a:bodyPr/>
          <a:lstStyle/>
          <a:p>
            <a:r>
              <a:rPr lang="en-US" dirty="0" smtClean="0"/>
              <a:t>Order 53, rule 3(4)</a:t>
            </a:r>
            <a:endParaRPr lang="en-US" dirty="0"/>
          </a:p>
        </p:txBody>
      </p:sp>
      <p:sp>
        <p:nvSpPr>
          <p:cNvPr id="4" name="Content Placeholder 3"/>
          <p:cNvSpPr>
            <a:spLocks noGrp="1"/>
          </p:cNvSpPr>
          <p:nvPr>
            <p:ph sz="half" idx="2"/>
          </p:nvPr>
        </p:nvSpPr>
        <p:spPr>
          <a:xfrm>
            <a:off x="6364224" y="2149642"/>
            <a:ext cx="4754880" cy="4050632"/>
          </a:xfrm>
        </p:spPr>
        <p:txBody>
          <a:bodyPr>
            <a:normAutofit fontScale="85000" lnSpcReduction="10000"/>
          </a:bodyPr>
          <a:lstStyle/>
          <a:p>
            <a:pPr marL="0" indent="0">
              <a:buNone/>
            </a:pPr>
            <a:r>
              <a:rPr lang="en-US" sz="2600" dirty="0"/>
              <a:t>(4) Where the application for leave is refused by the judge, or is granted on terms, the applicant may renew it by applying — </a:t>
            </a:r>
            <a:endParaRPr lang="en-US" sz="2600" dirty="0" smtClean="0"/>
          </a:p>
          <a:p>
            <a:pPr marL="274320" lvl="1" indent="0">
              <a:buNone/>
            </a:pPr>
            <a:r>
              <a:rPr lang="en-US" sz="2400" dirty="0" smtClean="0"/>
              <a:t>(</a:t>
            </a:r>
            <a:r>
              <a:rPr lang="en-US" sz="2400" dirty="0"/>
              <a:t>a) in any criminal cause or matter, to the Court of Appeal; </a:t>
            </a:r>
            <a:endParaRPr lang="en-US" sz="2400" dirty="0" smtClean="0"/>
          </a:p>
          <a:p>
            <a:pPr marL="274320" lvl="1" indent="0">
              <a:buNone/>
            </a:pPr>
            <a:r>
              <a:rPr lang="en-US" sz="2400" dirty="0" smtClean="0"/>
              <a:t>(</a:t>
            </a:r>
            <a:r>
              <a:rPr lang="en-US" sz="2400" dirty="0"/>
              <a:t>b) in any other case, to a single judge sitting in open Court</a:t>
            </a:r>
            <a:r>
              <a:rPr lang="en-US" sz="2400" dirty="0" smtClean="0"/>
              <a:t>:</a:t>
            </a:r>
          </a:p>
          <a:p>
            <a:pPr marL="0" indent="0">
              <a:buNone/>
            </a:pPr>
            <a:r>
              <a:rPr lang="en-US" sz="2600" dirty="0" smtClean="0"/>
              <a:t>	Provided </a:t>
            </a:r>
            <a:r>
              <a:rPr lang="en-US" sz="2600" dirty="0"/>
              <a:t>that no application for leave may be renewed in any non-criminal cause or matter in which the judge has refused leave under paragraph (3) after a hearing.</a:t>
            </a:r>
            <a:endParaRPr lang="en-US" sz="2600" dirty="0" smtClean="0"/>
          </a:p>
          <a:p>
            <a:endParaRPr lang="en-US" sz="3200" dirty="0"/>
          </a:p>
        </p:txBody>
      </p:sp>
      <p:sp>
        <p:nvSpPr>
          <p:cNvPr id="5" name="Text Placeholder 4"/>
          <p:cNvSpPr>
            <a:spLocks noGrp="1"/>
          </p:cNvSpPr>
          <p:nvPr>
            <p:ph type="body" sz="quarter" idx="3"/>
          </p:nvPr>
        </p:nvSpPr>
        <p:spPr>
          <a:xfrm>
            <a:off x="1069848" y="1068885"/>
            <a:ext cx="4754880" cy="640080"/>
          </a:xfrm>
        </p:spPr>
        <p:txBody>
          <a:bodyPr/>
          <a:lstStyle/>
          <a:p>
            <a:r>
              <a:rPr lang="en-US" dirty="0" smtClean="0"/>
              <a:t>Part 54.3(4)</a:t>
            </a:r>
            <a:endParaRPr lang="en-US" dirty="0"/>
          </a:p>
        </p:txBody>
      </p:sp>
      <p:sp>
        <p:nvSpPr>
          <p:cNvPr id="6" name="Content Placeholder 5"/>
          <p:cNvSpPr>
            <a:spLocks noGrp="1"/>
          </p:cNvSpPr>
          <p:nvPr>
            <p:ph sz="quarter" idx="4"/>
          </p:nvPr>
        </p:nvSpPr>
        <p:spPr>
          <a:xfrm>
            <a:off x="1069848" y="2149642"/>
            <a:ext cx="4754880" cy="3777916"/>
          </a:xfrm>
        </p:spPr>
        <p:txBody>
          <a:bodyPr/>
          <a:lstStyle/>
          <a:p>
            <a:pPr marL="0" indent="0">
              <a:buNone/>
            </a:pPr>
            <a:r>
              <a:rPr lang="en-US" dirty="0"/>
              <a:t>(</a:t>
            </a:r>
            <a:r>
              <a:rPr lang="en-US" sz="2200" dirty="0"/>
              <a:t>4) Where the application for leave in any criminal cause or matter is refused by the judge, or is granted on terms, the applicant may renew it by applying to the Court of Appeal.</a:t>
            </a:r>
          </a:p>
          <a:p>
            <a:endParaRPr lang="en-US" dirty="0"/>
          </a:p>
        </p:txBody>
      </p:sp>
    </p:spTree>
    <p:extLst>
      <p:ext uri="{BB962C8B-B14F-4D97-AF65-F5344CB8AC3E}">
        <p14:creationId xmlns:p14="http://schemas.microsoft.com/office/powerpoint/2010/main" val="1149003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1050" y="1650250"/>
            <a:ext cx="10541000" cy="3098349"/>
          </a:xfrm>
          <a:prstGeom prst="rect">
            <a:avLst/>
          </a:prstGeom>
        </p:spPr>
        <p:txBody>
          <a:bodyPr wrap="square">
            <a:spAutoFit/>
          </a:bodyPr>
          <a:lstStyle/>
          <a:p>
            <a:pPr lvl="0">
              <a:defRPr/>
            </a:pPr>
            <a:r>
              <a:rPr lang="en-US" dirty="0"/>
              <a:t>Part 54.3 reflects a slight change from the counterpart Order 53 rule 3.</a:t>
            </a:r>
          </a:p>
          <a:p>
            <a:pPr lvl="0">
              <a:defRPr/>
            </a:pPr>
            <a:endParaRPr lang="en-US" dirty="0"/>
          </a:p>
          <a:p>
            <a:pPr marR="0" lvl="0" algn="just">
              <a:lnSpc>
                <a:spcPct val="107000"/>
              </a:lnSpc>
              <a:spcBef>
                <a:spcPts val="0"/>
              </a:spcBef>
              <a:spcAft>
                <a:spcPts val="800"/>
              </a:spcAft>
            </a:pPr>
            <a:r>
              <a:rPr lang="en-US" dirty="0" smtClean="0">
                <a:effectLst/>
                <a:latin typeface="Arial" panose="020B0604020202020204" pitchFamily="34" charset="0"/>
                <a:ea typeface="Calibri" panose="020F0502020204030204" pitchFamily="34" charset="0"/>
                <a:cs typeface="Times New Roman" panose="02020603050405020304" pitchFamily="18" charset="0"/>
              </a:rPr>
              <a:t>Order 53 r 3(4)(b) is excluded  from the new draft. </a:t>
            </a:r>
          </a:p>
          <a:p>
            <a:pPr marR="0" lvl="0" algn="just">
              <a:lnSpc>
                <a:spcPct val="107000"/>
              </a:lnSpc>
              <a:spcBef>
                <a:spcPts val="0"/>
              </a:spcBef>
              <a:spcAft>
                <a:spcPts val="800"/>
              </a:spcAft>
            </a:pPr>
            <a:endParaRPr lang="en-US" dirty="0" smtClean="0">
              <a:latin typeface="Arial" panose="020B0604020202020204" pitchFamily="34"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800"/>
              </a:spcAft>
            </a:pPr>
            <a:r>
              <a:rPr lang="en-US" dirty="0" smtClean="0">
                <a:effectLst/>
                <a:latin typeface="Arial" panose="020B0604020202020204" pitchFamily="34" charset="0"/>
                <a:ea typeface="Calibri" panose="020F0502020204030204" pitchFamily="34" charset="0"/>
                <a:cs typeface="Times New Roman" panose="02020603050405020304" pitchFamily="18" charset="0"/>
              </a:rPr>
              <a:t>Rule 3(4)(b) had provided for </a:t>
            </a:r>
            <a:r>
              <a:rPr lang="en-US" i="1" dirty="0" smtClean="0">
                <a:effectLst/>
                <a:latin typeface="Arial" panose="020B0604020202020204" pitchFamily="34" charset="0"/>
                <a:ea typeface="Calibri" panose="020F0502020204030204" pitchFamily="34" charset="0"/>
                <a:cs typeface="Times New Roman" panose="02020603050405020304" pitchFamily="18" charset="0"/>
              </a:rPr>
              <a:t>“renewal in any case other than criminal cause, to a single judge sitting in open Court: Provided that no application for leave may be renewed in any non-criminal cause or matter in which the judge has refused leave under paragraph (3) after a hearing.”</a:t>
            </a:r>
          </a:p>
          <a:p>
            <a:pPr marR="0" lvl="0" algn="just">
              <a:lnSpc>
                <a:spcPct val="107000"/>
              </a:lnSpc>
              <a:spcBef>
                <a:spcPts val="0"/>
              </a:spcBef>
              <a:spcAft>
                <a:spcPts val="800"/>
              </a:spcAft>
            </a:pPr>
            <a:endParaRPr lang="en-US" sz="1600" i="1" dirty="0" smtClean="0">
              <a:latin typeface="Arial" panose="020B0604020202020204" pitchFamily="34"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800"/>
              </a:spcAft>
            </a:pPr>
            <a:r>
              <a:rPr lang="en-US" dirty="0" smtClean="0">
                <a:latin typeface="Arial" panose="020B0604020202020204" pitchFamily="34" charset="0"/>
                <a:ea typeface="Calibri" panose="020F0502020204030204" pitchFamily="34" charset="0"/>
                <a:cs typeface="Times New Roman" panose="02020603050405020304" pitchFamily="18" charset="0"/>
              </a:rPr>
              <a:t>The result is that there is no renewal in a non-criminal cause or matter.</a:t>
            </a:r>
            <a:endParaRPr lang="en-US"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0578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Part 54.3(5)</a:t>
            </a:r>
          </a:p>
          <a:p>
            <a:pPr marL="0" indent="0">
              <a:buNone/>
            </a:pPr>
            <a:endParaRPr lang="en-US" dirty="0" smtClean="0"/>
          </a:p>
          <a:p>
            <a:pPr marL="0" indent="0">
              <a:buNone/>
            </a:pPr>
            <a:r>
              <a:rPr lang="en-US" dirty="0" smtClean="0"/>
              <a:t>(5</a:t>
            </a:r>
            <a:r>
              <a:rPr lang="en-US" dirty="0"/>
              <a:t>) In order to renew his application for leave the applicant shall, within 10 days of being served with notice of the judge’s refusal, file in the Registry notice of his intention in Form [ ] in the Schedule to this Part.</a:t>
            </a:r>
          </a:p>
          <a:p>
            <a:endParaRPr lang="en-US" dirty="0"/>
          </a:p>
        </p:txBody>
      </p:sp>
      <p:sp>
        <p:nvSpPr>
          <p:cNvPr id="4" name="Text Placeholder 3"/>
          <p:cNvSpPr>
            <a:spLocks noGrp="1"/>
          </p:cNvSpPr>
          <p:nvPr>
            <p:ph type="body" sz="half" idx="2"/>
          </p:nvPr>
        </p:nvSpPr>
        <p:spPr>
          <a:xfrm>
            <a:off x="8549640" y="748800"/>
            <a:ext cx="3200400" cy="4966200"/>
          </a:xfrm>
        </p:spPr>
        <p:txBody>
          <a:bodyPr/>
          <a:lstStyle/>
          <a:p>
            <a:r>
              <a:rPr lang="en-US" sz="3200" dirty="0"/>
              <a:t>Part 54.3(5) omits the reference to Form B in the schedule. </a:t>
            </a:r>
            <a:endParaRPr lang="en-US" sz="3200" dirty="0" smtClean="0"/>
          </a:p>
          <a:p>
            <a:endParaRPr lang="en-US" dirty="0"/>
          </a:p>
        </p:txBody>
      </p:sp>
    </p:spTree>
    <p:extLst>
      <p:ext uri="{BB962C8B-B14F-4D97-AF65-F5344CB8AC3E}">
        <p14:creationId xmlns:p14="http://schemas.microsoft.com/office/powerpoint/2010/main" val="11272145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58252" y="1060572"/>
            <a:ext cx="7624482" cy="4247317"/>
          </a:xfrm>
          <a:prstGeom prst="rect">
            <a:avLst/>
          </a:prstGeom>
        </p:spPr>
        <p:txBody>
          <a:bodyPr wrap="square">
            <a:spAutoFit/>
          </a:bodyPr>
          <a:lstStyle/>
          <a:p>
            <a:r>
              <a:rPr lang="en-US" dirty="0" smtClean="0"/>
              <a:t>Form B (rule 54.3(5)) </a:t>
            </a:r>
          </a:p>
          <a:p>
            <a:r>
              <a:rPr lang="en-US" dirty="0" smtClean="0"/>
              <a:t>Notice of renewal of application for leave to apply for judicial review </a:t>
            </a:r>
          </a:p>
          <a:p>
            <a:endParaRPr lang="en-US" dirty="0"/>
          </a:p>
          <a:p>
            <a:r>
              <a:rPr lang="en-US" dirty="0" smtClean="0"/>
              <a:t>THE BAHAMAS </a:t>
            </a:r>
          </a:p>
          <a:p>
            <a:r>
              <a:rPr lang="en-US" dirty="0" smtClean="0"/>
              <a:t>IN THE SUPREME COURT</a:t>
            </a:r>
          </a:p>
          <a:p>
            <a:endParaRPr lang="en-US" dirty="0"/>
          </a:p>
          <a:p>
            <a:r>
              <a:rPr lang="en-US" dirty="0" smtClean="0"/>
              <a:t>Name, address and description of applicant............................. </a:t>
            </a:r>
          </a:p>
          <a:p>
            <a:endParaRPr lang="en-US" dirty="0" smtClean="0"/>
          </a:p>
          <a:p>
            <a:r>
              <a:rPr lang="en-US" dirty="0" smtClean="0"/>
              <a:t>The applicant intends to renew his application for leave to apply for Judicial Review........................................................... </a:t>
            </a:r>
          </a:p>
          <a:p>
            <a:endParaRPr lang="en-US" dirty="0"/>
          </a:p>
          <a:p>
            <a:r>
              <a:rPr lang="en-US" dirty="0" smtClean="0"/>
              <a:t>Signed......................................... Date................................. </a:t>
            </a:r>
          </a:p>
          <a:p>
            <a:endParaRPr lang="en-US" dirty="0"/>
          </a:p>
          <a:p>
            <a:endParaRPr lang="en-US" dirty="0" smtClean="0"/>
          </a:p>
          <a:p>
            <a:r>
              <a:rPr lang="en-US" dirty="0" smtClean="0"/>
              <a:t>Received in the Registry of the Supreme Court.</a:t>
            </a:r>
            <a:endParaRPr lang="en-US" dirty="0"/>
          </a:p>
        </p:txBody>
      </p:sp>
    </p:spTree>
    <p:extLst>
      <p:ext uri="{BB962C8B-B14F-4D97-AF65-F5344CB8AC3E}">
        <p14:creationId xmlns:p14="http://schemas.microsoft.com/office/powerpoint/2010/main" val="40291521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Part 54.3(6)</a:t>
            </a:r>
          </a:p>
          <a:p>
            <a:pPr marL="0" indent="0">
              <a:buNone/>
            </a:pPr>
            <a:endParaRPr lang="en-US" dirty="0"/>
          </a:p>
          <a:p>
            <a:pPr marL="0" indent="0">
              <a:buNone/>
            </a:pPr>
            <a:r>
              <a:rPr lang="en-US" dirty="0" smtClean="0"/>
              <a:t>(6</a:t>
            </a:r>
            <a:r>
              <a:rPr lang="en-US" dirty="0"/>
              <a:t>) The Court hearing an application for leave may allow the applicant’s statement to be amended, whether by specifying different or additional grounds of relief or otherwise, on such terms, if any, as it thinks fit </a:t>
            </a:r>
            <a:r>
              <a:rPr lang="en-US" i="1" dirty="0" smtClean="0">
                <a:solidFill>
                  <a:srgbClr val="FF0000"/>
                </a:solidFill>
              </a:rPr>
              <a:t>provided that </a:t>
            </a:r>
            <a:r>
              <a:rPr lang="en-US" i="1" dirty="0">
                <a:solidFill>
                  <a:srgbClr val="FF0000"/>
                </a:solidFill>
              </a:rPr>
              <a:t>if the applicant shall fail to amend his statement within the time specified by the order of the court then such order shall cease to have effect unless the court orders</a:t>
            </a:r>
            <a:r>
              <a:rPr lang="en-US" dirty="0">
                <a:solidFill>
                  <a:srgbClr val="FF0000"/>
                </a:solidFill>
              </a:rPr>
              <a:t> otherwise</a:t>
            </a:r>
            <a:r>
              <a:rPr lang="en-US" dirty="0"/>
              <a:t>.</a:t>
            </a:r>
          </a:p>
          <a:p>
            <a:endParaRPr lang="en-US" dirty="0"/>
          </a:p>
        </p:txBody>
      </p:sp>
      <p:sp>
        <p:nvSpPr>
          <p:cNvPr id="4" name="Text Placeholder 3"/>
          <p:cNvSpPr>
            <a:spLocks noGrp="1"/>
          </p:cNvSpPr>
          <p:nvPr>
            <p:ph type="body" sz="half" idx="2"/>
          </p:nvPr>
        </p:nvSpPr>
        <p:spPr>
          <a:xfrm>
            <a:off x="8555777" y="956438"/>
            <a:ext cx="3200400" cy="3291840"/>
          </a:xfrm>
        </p:spPr>
        <p:txBody>
          <a:bodyPr>
            <a:normAutofit/>
          </a:bodyPr>
          <a:lstStyle/>
          <a:p>
            <a:r>
              <a:rPr lang="en-US" sz="2000" dirty="0"/>
              <a:t>Rule 3(6) includes a proviso which is not contained in the Order 53 r 3(6). [in keeping with the usual rule on amendments]</a:t>
            </a:r>
            <a:endParaRPr lang="en-US" sz="2000" dirty="0"/>
          </a:p>
        </p:txBody>
      </p:sp>
    </p:spTree>
    <p:extLst>
      <p:ext uri="{BB962C8B-B14F-4D97-AF65-F5344CB8AC3E}">
        <p14:creationId xmlns:p14="http://schemas.microsoft.com/office/powerpoint/2010/main" val="2699077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2851" y="458599"/>
            <a:ext cx="9935661" cy="4832092"/>
          </a:xfrm>
          <a:prstGeom prst="rect">
            <a:avLst/>
          </a:prstGeom>
        </p:spPr>
        <p:txBody>
          <a:bodyPr wrap="square">
            <a:spAutoFit/>
          </a:bodyPr>
          <a:lstStyle/>
          <a:p>
            <a:r>
              <a:rPr lang="en-US" sz="2800" dirty="0"/>
              <a:t>CPR 54.5</a:t>
            </a:r>
          </a:p>
          <a:p>
            <a:r>
              <a:rPr lang="en-US" sz="2800" dirty="0"/>
              <a:t>54.5 Mode of applying for judicial review</a:t>
            </a:r>
          </a:p>
          <a:p>
            <a:r>
              <a:rPr lang="en-US" sz="2800" dirty="0"/>
              <a:t>(1) In any criminal cause or matter, where leave has been granted to make an application for judicial review, the application shall be made to a judge by an </a:t>
            </a:r>
            <a:r>
              <a:rPr lang="en-US" sz="2800" dirty="0">
                <a:solidFill>
                  <a:srgbClr val="FF0000"/>
                </a:solidFill>
              </a:rPr>
              <a:t>originating application. </a:t>
            </a:r>
          </a:p>
          <a:p>
            <a:r>
              <a:rPr lang="en-US" sz="2800" dirty="0"/>
              <a:t>(2) In any other such cause or matter, the application shall be made by an </a:t>
            </a:r>
            <a:r>
              <a:rPr lang="en-US" sz="2800" dirty="0">
                <a:solidFill>
                  <a:srgbClr val="FF0000"/>
                </a:solidFill>
              </a:rPr>
              <a:t>originating application </a:t>
            </a:r>
            <a:r>
              <a:rPr lang="en-US" sz="2800" dirty="0"/>
              <a:t>to a judge sitting in open Court, unless the Court directs that it shall be made to a judge in Chambers</a:t>
            </a:r>
            <a:r>
              <a:rPr lang="en-US" sz="2800" dirty="0" smtClean="0"/>
              <a:t>.</a:t>
            </a:r>
          </a:p>
          <a:p>
            <a:endParaRPr lang="en-US" sz="2800" dirty="0"/>
          </a:p>
        </p:txBody>
      </p:sp>
    </p:spTree>
    <p:extLst>
      <p:ext uri="{BB962C8B-B14F-4D97-AF65-F5344CB8AC3E}">
        <p14:creationId xmlns:p14="http://schemas.microsoft.com/office/powerpoint/2010/main" val="20530521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62860" y="564888"/>
            <a:ext cx="4754880" cy="640080"/>
          </a:xfrm>
        </p:spPr>
        <p:txBody>
          <a:bodyPr/>
          <a:lstStyle/>
          <a:p>
            <a:r>
              <a:rPr lang="en-US" dirty="0" smtClean="0"/>
              <a:t>Part 54.5(3) and (4)</a:t>
            </a:r>
            <a:endParaRPr lang="en-US" dirty="0"/>
          </a:p>
        </p:txBody>
      </p:sp>
      <p:sp>
        <p:nvSpPr>
          <p:cNvPr id="4" name="Content Placeholder 3"/>
          <p:cNvSpPr>
            <a:spLocks noGrp="1"/>
          </p:cNvSpPr>
          <p:nvPr>
            <p:ph sz="half" idx="2"/>
          </p:nvPr>
        </p:nvSpPr>
        <p:spPr>
          <a:xfrm>
            <a:off x="295199" y="1315453"/>
            <a:ext cx="5720589" cy="5409347"/>
          </a:xfrm>
        </p:spPr>
        <p:txBody>
          <a:bodyPr>
            <a:normAutofit/>
          </a:bodyPr>
          <a:lstStyle/>
          <a:p>
            <a:pPr marL="0" indent="0">
              <a:buNone/>
            </a:pPr>
            <a:r>
              <a:rPr lang="en-US" dirty="0"/>
              <a:t>(3) The originating application shall be served on all persons directly affected and where it relates to any proceedings in or before a magistrates court or tribunal and the object of the application is either to compel the magistrates court or tribunal or an officer of the magistrates court or tribunal to do any act in relation to the proceedings or to quash them or any order made therein, the </a:t>
            </a:r>
            <a:r>
              <a:rPr lang="en-US" b="1" i="1" dirty="0"/>
              <a:t>application notice</a:t>
            </a:r>
            <a:r>
              <a:rPr lang="en-US" dirty="0"/>
              <a:t> shall also be served on the Clerk or Registrar of the magistrates court or tribunal and, where any objection to the conduct of the magistrate or tribunal is to be made, on the magistrate or the president of the tribunal.</a:t>
            </a:r>
          </a:p>
          <a:p>
            <a:pPr marL="0" indent="0">
              <a:buNone/>
            </a:pPr>
            <a:r>
              <a:rPr lang="en-US" dirty="0"/>
              <a:t>(4) Unless the Court granting leave has otherwise directed, there must be at least 10 clear days between the service of the </a:t>
            </a:r>
            <a:r>
              <a:rPr lang="en-US" b="1" i="1" dirty="0"/>
              <a:t>application notice</a:t>
            </a:r>
            <a:r>
              <a:rPr lang="en-US" dirty="0"/>
              <a:t> and the hearing.</a:t>
            </a:r>
          </a:p>
          <a:p>
            <a:endParaRPr lang="en-US" dirty="0"/>
          </a:p>
        </p:txBody>
      </p:sp>
      <p:sp>
        <p:nvSpPr>
          <p:cNvPr id="5" name="Text Placeholder 4"/>
          <p:cNvSpPr>
            <a:spLocks noGrp="1"/>
          </p:cNvSpPr>
          <p:nvPr>
            <p:ph type="body" sz="quarter" idx="3"/>
          </p:nvPr>
        </p:nvSpPr>
        <p:spPr>
          <a:xfrm>
            <a:off x="6568560" y="564888"/>
            <a:ext cx="4754880" cy="640080"/>
          </a:xfrm>
        </p:spPr>
        <p:txBody>
          <a:bodyPr/>
          <a:lstStyle/>
          <a:p>
            <a:r>
              <a:rPr lang="en-US" dirty="0" smtClean="0"/>
              <a:t>Order 53 rule 5(3) and (4)</a:t>
            </a:r>
            <a:endParaRPr lang="en-US" dirty="0"/>
          </a:p>
        </p:txBody>
      </p:sp>
      <p:sp>
        <p:nvSpPr>
          <p:cNvPr id="6" name="Content Placeholder 5"/>
          <p:cNvSpPr>
            <a:spLocks noGrp="1"/>
          </p:cNvSpPr>
          <p:nvPr>
            <p:ph sz="quarter" idx="4"/>
          </p:nvPr>
        </p:nvSpPr>
        <p:spPr>
          <a:xfrm>
            <a:off x="6272462" y="1315453"/>
            <a:ext cx="5600337" cy="5207747"/>
          </a:xfrm>
        </p:spPr>
        <p:txBody>
          <a:bodyPr>
            <a:normAutofit/>
          </a:bodyPr>
          <a:lstStyle/>
          <a:p>
            <a:pPr marL="0" indent="0">
              <a:buNone/>
            </a:pPr>
            <a:r>
              <a:rPr lang="en-US" dirty="0"/>
              <a:t>(3) The notice of motion or summons shall be served on all persons directly affected and where it relates to any proceedings in or before a magistrates court or tribunal and the object of the application is either to compel the magistrates court or tribunal or an officer of the magistrates court or tribunal to do any act in relation to the proceedings or to quash them or any order made therein, the </a:t>
            </a:r>
            <a:r>
              <a:rPr lang="en-US" b="1" i="1" dirty="0"/>
              <a:t>notice or summons </a:t>
            </a:r>
            <a:r>
              <a:rPr lang="en-US" dirty="0"/>
              <a:t>shall also be served on the Clerk or Registrar of the magistrates court or tribunal and, where any objection to the conduct of the magistrate or tribunal is to be made, on the magistrate or the president of the tribunal. </a:t>
            </a:r>
            <a:endParaRPr lang="en-US" dirty="0" smtClean="0"/>
          </a:p>
          <a:p>
            <a:pPr marL="0" indent="0">
              <a:buNone/>
            </a:pPr>
            <a:r>
              <a:rPr lang="en-US" dirty="0" smtClean="0"/>
              <a:t>(</a:t>
            </a:r>
            <a:r>
              <a:rPr lang="en-US" dirty="0"/>
              <a:t>4) Unless the Court granting leave has otherwise directed, there must be at least 10 clear days between the service of the </a:t>
            </a:r>
            <a:r>
              <a:rPr lang="en-US" b="1" i="1" dirty="0"/>
              <a:t>notice of motion or summons </a:t>
            </a:r>
            <a:r>
              <a:rPr lang="en-US" dirty="0"/>
              <a:t>and the hearing. </a:t>
            </a:r>
          </a:p>
        </p:txBody>
      </p:sp>
    </p:spTree>
    <p:extLst>
      <p:ext uri="{BB962C8B-B14F-4D97-AF65-F5344CB8AC3E}">
        <p14:creationId xmlns:p14="http://schemas.microsoft.com/office/powerpoint/2010/main" val="7465613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Part 54.5(5</a:t>
            </a:r>
            <a:r>
              <a:rPr lang="en-US" dirty="0"/>
              <a:t>) </a:t>
            </a:r>
            <a:endParaRPr lang="en-US" dirty="0" smtClean="0"/>
          </a:p>
          <a:p>
            <a:pPr marL="0" indent="0">
              <a:buNone/>
            </a:pPr>
            <a:endParaRPr lang="en-US" dirty="0"/>
          </a:p>
          <a:p>
            <a:pPr marL="0" indent="0">
              <a:buNone/>
            </a:pPr>
            <a:r>
              <a:rPr lang="en-US" dirty="0" smtClean="0"/>
              <a:t>(5) A </a:t>
            </a:r>
            <a:r>
              <a:rPr lang="en-US" dirty="0"/>
              <a:t>motion must be entered for hearing within 14 days after the grant of leave.</a:t>
            </a:r>
          </a:p>
        </p:txBody>
      </p:sp>
      <p:sp>
        <p:nvSpPr>
          <p:cNvPr id="4" name="Text Placeholder 3"/>
          <p:cNvSpPr>
            <a:spLocks noGrp="1"/>
          </p:cNvSpPr>
          <p:nvPr>
            <p:ph type="body" sz="half" idx="2"/>
          </p:nvPr>
        </p:nvSpPr>
        <p:spPr>
          <a:xfrm>
            <a:off x="8549640" y="1332000"/>
            <a:ext cx="3200400" cy="4383000"/>
          </a:xfrm>
        </p:spPr>
        <p:txBody>
          <a:bodyPr>
            <a:normAutofit/>
          </a:bodyPr>
          <a:lstStyle/>
          <a:p>
            <a:r>
              <a:rPr lang="en-US" sz="2400" dirty="0" smtClean="0">
                <a:latin typeface="Arial" panose="020B0604020202020204" pitchFamily="34" charset="0"/>
                <a:ea typeface="Calibri" panose="020F0502020204030204" pitchFamily="34" charset="0"/>
                <a:cs typeface="Times New Roman" panose="02020603050405020304" pitchFamily="18" charset="0"/>
              </a:rPr>
              <a:t>Suggestion:</a:t>
            </a:r>
          </a:p>
          <a:p>
            <a:r>
              <a:rPr lang="en-US" sz="2400" dirty="0" smtClean="0">
                <a:latin typeface="Arial" panose="020B0604020202020204" pitchFamily="34" charset="0"/>
                <a:ea typeface="Calibri" panose="020F0502020204030204" pitchFamily="34" charset="0"/>
                <a:cs typeface="Times New Roman" panose="02020603050405020304" pitchFamily="18" charset="0"/>
              </a:rPr>
              <a:t>Part </a:t>
            </a:r>
            <a:r>
              <a:rPr lang="en-US" sz="2400" dirty="0">
                <a:latin typeface="Arial" panose="020B0604020202020204" pitchFamily="34" charset="0"/>
                <a:ea typeface="Calibri" panose="020F0502020204030204" pitchFamily="34" charset="0"/>
                <a:cs typeface="Times New Roman" panose="02020603050405020304" pitchFamily="18" charset="0"/>
              </a:rPr>
              <a:t>54.5(5) could include a provision for the leave to lapse if not pursued within 14 days, in keeping with the overriding objective and the new </a:t>
            </a:r>
            <a:r>
              <a:rPr lang="en-US" sz="2400" dirty="0" smtClean="0">
                <a:latin typeface="Arial" panose="020B0604020202020204" pitchFamily="34" charset="0"/>
                <a:ea typeface="Calibri" panose="020F0502020204030204" pitchFamily="34" charset="0"/>
                <a:cs typeface="Times New Roman" panose="02020603050405020304" pitchFamily="18" charset="0"/>
              </a:rPr>
              <a:t>proviso </a:t>
            </a:r>
            <a:r>
              <a:rPr lang="en-US" sz="2400" dirty="0">
                <a:latin typeface="Arial" panose="020B0604020202020204" pitchFamily="34" charset="0"/>
                <a:ea typeface="Calibri" panose="020F0502020204030204" pitchFamily="34" charset="0"/>
                <a:cs typeface="Times New Roman" panose="02020603050405020304" pitchFamily="18" charset="0"/>
              </a:rPr>
              <a:t>to Part 54.3(6)</a:t>
            </a:r>
            <a:endParaRPr lang="en-US" sz="2400" dirty="0"/>
          </a:p>
        </p:txBody>
      </p:sp>
    </p:spTree>
    <p:extLst>
      <p:ext uri="{BB962C8B-B14F-4D97-AF65-F5344CB8AC3E}">
        <p14:creationId xmlns:p14="http://schemas.microsoft.com/office/powerpoint/2010/main" val="35160102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200" y="432720"/>
            <a:ext cx="4754880" cy="640080"/>
          </a:xfrm>
        </p:spPr>
        <p:txBody>
          <a:bodyPr/>
          <a:lstStyle/>
          <a:p>
            <a:r>
              <a:rPr lang="en-US" dirty="0"/>
              <a:t>Part </a:t>
            </a:r>
            <a:r>
              <a:rPr lang="en-US" dirty="0" smtClean="0"/>
              <a:t>54.8</a:t>
            </a:r>
            <a:endParaRPr lang="en-US" dirty="0"/>
          </a:p>
        </p:txBody>
      </p:sp>
      <p:sp>
        <p:nvSpPr>
          <p:cNvPr id="4" name="Content Placeholder 3"/>
          <p:cNvSpPr>
            <a:spLocks noGrp="1"/>
          </p:cNvSpPr>
          <p:nvPr>
            <p:ph sz="half" idx="2"/>
          </p:nvPr>
        </p:nvSpPr>
        <p:spPr>
          <a:xfrm>
            <a:off x="441158" y="1183074"/>
            <a:ext cx="4951570" cy="5599758"/>
          </a:xfrm>
        </p:spPr>
        <p:txBody>
          <a:bodyPr>
            <a:normAutofit/>
          </a:bodyPr>
          <a:lstStyle/>
          <a:p>
            <a:pPr marL="0" indent="0">
              <a:buNone/>
            </a:pPr>
            <a:r>
              <a:rPr lang="en-US" sz="1900" dirty="0" smtClean="0"/>
              <a:t>8(1</a:t>
            </a:r>
            <a:r>
              <a:rPr lang="en-US" sz="1900" dirty="0"/>
              <a:t>) Unless the Court otherwise directs, any interlocutory application in proceedings on an application for judicial review may be made to a </a:t>
            </a:r>
            <a:r>
              <a:rPr lang="en-US" sz="1900" b="1" i="1" dirty="0"/>
              <a:t>judge in chambers</a:t>
            </a:r>
            <a:r>
              <a:rPr lang="en-US" sz="1900" dirty="0"/>
              <a:t>, notwithstanding that the application for judicial review is to be heard by a judge in open court.</a:t>
            </a:r>
          </a:p>
          <a:p>
            <a:pPr marL="0" indent="0">
              <a:buNone/>
            </a:pPr>
            <a:r>
              <a:rPr lang="en-US" sz="1900" dirty="0"/>
              <a:t>(2) In this paragraph ‘interlocutory application’ includes an application for an order discontinuing the application or for cross-examination of the maker of an affidavit.</a:t>
            </a:r>
          </a:p>
          <a:p>
            <a:pPr marL="0" indent="0">
              <a:buNone/>
            </a:pPr>
            <a:r>
              <a:rPr lang="en-US" sz="1900" dirty="0"/>
              <a:t>(3) This rule is without prejudice to any statutory provision or rule of law restricting the making of an order against the Crown.</a:t>
            </a:r>
          </a:p>
          <a:p>
            <a:endParaRPr lang="en-US" dirty="0"/>
          </a:p>
        </p:txBody>
      </p:sp>
      <p:sp>
        <p:nvSpPr>
          <p:cNvPr id="5" name="Text Placeholder 4"/>
          <p:cNvSpPr>
            <a:spLocks noGrp="1"/>
          </p:cNvSpPr>
          <p:nvPr>
            <p:ph type="body" sz="quarter" idx="3"/>
          </p:nvPr>
        </p:nvSpPr>
        <p:spPr>
          <a:xfrm>
            <a:off x="5638799" y="432720"/>
            <a:ext cx="4732325" cy="750354"/>
          </a:xfrm>
        </p:spPr>
        <p:txBody>
          <a:bodyPr/>
          <a:lstStyle/>
          <a:p>
            <a:r>
              <a:rPr lang="en-US" dirty="0" smtClean="0"/>
              <a:t>Order 53 rule 8</a:t>
            </a:r>
            <a:endParaRPr lang="en-US" dirty="0"/>
          </a:p>
        </p:txBody>
      </p:sp>
      <p:sp>
        <p:nvSpPr>
          <p:cNvPr id="6" name="Content Placeholder 5"/>
          <p:cNvSpPr>
            <a:spLocks noGrp="1"/>
          </p:cNvSpPr>
          <p:nvPr>
            <p:ph sz="quarter" idx="4"/>
          </p:nvPr>
        </p:nvSpPr>
        <p:spPr>
          <a:xfrm>
            <a:off x="5740611" y="1183074"/>
            <a:ext cx="6120000" cy="5674926"/>
          </a:xfrm>
        </p:spPr>
        <p:txBody>
          <a:bodyPr>
            <a:noAutofit/>
          </a:bodyPr>
          <a:lstStyle/>
          <a:p>
            <a:pPr marL="0" indent="0">
              <a:buNone/>
            </a:pPr>
            <a:r>
              <a:rPr lang="en-US" sz="1900" dirty="0"/>
              <a:t>8. (1) Unless the Court otherwise directs, any interlocutory application in proceedings on an application for judicial review may be made to a </a:t>
            </a:r>
            <a:r>
              <a:rPr lang="en-US" sz="1900" b="1" i="1" dirty="0"/>
              <a:t>judge or the Registrar</a:t>
            </a:r>
            <a:r>
              <a:rPr lang="en-US" sz="1900" dirty="0"/>
              <a:t>, notwithstanding that the application for judicial review has been made by motion and is to be heard in open court. </a:t>
            </a:r>
            <a:endParaRPr lang="en-US" sz="1900" dirty="0" smtClean="0"/>
          </a:p>
          <a:p>
            <a:pPr marL="0" indent="0">
              <a:buNone/>
            </a:pPr>
            <a:r>
              <a:rPr lang="en-US" sz="1900" dirty="0" smtClean="0"/>
              <a:t>(</a:t>
            </a:r>
            <a:r>
              <a:rPr lang="en-US" sz="1900" dirty="0"/>
              <a:t>2) In this paragraph “interlocutory application” includes an application for an order under Order 24 or 26 or Order 38, rule 2(3) or for an order dismissing the proceedings by consent of the parties. </a:t>
            </a:r>
            <a:endParaRPr lang="en-US" sz="1900" dirty="0" smtClean="0"/>
          </a:p>
          <a:p>
            <a:pPr marL="0" indent="0">
              <a:buNone/>
            </a:pPr>
            <a:r>
              <a:rPr lang="en-US" sz="1900" b="1" i="1" dirty="0" smtClean="0"/>
              <a:t>(</a:t>
            </a:r>
            <a:r>
              <a:rPr lang="en-US" sz="1900" b="1" i="1" dirty="0"/>
              <a:t>3) In relation to an order made by the Registrar pursuant to paragraph (1), Order 58, rule 1 shall, where the application for judicial review is to be heard in open court, have effect as if a reference to the Court were substituted for the reference to a judge in chambers. </a:t>
            </a:r>
            <a:endParaRPr lang="en-US" sz="1900" b="1" i="1" dirty="0" smtClean="0"/>
          </a:p>
          <a:p>
            <a:pPr marL="0" indent="0">
              <a:buNone/>
            </a:pPr>
            <a:r>
              <a:rPr lang="en-US" sz="1900" dirty="0" smtClean="0"/>
              <a:t>(</a:t>
            </a:r>
            <a:r>
              <a:rPr lang="en-US" sz="1900" dirty="0"/>
              <a:t>4) This rule is without prejudice to any statutory provision or rule of law restricting the making of an order against the Crown. </a:t>
            </a:r>
          </a:p>
        </p:txBody>
      </p:sp>
    </p:spTree>
    <p:extLst>
      <p:ext uri="{BB962C8B-B14F-4D97-AF65-F5344CB8AC3E}">
        <p14:creationId xmlns:p14="http://schemas.microsoft.com/office/powerpoint/2010/main" val="10666600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68000" y="534937"/>
            <a:ext cx="4754880" cy="640080"/>
          </a:xfrm>
        </p:spPr>
        <p:txBody>
          <a:bodyPr/>
          <a:lstStyle/>
          <a:p>
            <a:r>
              <a:rPr lang="en-US" dirty="0" smtClean="0"/>
              <a:t>Part 54.9(1)</a:t>
            </a:r>
            <a:endParaRPr lang="en-US" dirty="0"/>
          </a:p>
        </p:txBody>
      </p:sp>
      <p:sp>
        <p:nvSpPr>
          <p:cNvPr id="4" name="Content Placeholder 3"/>
          <p:cNvSpPr>
            <a:spLocks noGrp="1"/>
          </p:cNvSpPr>
          <p:nvPr>
            <p:ph sz="half" idx="2"/>
          </p:nvPr>
        </p:nvSpPr>
        <p:spPr>
          <a:xfrm>
            <a:off x="468000" y="1427747"/>
            <a:ext cx="5824800" cy="5084221"/>
          </a:xfrm>
        </p:spPr>
        <p:txBody>
          <a:bodyPr>
            <a:normAutofit/>
          </a:bodyPr>
          <a:lstStyle/>
          <a:p>
            <a:pPr marL="0" indent="0">
              <a:buNone/>
            </a:pPr>
            <a:r>
              <a:rPr lang="en-US" smtClean="0"/>
              <a:t>9. (1) On the hearing of any application under rule 54.5, any person who desires to be heard in opposition to the application, and appears to the Court to be a proper person to be heard, shall be heard, notwithstanding that he has not been served with an </a:t>
            </a:r>
            <a:r>
              <a:rPr lang="en-US" b="1" i="1" smtClean="0"/>
              <a:t>application notice.</a:t>
            </a:r>
            <a:endParaRPr lang="en-US" smtClean="0"/>
          </a:p>
          <a:p>
            <a:pPr marL="0" indent="0">
              <a:buNone/>
            </a:pPr>
            <a:r>
              <a:rPr lang="en-US" smtClean="0"/>
              <a:t>(</a:t>
            </a:r>
            <a:r>
              <a:rPr lang="en-US" dirty="0"/>
              <a:t>2) Where the relief sought is or includes an order of certiorari to remove any proceedings for the purpose of quashing them, the applicant may not question the validity of any order, warrant, commitment, conviction, inquisition or record unless before the hearing of the application he has filed in the Registry a copy thereof verified by affidavit accounting for his failure to do so to the satisfaction of the Court hearing the </a:t>
            </a:r>
            <a:r>
              <a:rPr lang="en-US" b="1" i="1" dirty="0"/>
              <a:t>application notice.</a:t>
            </a:r>
            <a:endParaRPr lang="en-US" dirty="0"/>
          </a:p>
          <a:p>
            <a:endParaRPr lang="en-US" dirty="0"/>
          </a:p>
        </p:txBody>
      </p:sp>
      <p:sp>
        <p:nvSpPr>
          <p:cNvPr id="5" name="Text Placeholder 4"/>
          <p:cNvSpPr>
            <a:spLocks noGrp="1"/>
          </p:cNvSpPr>
          <p:nvPr>
            <p:ph type="body" sz="quarter" idx="3"/>
          </p:nvPr>
        </p:nvSpPr>
        <p:spPr>
          <a:xfrm>
            <a:off x="6280287" y="534937"/>
            <a:ext cx="4754880" cy="640080"/>
          </a:xfrm>
        </p:spPr>
        <p:txBody>
          <a:bodyPr/>
          <a:lstStyle/>
          <a:p>
            <a:r>
              <a:rPr lang="en-US" dirty="0" smtClean="0"/>
              <a:t>Order 53 rule 9(1)</a:t>
            </a:r>
            <a:endParaRPr lang="en-US" dirty="0"/>
          </a:p>
        </p:txBody>
      </p:sp>
      <p:sp>
        <p:nvSpPr>
          <p:cNvPr id="6" name="Content Placeholder 5"/>
          <p:cNvSpPr>
            <a:spLocks noGrp="1"/>
          </p:cNvSpPr>
          <p:nvPr>
            <p:ph sz="quarter" idx="4"/>
          </p:nvPr>
        </p:nvSpPr>
        <p:spPr>
          <a:xfrm>
            <a:off x="6364224" y="1427747"/>
            <a:ext cx="5472576" cy="5300077"/>
          </a:xfrm>
        </p:spPr>
        <p:txBody>
          <a:bodyPr>
            <a:noAutofit/>
          </a:bodyPr>
          <a:lstStyle/>
          <a:p>
            <a:pPr marL="0" indent="0">
              <a:buNone/>
            </a:pPr>
            <a:r>
              <a:rPr lang="en-US" sz="1900" dirty="0"/>
              <a:t>9. (1) On the hearing of any motion or summons under rule 5, any person who desires to be heard in opposition to the motion or summons, and appears to the Court to be a proper person to be heard, shall be heard, notwithstanding that he has not been served with </a:t>
            </a:r>
            <a:r>
              <a:rPr lang="en-US" sz="1900" b="1" i="1" dirty="0"/>
              <a:t>notice of the motion or the summons</a:t>
            </a:r>
            <a:r>
              <a:rPr lang="en-US" sz="1900" dirty="0"/>
              <a:t>. </a:t>
            </a:r>
            <a:endParaRPr lang="en-US" sz="1900" dirty="0" smtClean="0"/>
          </a:p>
          <a:p>
            <a:pPr marL="0" indent="0">
              <a:buNone/>
            </a:pPr>
            <a:r>
              <a:rPr lang="en-US" sz="1900" dirty="0" smtClean="0"/>
              <a:t>(</a:t>
            </a:r>
            <a:r>
              <a:rPr lang="en-US" sz="1900" dirty="0"/>
              <a:t>2) Where the relief sought is or includes an order of certiorari to remove any proceedings for the purpose of quashing them, the applicant may not question the validity of any order, warrant, commitment, conviction, inquisition or record unless before the hearing of the motion or summons he has lodged in the Registry a copy thereof verified by affidavit of accounts for his failure to do so to the satisfaction of the Court hearing the </a:t>
            </a:r>
            <a:r>
              <a:rPr lang="en-US" sz="1900" b="1" i="1" dirty="0"/>
              <a:t>motion or summons</a:t>
            </a:r>
            <a:r>
              <a:rPr lang="en-US" sz="1900" dirty="0"/>
              <a:t>. </a:t>
            </a:r>
          </a:p>
        </p:txBody>
      </p:sp>
    </p:spTree>
    <p:extLst>
      <p:ext uri="{BB962C8B-B14F-4D97-AF65-F5344CB8AC3E}">
        <p14:creationId xmlns:p14="http://schemas.microsoft.com/office/powerpoint/2010/main" val="3253723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1386942"/>
            <a:ext cx="10058400" cy="4785258"/>
          </a:xfrm>
        </p:spPr>
        <p:txBody>
          <a:bodyPr/>
          <a:lstStyle/>
          <a:p>
            <a:r>
              <a:rPr lang="en-US" dirty="0"/>
              <a:t>CPR 54 	</a:t>
            </a:r>
            <a:r>
              <a:rPr lang="en-US" b="1" dirty="0"/>
              <a:t>Judicial Review</a:t>
            </a:r>
            <a:endParaRPr lang="en-US" dirty="0"/>
          </a:p>
          <a:p>
            <a:r>
              <a:rPr lang="en-US" dirty="0"/>
              <a:t>CPR 55 	</a:t>
            </a:r>
            <a:r>
              <a:rPr lang="en-US" b="1" dirty="0"/>
              <a:t>Application for Writ of Habeas Corpus</a:t>
            </a:r>
            <a:endParaRPr lang="en-US" dirty="0"/>
          </a:p>
          <a:p>
            <a:r>
              <a:rPr lang="en-US" dirty="0"/>
              <a:t>CPR 56 	</a:t>
            </a:r>
            <a:r>
              <a:rPr lang="en-US" b="1" dirty="0"/>
              <a:t>Applications by the Attorney General</a:t>
            </a:r>
            <a:endParaRPr lang="en-US" dirty="0"/>
          </a:p>
          <a:p>
            <a:r>
              <a:rPr lang="en-US" dirty="0" smtClean="0"/>
              <a:t>CPR </a:t>
            </a:r>
            <a:r>
              <a:rPr lang="en-US" dirty="0"/>
              <a:t>60 	</a:t>
            </a:r>
            <a:r>
              <a:rPr lang="en-US" b="1" dirty="0"/>
              <a:t>Arbitration Proceedings</a:t>
            </a:r>
            <a:endParaRPr lang="en-US" dirty="0"/>
          </a:p>
          <a:p>
            <a:r>
              <a:rPr lang="en-US" dirty="0"/>
              <a:t>CPR 65 	</a:t>
            </a:r>
            <a:r>
              <a:rPr lang="en-US" b="1" dirty="0"/>
              <a:t>Proceedings by and Against the Crown</a:t>
            </a:r>
            <a:endParaRPr lang="en-US" dirty="0"/>
          </a:p>
          <a:p>
            <a:pPr marL="0" indent="0">
              <a:buNone/>
            </a:pPr>
            <a:endParaRPr lang="en-US" dirty="0"/>
          </a:p>
        </p:txBody>
      </p:sp>
    </p:spTree>
    <p:extLst>
      <p:ext uri="{BB962C8B-B14F-4D97-AF65-F5344CB8AC3E}">
        <p14:creationId xmlns:p14="http://schemas.microsoft.com/office/powerpoint/2010/main" val="18819860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HABEAS CORPUS</a:t>
            </a:r>
            <a:endParaRPr lang="en-US" dirty="0"/>
          </a:p>
        </p:txBody>
      </p:sp>
    </p:spTree>
    <p:extLst>
      <p:ext uri="{BB962C8B-B14F-4D97-AF65-F5344CB8AC3E}">
        <p14:creationId xmlns:p14="http://schemas.microsoft.com/office/powerpoint/2010/main" val="19092559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Habeas Corpus</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3600" dirty="0" smtClean="0"/>
              <a:t>Part 55 </a:t>
            </a:r>
          </a:p>
          <a:p>
            <a:r>
              <a:rPr lang="en-US" sz="3600" dirty="0" smtClean="0"/>
              <a:t>Fairly </a:t>
            </a:r>
            <a:r>
              <a:rPr lang="en-US" sz="3600" dirty="0"/>
              <a:t>identical to the existing Order </a:t>
            </a:r>
            <a:r>
              <a:rPr lang="en-US" sz="3600" dirty="0" smtClean="0"/>
              <a:t>54. </a:t>
            </a:r>
          </a:p>
          <a:p>
            <a:r>
              <a:rPr lang="en-US" sz="3600" dirty="0" smtClean="0"/>
              <a:t>Differences </a:t>
            </a:r>
            <a:r>
              <a:rPr lang="en-US" sz="3600" dirty="0"/>
              <a:t>are cosmetic and reflects the changes in </a:t>
            </a:r>
            <a:r>
              <a:rPr lang="en-US" sz="3600" dirty="0" smtClean="0"/>
              <a:t>nomenclature. </a:t>
            </a:r>
          </a:p>
        </p:txBody>
      </p:sp>
    </p:spTree>
    <p:extLst>
      <p:ext uri="{BB962C8B-B14F-4D97-AF65-F5344CB8AC3E}">
        <p14:creationId xmlns:p14="http://schemas.microsoft.com/office/powerpoint/2010/main" val="4729221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9678" r="9678"/>
          <a:stretch>
            <a:fillRect/>
          </a:stretch>
        </p:blipFill>
        <p:spPr/>
      </p:pic>
      <p:sp>
        <p:nvSpPr>
          <p:cNvPr id="4" name="Text Placeholder 3"/>
          <p:cNvSpPr>
            <a:spLocks noGrp="1"/>
          </p:cNvSpPr>
          <p:nvPr>
            <p:ph type="body" sz="half" idx="2"/>
          </p:nvPr>
        </p:nvSpPr>
        <p:spPr>
          <a:xfrm>
            <a:off x="8549640" y="304800"/>
            <a:ext cx="3200400" cy="6197600"/>
          </a:xfrm>
        </p:spPr>
        <p:txBody>
          <a:bodyPr>
            <a:normAutofit fontScale="92500" lnSpcReduction="10000"/>
          </a:bodyPr>
          <a:lstStyle/>
          <a:p>
            <a:pPr>
              <a:lnSpc>
                <a:spcPct val="150000"/>
              </a:lnSpc>
            </a:pPr>
            <a:r>
              <a:rPr lang="en-US" sz="1800" dirty="0"/>
              <a:t>Habeas </a:t>
            </a:r>
            <a:r>
              <a:rPr lang="en-US" sz="1800" dirty="0" smtClean="0"/>
              <a:t>Corpus </a:t>
            </a:r>
            <a:r>
              <a:rPr lang="en-US" sz="1800" dirty="0"/>
              <a:t>relief is available to anyone who alleges being </a:t>
            </a:r>
            <a:r>
              <a:rPr lang="en-US" sz="1800" dirty="0" smtClean="0"/>
              <a:t>unlawfully detained </a:t>
            </a:r>
            <a:r>
              <a:rPr lang="en-US" sz="1800" dirty="0"/>
              <a:t>at the hands of the state. </a:t>
            </a:r>
            <a:endParaRPr lang="en-US" sz="1800" dirty="0" smtClean="0"/>
          </a:p>
          <a:p>
            <a:pPr>
              <a:lnSpc>
                <a:spcPct val="150000"/>
              </a:lnSpc>
            </a:pPr>
            <a:r>
              <a:rPr lang="en-US" sz="1800" dirty="0" smtClean="0"/>
              <a:t>It </a:t>
            </a:r>
            <a:r>
              <a:rPr lang="en-US" sz="1800" dirty="0"/>
              <a:t>sounds as a command to the </a:t>
            </a:r>
            <a:r>
              <a:rPr lang="en-US" sz="1800" dirty="0" smtClean="0"/>
              <a:t>detainer </a:t>
            </a:r>
            <a:r>
              <a:rPr lang="en-US" sz="1800" dirty="0"/>
              <a:t>to deliver the body of the person detained and for a justification of that detention. </a:t>
            </a:r>
          </a:p>
          <a:p>
            <a:pPr>
              <a:lnSpc>
                <a:spcPct val="150000"/>
              </a:lnSpc>
            </a:pPr>
            <a:r>
              <a:rPr lang="en-US" sz="1800" dirty="0"/>
              <a:t>This relief is widely used in relation to </a:t>
            </a:r>
            <a:r>
              <a:rPr lang="en-US" sz="1800" dirty="0" smtClean="0"/>
              <a:t>persons in the custody of the </a:t>
            </a:r>
            <a:r>
              <a:rPr lang="en-US" sz="1800" dirty="0"/>
              <a:t>police, prison and immigration authorities. It is also, historically, the means for a challenge to extradition proceedings. </a:t>
            </a:r>
          </a:p>
          <a:p>
            <a:endParaRPr lang="en-US" dirty="0"/>
          </a:p>
        </p:txBody>
      </p:sp>
    </p:spTree>
    <p:extLst>
      <p:ext uri="{BB962C8B-B14F-4D97-AF65-F5344CB8AC3E}">
        <p14:creationId xmlns:p14="http://schemas.microsoft.com/office/powerpoint/2010/main" val="39011982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1430085"/>
          </a:xfrm>
        </p:spPr>
        <p:txBody>
          <a:bodyPr>
            <a:normAutofit/>
          </a:bodyPr>
          <a:lstStyle/>
          <a:p>
            <a:r>
              <a:rPr lang="en-US" dirty="0" smtClean="0"/>
              <a:t>Application for Habeas Corpus  </a:t>
            </a:r>
            <a:endParaRPr lang="en-US" dirty="0"/>
          </a:p>
        </p:txBody>
      </p:sp>
      <p:sp>
        <p:nvSpPr>
          <p:cNvPr id="3" name="Content Placeholder 2"/>
          <p:cNvSpPr>
            <a:spLocks noGrp="1"/>
          </p:cNvSpPr>
          <p:nvPr>
            <p:ph idx="1"/>
          </p:nvPr>
        </p:nvSpPr>
        <p:spPr/>
        <p:txBody>
          <a:bodyPr>
            <a:normAutofit/>
          </a:bodyPr>
          <a:lstStyle/>
          <a:p>
            <a:pPr marL="0" indent="0">
              <a:lnSpc>
                <a:spcPct val="150000"/>
              </a:lnSpc>
              <a:buNone/>
            </a:pPr>
            <a:r>
              <a:rPr lang="en-US" dirty="0" smtClean="0"/>
              <a:t>Habeas corpus relief is available to anyone who alleges being unlawful detention at the hands of the state. It sounds as a command to the detain to deliver the body of the person detained and for a justification of that detention. </a:t>
            </a:r>
          </a:p>
        </p:txBody>
      </p:sp>
    </p:spTree>
    <p:extLst>
      <p:ext uri="{BB962C8B-B14F-4D97-AF65-F5344CB8AC3E}">
        <p14:creationId xmlns:p14="http://schemas.microsoft.com/office/powerpoint/2010/main" val="8702086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9168" y="484632"/>
            <a:ext cx="10269080" cy="1609344"/>
          </a:xfrm>
        </p:spPr>
        <p:txBody>
          <a:bodyPr>
            <a:normAutofit/>
          </a:bodyPr>
          <a:lstStyle/>
          <a:p>
            <a:r>
              <a:rPr lang="en-US" dirty="0" smtClean="0"/>
              <a:t>HABEAS CORPUS </a:t>
            </a:r>
            <a:r>
              <a:rPr lang="en-US" dirty="0"/>
              <a:t>P</a:t>
            </a:r>
            <a:r>
              <a:rPr lang="en-US" dirty="0" smtClean="0"/>
              <a:t>ROCEDURE – IN BRIEF</a:t>
            </a:r>
            <a:endParaRPr lang="en-US" dirty="0"/>
          </a:p>
        </p:txBody>
      </p:sp>
      <p:sp>
        <p:nvSpPr>
          <p:cNvPr id="3" name="Content Placeholder 2"/>
          <p:cNvSpPr>
            <a:spLocks noGrp="1"/>
          </p:cNvSpPr>
          <p:nvPr>
            <p:ph idx="1"/>
          </p:nvPr>
        </p:nvSpPr>
        <p:spPr>
          <a:xfrm>
            <a:off x="1069848" y="1853348"/>
            <a:ext cx="10058400" cy="4854298"/>
          </a:xfrm>
        </p:spPr>
        <p:txBody>
          <a:bodyPr>
            <a:normAutofit/>
          </a:bodyPr>
          <a:lstStyle/>
          <a:p>
            <a:pPr marL="0" indent="0">
              <a:buNone/>
            </a:pPr>
            <a:endParaRPr lang="en-US" dirty="0" smtClean="0"/>
          </a:p>
          <a:p>
            <a:pPr marL="0" indent="0">
              <a:buNone/>
            </a:pPr>
            <a:r>
              <a:rPr lang="en-US" dirty="0" smtClean="0"/>
              <a:t>Applicant makes without notice application for a writ of habeas corpus to issue. </a:t>
            </a:r>
          </a:p>
          <a:p>
            <a:pPr marL="0" indent="0">
              <a:buNone/>
            </a:pPr>
            <a:r>
              <a:rPr lang="en-US" dirty="0" smtClean="0"/>
              <a:t>At the hearing the judge may order:</a:t>
            </a:r>
          </a:p>
          <a:p>
            <a:pPr marL="457200" indent="-457200">
              <a:buAutoNum type="arabicParenBoth"/>
            </a:pPr>
            <a:r>
              <a:rPr lang="en-US" dirty="0" smtClean="0"/>
              <a:t>the issuance of the writ of habeas corpus (Part 55.2)</a:t>
            </a:r>
          </a:p>
          <a:p>
            <a:pPr marL="457200" indent="-457200">
              <a:buFont typeface="Wingdings" pitchFamily="2" charset="2"/>
              <a:buAutoNum type="arabicParenBoth"/>
            </a:pPr>
            <a:r>
              <a:rPr lang="en-US" dirty="0" smtClean="0"/>
              <a:t> an inter </a:t>
            </a:r>
            <a:r>
              <a:rPr lang="en-US" dirty="0" err="1" smtClean="0"/>
              <a:t>partes</a:t>
            </a:r>
            <a:r>
              <a:rPr lang="en-US" dirty="0" smtClean="0"/>
              <a:t> application, by the filing of an originating application (Part 55.2)</a:t>
            </a:r>
          </a:p>
          <a:p>
            <a:pPr marL="457200" indent="-457200">
              <a:buAutoNum type="arabicParenBoth"/>
            </a:pPr>
            <a:r>
              <a:rPr lang="en-US" dirty="0" smtClean="0"/>
              <a:t>the release of the applicant (Part 55.4). </a:t>
            </a:r>
          </a:p>
          <a:p>
            <a:pPr marL="0" indent="0">
              <a:buNone/>
            </a:pPr>
            <a:r>
              <a:rPr lang="en-US" dirty="0" smtClean="0"/>
              <a:t>Where writ </a:t>
            </a:r>
            <a:r>
              <a:rPr lang="en-US" dirty="0"/>
              <a:t>of habeas corpus </a:t>
            </a:r>
            <a:r>
              <a:rPr lang="en-US" dirty="0" smtClean="0"/>
              <a:t>is </a:t>
            </a:r>
            <a:r>
              <a:rPr lang="en-US" dirty="0"/>
              <a:t>ordered to </a:t>
            </a:r>
            <a:r>
              <a:rPr lang="en-US" dirty="0" smtClean="0"/>
              <a:t>issue, directions and </a:t>
            </a:r>
            <a:r>
              <a:rPr lang="en-US" dirty="0"/>
              <a:t>the date on </a:t>
            </a:r>
            <a:r>
              <a:rPr lang="en-US" dirty="0" smtClean="0"/>
              <a:t>which </a:t>
            </a:r>
            <a:r>
              <a:rPr lang="en-US" dirty="0"/>
              <a:t>the writ is </a:t>
            </a:r>
            <a:r>
              <a:rPr lang="en-US" dirty="0" smtClean="0"/>
              <a:t>returnable are given (Part 55.5).</a:t>
            </a:r>
            <a:endParaRPr lang="en-US" dirty="0"/>
          </a:p>
          <a:p>
            <a:pPr marL="0" indent="0">
              <a:buNone/>
            </a:pPr>
            <a:r>
              <a:rPr lang="en-US" dirty="0"/>
              <a:t>The return to a writ of habeas corpus </a:t>
            </a:r>
            <a:r>
              <a:rPr lang="en-US" dirty="0" smtClean="0"/>
              <a:t>must </a:t>
            </a:r>
            <a:r>
              <a:rPr lang="en-US" dirty="0"/>
              <a:t>be indorsed on or annexed to the writ and must state all the causes of the detainer of the person </a:t>
            </a:r>
            <a:r>
              <a:rPr lang="en-US" dirty="0" smtClean="0"/>
              <a:t>restrained.</a:t>
            </a:r>
          </a:p>
          <a:p>
            <a:pPr marL="0" indent="0">
              <a:buNone/>
            </a:pPr>
            <a:r>
              <a:rPr lang="en-US" dirty="0" smtClean="0"/>
              <a:t>The writ is heard by the judge (Part 55.8).</a:t>
            </a:r>
          </a:p>
          <a:p>
            <a:pPr marL="0" indent="0">
              <a:buNone/>
            </a:pPr>
            <a:endParaRPr lang="en-US" dirty="0" smtClean="0"/>
          </a:p>
        </p:txBody>
      </p:sp>
    </p:spTree>
    <p:extLst>
      <p:ext uri="{BB962C8B-B14F-4D97-AF65-F5344CB8AC3E}">
        <p14:creationId xmlns:p14="http://schemas.microsoft.com/office/powerpoint/2010/main" val="17529137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7081800" cy="5020056"/>
          </a:xfrm>
        </p:spPr>
        <p:txBody>
          <a:bodyPr>
            <a:normAutofit/>
          </a:bodyPr>
          <a:lstStyle/>
          <a:p>
            <a:pPr marL="0" lvl="0" indent="0">
              <a:buNone/>
            </a:pPr>
            <a:r>
              <a:rPr lang="en-US" dirty="0"/>
              <a:t>Part 55.1 </a:t>
            </a:r>
            <a:r>
              <a:rPr lang="en-US" dirty="0"/>
              <a:t>A</a:t>
            </a:r>
            <a:r>
              <a:rPr lang="en-US" dirty="0" smtClean="0"/>
              <a:t>pplication </a:t>
            </a:r>
            <a:r>
              <a:rPr lang="en-US" dirty="0"/>
              <a:t>for writ of habeas corpus ad </a:t>
            </a:r>
            <a:r>
              <a:rPr lang="en-US" dirty="0" err="1" smtClean="0"/>
              <a:t>subjiciendum</a:t>
            </a:r>
            <a:endParaRPr lang="en-US" dirty="0"/>
          </a:p>
          <a:p>
            <a:pPr marL="0" indent="0">
              <a:buNone/>
            </a:pPr>
            <a:r>
              <a:rPr lang="en-US" dirty="0"/>
              <a:t>(1) An application for a writ of habeas corpus ad </a:t>
            </a:r>
            <a:r>
              <a:rPr lang="en-US" dirty="0" err="1"/>
              <a:t>subjiciendum</a:t>
            </a:r>
            <a:r>
              <a:rPr lang="en-US" dirty="0"/>
              <a:t> must be made to a judge in court except that in cases where the application is made on behalf of an infant, it must be made in the first instance to a judge </a:t>
            </a:r>
            <a:r>
              <a:rPr lang="en-US" b="1" i="1" dirty="0"/>
              <a:t>otherwise than in court.</a:t>
            </a:r>
            <a:endParaRPr lang="en-US" dirty="0"/>
          </a:p>
          <a:p>
            <a:endParaRPr lang="en-US" dirty="0"/>
          </a:p>
        </p:txBody>
      </p:sp>
      <p:sp>
        <p:nvSpPr>
          <p:cNvPr id="4" name="Text Placeholder 3"/>
          <p:cNvSpPr>
            <a:spLocks noGrp="1"/>
          </p:cNvSpPr>
          <p:nvPr>
            <p:ph type="body" sz="half" idx="2"/>
          </p:nvPr>
        </p:nvSpPr>
        <p:spPr>
          <a:xfrm>
            <a:off x="8549640" y="685800"/>
            <a:ext cx="3006360" cy="5029200"/>
          </a:xfrm>
        </p:spPr>
        <p:txBody>
          <a:bodyPr>
            <a:normAutofit/>
          </a:bodyPr>
          <a:lstStyle/>
          <a:p>
            <a:r>
              <a:rPr lang="en-US" sz="2000" dirty="0"/>
              <a:t>Query why the use of the words </a:t>
            </a:r>
            <a:r>
              <a:rPr lang="en-US" sz="2000" i="1" dirty="0"/>
              <a:t>otherwise </a:t>
            </a:r>
            <a:r>
              <a:rPr lang="en-US" sz="2000" i="1" dirty="0" smtClean="0"/>
              <a:t>than </a:t>
            </a:r>
            <a:r>
              <a:rPr lang="en-US" sz="2000" i="1" dirty="0"/>
              <a:t>in Court </a:t>
            </a:r>
            <a:r>
              <a:rPr lang="en-US" sz="2000" dirty="0" smtClean="0"/>
              <a:t>which </a:t>
            </a:r>
            <a:r>
              <a:rPr lang="en-US" sz="2000" dirty="0"/>
              <a:t>could only mean chambers.  The equivalent provision in Barbados says in chambers.</a:t>
            </a:r>
          </a:p>
          <a:p>
            <a:endParaRPr lang="en-US" dirty="0"/>
          </a:p>
        </p:txBody>
      </p:sp>
    </p:spTree>
    <p:extLst>
      <p:ext uri="{BB962C8B-B14F-4D97-AF65-F5344CB8AC3E}">
        <p14:creationId xmlns:p14="http://schemas.microsoft.com/office/powerpoint/2010/main" val="5206345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CPR 55.2</a:t>
            </a:r>
          </a:p>
          <a:p>
            <a:r>
              <a:rPr lang="en-US" dirty="0"/>
              <a:t>55.2 Power of court to whom </a:t>
            </a:r>
            <a:r>
              <a:rPr lang="en-US" b="1" i="1" dirty="0"/>
              <a:t>ex parte </a:t>
            </a:r>
            <a:r>
              <a:rPr lang="en-US" dirty="0"/>
              <a:t>application made</a:t>
            </a:r>
          </a:p>
          <a:p>
            <a:endParaRPr lang="en-US" dirty="0"/>
          </a:p>
        </p:txBody>
      </p:sp>
      <p:sp>
        <p:nvSpPr>
          <p:cNvPr id="4" name="Text Placeholder 3"/>
          <p:cNvSpPr>
            <a:spLocks noGrp="1"/>
          </p:cNvSpPr>
          <p:nvPr>
            <p:ph type="body" sz="half" idx="2"/>
          </p:nvPr>
        </p:nvSpPr>
        <p:spPr>
          <a:xfrm>
            <a:off x="8518955" y="685800"/>
            <a:ext cx="3200400" cy="3291840"/>
          </a:xfrm>
        </p:spPr>
        <p:txBody>
          <a:bodyPr>
            <a:normAutofit/>
          </a:bodyPr>
          <a:lstStyle/>
          <a:p>
            <a:r>
              <a:rPr lang="en-US" sz="2000" dirty="0" smtClean="0"/>
              <a:t>As we are moving away from the Latin “ex parte” embracing the plain language it is likely the term “without notice” should be substituted.</a:t>
            </a:r>
            <a:endParaRPr lang="en-US" sz="2000" dirty="0"/>
          </a:p>
        </p:txBody>
      </p:sp>
    </p:spTree>
    <p:extLst>
      <p:ext uri="{BB962C8B-B14F-4D97-AF65-F5344CB8AC3E}">
        <p14:creationId xmlns:p14="http://schemas.microsoft.com/office/powerpoint/2010/main" val="39422500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600" y="484632"/>
            <a:ext cx="10792800" cy="991368"/>
          </a:xfrm>
        </p:spPr>
        <p:txBody>
          <a:bodyPr>
            <a:normAutofit fontScale="90000"/>
          </a:bodyPr>
          <a:lstStyle/>
          <a:p>
            <a:r>
              <a:rPr lang="en-US" sz="4000" dirty="0"/>
              <a:t>Power of court to whom ex parte application made </a:t>
            </a:r>
          </a:p>
        </p:txBody>
      </p:sp>
      <p:sp>
        <p:nvSpPr>
          <p:cNvPr id="3" name="Text Placeholder 2"/>
          <p:cNvSpPr>
            <a:spLocks noGrp="1"/>
          </p:cNvSpPr>
          <p:nvPr>
            <p:ph type="body" idx="1"/>
          </p:nvPr>
        </p:nvSpPr>
        <p:spPr>
          <a:xfrm>
            <a:off x="1146000" y="1479456"/>
            <a:ext cx="4754880" cy="640080"/>
          </a:xfrm>
        </p:spPr>
        <p:txBody>
          <a:bodyPr/>
          <a:lstStyle/>
          <a:p>
            <a:r>
              <a:rPr lang="en-US" dirty="0" smtClean="0"/>
              <a:t>Part 55.2(1)</a:t>
            </a:r>
            <a:endParaRPr lang="en-US" dirty="0"/>
          </a:p>
        </p:txBody>
      </p:sp>
      <p:sp>
        <p:nvSpPr>
          <p:cNvPr id="4" name="Content Placeholder 3"/>
          <p:cNvSpPr>
            <a:spLocks noGrp="1"/>
          </p:cNvSpPr>
          <p:nvPr>
            <p:ph sz="half" idx="2"/>
          </p:nvPr>
        </p:nvSpPr>
        <p:spPr>
          <a:xfrm>
            <a:off x="1069848" y="2181600"/>
            <a:ext cx="4754880" cy="3853440"/>
          </a:xfrm>
        </p:spPr>
        <p:txBody>
          <a:bodyPr>
            <a:normAutofit/>
          </a:bodyPr>
          <a:lstStyle/>
          <a:p>
            <a:pPr marL="0" indent="0">
              <a:buNone/>
            </a:pPr>
            <a:r>
              <a:rPr lang="en-US" dirty="0" smtClean="0"/>
              <a:t>2. (1</a:t>
            </a:r>
            <a:r>
              <a:rPr lang="en-US" dirty="0"/>
              <a:t>) The judge to whom an application under rule 1 is made without notice may make an order forthwith for the writ to issue, or may—</a:t>
            </a:r>
          </a:p>
          <a:p>
            <a:pPr marL="274320" lvl="1" indent="0">
              <a:buNone/>
            </a:pPr>
            <a:r>
              <a:rPr lang="en-US" dirty="0"/>
              <a:t>(a</a:t>
            </a:r>
            <a:r>
              <a:rPr lang="en-US" dirty="0" smtClean="0"/>
              <a:t>) </a:t>
            </a:r>
            <a:r>
              <a:rPr lang="en-US" dirty="0"/>
              <a:t>where the application is made to a </a:t>
            </a:r>
            <a:r>
              <a:rPr lang="en-US" dirty="0" smtClean="0"/>
              <a:t>judge </a:t>
            </a:r>
            <a:r>
              <a:rPr lang="en-US" dirty="0"/>
              <a:t>otherwise than in court, direct that an originating application applying for the writ be issued or that an application therefor be made </a:t>
            </a:r>
            <a:r>
              <a:rPr lang="en-US" b="1" i="1" dirty="0"/>
              <a:t>orally</a:t>
            </a:r>
            <a:r>
              <a:rPr lang="en-US" dirty="0"/>
              <a:t> to a judge in court;</a:t>
            </a:r>
          </a:p>
          <a:p>
            <a:pPr marL="274320" lvl="1" indent="0">
              <a:buNone/>
            </a:pPr>
            <a:r>
              <a:rPr lang="en-US" dirty="0"/>
              <a:t>(b) where the application is made to a judge in court, adjourn the application so that notice thereof may be given.</a:t>
            </a:r>
          </a:p>
          <a:p>
            <a:endParaRPr lang="en-US" dirty="0"/>
          </a:p>
        </p:txBody>
      </p:sp>
      <p:sp>
        <p:nvSpPr>
          <p:cNvPr id="5" name="Text Placeholder 4"/>
          <p:cNvSpPr>
            <a:spLocks noGrp="1"/>
          </p:cNvSpPr>
          <p:nvPr>
            <p:ph type="body" sz="quarter" idx="3"/>
          </p:nvPr>
        </p:nvSpPr>
        <p:spPr>
          <a:xfrm>
            <a:off x="6364224" y="1479456"/>
            <a:ext cx="4754880" cy="640080"/>
          </a:xfrm>
        </p:spPr>
        <p:txBody>
          <a:bodyPr/>
          <a:lstStyle/>
          <a:p>
            <a:r>
              <a:rPr lang="en-US" dirty="0" smtClean="0"/>
              <a:t>Order 54 rule 2(1)</a:t>
            </a:r>
            <a:endParaRPr lang="en-US" dirty="0"/>
          </a:p>
        </p:txBody>
      </p:sp>
      <p:sp>
        <p:nvSpPr>
          <p:cNvPr id="6" name="Content Placeholder 5"/>
          <p:cNvSpPr>
            <a:spLocks noGrp="1"/>
          </p:cNvSpPr>
          <p:nvPr>
            <p:ph sz="quarter" idx="4"/>
          </p:nvPr>
        </p:nvSpPr>
        <p:spPr>
          <a:xfrm>
            <a:off x="6364224" y="2119536"/>
            <a:ext cx="5256576" cy="3915504"/>
          </a:xfrm>
        </p:spPr>
        <p:txBody>
          <a:bodyPr>
            <a:normAutofit/>
          </a:bodyPr>
          <a:lstStyle/>
          <a:p>
            <a:r>
              <a:rPr lang="en-US" dirty="0"/>
              <a:t>2. (1) The judge to whom an application under rule 1 is made ex parte may make an order forthwith for the writ to issue, or may </a:t>
            </a:r>
            <a:r>
              <a:rPr lang="en-US" dirty="0" smtClean="0"/>
              <a:t>—</a:t>
            </a:r>
          </a:p>
          <a:p>
            <a:pPr marL="274320" lvl="1" indent="0">
              <a:buNone/>
            </a:pPr>
            <a:r>
              <a:rPr lang="en-US" dirty="0" smtClean="0"/>
              <a:t>(a) where </a:t>
            </a:r>
            <a:r>
              <a:rPr lang="en-US" dirty="0"/>
              <a:t>the application is made to a judge otherwise than in court, direct that an originating summons for the writ be issued, or that an application therefor </a:t>
            </a:r>
            <a:r>
              <a:rPr lang="en-US" b="1" i="1" dirty="0"/>
              <a:t>be made by originating motion</a:t>
            </a:r>
            <a:r>
              <a:rPr lang="en-US" dirty="0"/>
              <a:t> to a judge in court; </a:t>
            </a:r>
            <a:endParaRPr lang="en-US" dirty="0" smtClean="0"/>
          </a:p>
          <a:p>
            <a:pPr marL="274320" lvl="1" indent="0">
              <a:buNone/>
            </a:pPr>
            <a:r>
              <a:rPr lang="en-US" dirty="0" smtClean="0"/>
              <a:t>(</a:t>
            </a:r>
            <a:r>
              <a:rPr lang="en-US" dirty="0"/>
              <a:t>b) where the application is made to a judge in court, adjourn the application so that notice thereof may be given. </a:t>
            </a:r>
          </a:p>
        </p:txBody>
      </p:sp>
    </p:spTree>
    <p:extLst>
      <p:ext uri="{BB962C8B-B14F-4D97-AF65-F5344CB8AC3E}">
        <p14:creationId xmlns:p14="http://schemas.microsoft.com/office/powerpoint/2010/main" val="4325170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Applications by the </a:t>
            </a:r>
            <a:r>
              <a:rPr lang="en-US" dirty="0" smtClean="0"/>
              <a:t>Attorney-General</a:t>
            </a:r>
            <a:endParaRPr lang="en-US" dirty="0"/>
          </a:p>
        </p:txBody>
      </p:sp>
    </p:spTree>
    <p:extLst>
      <p:ext uri="{BB962C8B-B14F-4D97-AF65-F5344CB8AC3E}">
        <p14:creationId xmlns:p14="http://schemas.microsoft.com/office/powerpoint/2010/main" val="8513771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56 </a:t>
            </a:r>
          </a:p>
        </p:txBody>
      </p:sp>
      <p:sp>
        <p:nvSpPr>
          <p:cNvPr id="3" name="Content Placeholder 2"/>
          <p:cNvSpPr>
            <a:spLocks noGrp="1"/>
          </p:cNvSpPr>
          <p:nvPr>
            <p:ph idx="1"/>
          </p:nvPr>
        </p:nvSpPr>
        <p:spPr/>
        <p:txBody>
          <a:bodyPr/>
          <a:lstStyle/>
          <a:p>
            <a:pPr marL="0" indent="0">
              <a:buNone/>
            </a:pPr>
            <a:r>
              <a:rPr lang="en-US" sz="2400" dirty="0" smtClean="0"/>
              <a:t>Part 56 is </a:t>
            </a:r>
            <a:r>
              <a:rPr lang="en-US" sz="2400" dirty="0"/>
              <a:t>titled “Applications by the Attorney-General”. </a:t>
            </a:r>
            <a:endParaRPr lang="en-US" sz="2400" dirty="0" smtClean="0"/>
          </a:p>
          <a:p>
            <a:pPr marL="0" indent="0">
              <a:lnSpc>
                <a:spcPct val="150000"/>
              </a:lnSpc>
              <a:buNone/>
            </a:pPr>
            <a:r>
              <a:rPr lang="en-US" dirty="0"/>
              <a:t/>
            </a:r>
            <a:br>
              <a:rPr lang="en-US" dirty="0"/>
            </a:br>
            <a:r>
              <a:rPr lang="en-US" dirty="0"/>
              <a:t>It is extremely misleading as it relates specifically to one type of application, an application to the Supreme Court by the Attorney-General under section 29 of the Supreme Court Act, 1996. </a:t>
            </a:r>
          </a:p>
          <a:p>
            <a:pPr marL="0" indent="0">
              <a:lnSpc>
                <a:spcPct val="150000"/>
              </a:lnSpc>
              <a:buNone/>
            </a:pPr>
            <a:endParaRPr lang="en-US" dirty="0"/>
          </a:p>
        </p:txBody>
      </p:sp>
    </p:spTree>
    <p:extLst>
      <p:ext uri="{BB962C8B-B14F-4D97-AF65-F5344CB8AC3E}">
        <p14:creationId xmlns:p14="http://schemas.microsoft.com/office/powerpoint/2010/main" val="1530396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Judicial Review</a:t>
            </a:r>
          </a:p>
        </p:txBody>
      </p:sp>
    </p:spTree>
    <p:extLst>
      <p:ext uri="{BB962C8B-B14F-4D97-AF65-F5344CB8AC3E}">
        <p14:creationId xmlns:p14="http://schemas.microsoft.com/office/powerpoint/2010/main" val="27404131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200" y="484631"/>
            <a:ext cx="10437048" cy="920721"/>
          </a:xfrm>
        </p:spPr>
        <p:txBody>
          <a:bodyPr>
            <a:normAutofit fontScale="90000"/>
          </a:bodyPr>
          <a:lstStyle/>
          <a:p>
            <a:pPr lvl="0"/>
            <a:r>
              <a:rPr lang="en-US" dirty="0"/>
              <a:t>Section 29 of the Supreme Court </a:t>
            </a:r>
            <a:r>
              <a:rPr lang="en-US" dirty="0" smtClean="0"/>
              <a:t>Act</a:t>
            </a:r>
            <a:endParaRPr lang="en-US" dirty="0"/>
          </a:p>
        </p:txBody>
      </p:sp>
      <p:sp>
        <p:nvSpPr>
          <p:cNvPr id="3" name="Content Placeholder 2"/>
          <p:cNvSpPr>
            <a:spLocks noGrp="1"/>
          </p:cNvSpPr>
          <p:nvPr>
            <p:ph idx="1"/>
          </p:nvPr>
        </p:nvSpPr>
        <p:spPr>
          <a:xfrm>
            <a:off x="691200" y="1224000"/>
            <a:ext cx="10437048" cy="5428800"/>
          </a:xfrm>
        </p:spPr>
        <p:txBody>
          <a:bodyPr>
            <a:normAutofit lnSpcReduction="10000"/>
          </a:bodyPr>
          <a:lstStyle/>
          <a:p>
            <a:endParaRPr lang="en-US" dirty="0" smtClean="0"/>
          </a:p>
          <a:p>
            <a:pPr marL="0" indent="0">
              <a:buNone/>
            </a:pPr>
            <a:r>
              <a:rPr lang="en-US" dirty="0" smtClean="0"/>
              <a:t>29</a:t>
            </a:r>
            <a:r>
              <a:rPr lang="en-US" dirty="0"/>
              <a:t>. (1) If, on an application made by the Attorney General under this section, the Court is satisfied that any person has habitually and persistently and without any reasonable ground instituted vexatious legal proceedings whether in the Court or in any inferior court and whether against the same person or against different persons, the Court may, after hearing that person or giving him an opportunity to be heard, order that no legal proceedings shall, without leave of the Court or a judge, be instituted by him in any court and that any legal proceedings instituted by him before the making of the order shall not be continued by him without such leave, and such leave shall not be given unless the Court or judge is satisfied that the proceedings are not an abuse of the process of the Court and that there is a prima facie ground for the proceedings. </a:t>
            </a:r>
            <a:endParaRPr lang="en-US" dirty="0" smtClean="0"/>
          </a:p>
          <a:p>
            <a:pPr marL="0" indent="0">
              <a:buNone/>
            </a:pPr>
            <a:r>
              <a:rPr lang="en-US" dirty="0"/>
              <a:t/>
            </a:r>
            <a:br>
              <a:rPr lang="en-US" dirty="0"/>
            </a:br>
            <a:r>
              <a:rPr lang="en-US" dirty="0"/>
              <a:t>(2) If the person against whom an order is sought under this section is unable on account of poverty to retain a counsel and attorney, the Court shall assign a counsel and attorney to him. </a:t>
            </a:r>
            <a:endParaRPr lang="en-US" dirty="0" smtClean="0"/>
          </a:p>
          <a:p>
            <a:pPr marL="0" indent="0">
              <a:buNone/>
            </a:pPr>
            <a:r>
              <a:rPr lang="en-US" dirty="0"/>
              <a:t/>
            </a:r>
            <a:br>
              <a:rPr lang="en-US" dirty="0"/>
            </a:br>
            <a:r>
              <a:rPr lang="en-US" dirty="0"/>
              <a:t>(3) A copy of an order made under this section shall be published in the Gazette.</a:t>
            </a:r>
            <a:br>
              <a:rPr lang="en-US" dirty="0"/>
            </a:br>
            <a:endParaRPr lang="en-US" dirty="0"/>
          </a:p>
        </p:txBody>
      </p:sp>
    </p:spTree>
    <p:extLst>
      <p:ext uri="{BB962C8B-B14F-4D97-AF65-F5344CB8AC3E}">
        <p14:creationId xmlns:p14="http://schemas.microsoft.com/office/powerpoint/2010/main" val="37973493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1871" y="841001"/>
            <a:ext cx="10305902" cy="4050792"/>
          </a:xfrm>
        </p:spPr>
        <p:txBody>
          <a:bodyPr>
            <a:normAutofit/>
          </a:bodyPr>
          <a:lstStyle/>
          <a:p>
            <a:pPr marL="0" indent="0">
              <a:buNone/>
            </a:pPr>
            <a:r>
              <a:rPr lang="en-US" sz="2800" dirty="0" smtClean="0"/>
              <a:t>56.1 Attorney-General </a:t>
            </a:r>
            <a:r>
              <a:rPr lang="en-US" sz="2800" dirty="0"/>
              <a:t>application</a:t>
            </a:r>
          </a:p>
          <a:p>
            <a:pPr marL="0" indent="0">
              <a:buNone/>
            </a:pPr>
            <a:r>
              <a:rPr lang="en-US" sz="2800" dirty="0"/>
              <a:t>(1) Every application to the Supreme Court by the Attorney-General under section 29 of the Supreme Court Act, 1996 shall be heard and determined by a judge.</a:t>
            </a:r>
          </a:p>
          <a:p>
            <a:pPr marL="0" indent="0">
              <a:buNone/>
            </a:pPr>
            <a:r>
              <a:rPr lang="en-US" sz="2800" dirty="0"/>
              <a:t>(2) The application must be made by an originating application, notice of which, together with an affidavit in support, shall be filed in the Registry and served on the person against whom the order is sought.</a:t>
            </a:r>
          </a:p>
          <a:p>
            <a:endParaRPr lang="en-US" dirty="0"/>
          </a:p>
        </p:txBody>
      </p:sp>
    </p:spTree>
    <p:extLst>
      <p:ext uri="{BB962C8B-B14F-4D97-AF65-F5344CB8AC3E}">
        <p14:creationId xmlns:p14="http://schemas.microsoft.com/office/powerpoint/2010/main" val="39254354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7063" y="522583"/>
            <a:ext cx="10778400" cy="5908156"/>
          </a:xfrm>
          <a:prstGeom prst="rect">
            <a:avLst/>
          </a:prstGeom>
        </p:spPr>
        <p:txBody>
          <a:bodyPr wrap="square">
            <a:spAutoFit/>
          </a:bodyPr>
          <a:lstStyle/>
          <a:p>
            <a:pPr marR="0" lvl="0" algn="just">
              <a:lnSpc>
                <a:spcPct val="107000"/>
              </a:lnSpc>
              <a:spcBef>
                <a:spcPts val="0"/>
              </a:spcBef>
              <a:spcAft>
                <a:spcPts val="800"/>
              </a:spcAft>
            </a:pPr>
            <a:endParaRPr lang="en-US" dirty="0" smtClean="0">
              <a:effectLst/>
              <a:latin typeface="Arial" panose="020B0604020202020204" pitchFamily="34" charset="0"/>
              <a:ea typeface="Calibri" panose="020F0502020204030204" pitchFamily="34" charset="0"/>
              <a:cs typeface="Times New Roman" panose="02020603050405020304" pitchFamily="18" charset="0"/>
            </a:endParaRPr>
          </a:p>
          <a:p>
            <a:pPr fontAlgn="base"/>
            <a:r>
              <a:rPr lang="en-US" sz="3200" b="1" dirty="0" smtClean="0"/>
              <a:t>Attorney-General </a:t>
            </a:r>
            <a:r>
              <a:rPr lang="en-US" sz="3200" b="1" dirty="0"/>
              <a:t>of the Commonwealth of the Bahamas v. </a:t>
            </a:r>
            <a:r>
              <a:rPr lang="en-US" sz="3200" b="1" dirty="0" smtClean="0"/>
              <a:t>Bowleg </a:t>
            </a:r>
            <a:r>
              <a:rPr lang="en-US" sz="3200" dirty="0"/>
              <a:t>[1997] BHS J. No. 35</a:t>
            </a:r>
          </a:p>
          <a:p>
            <a:r>
              <a:rPr lang="en-US" sz="3200" dirty="0" smtClean="0"/>
              <a:t/>
            </a:r>
            <a:br>
              <a:rPr lang="en-US" sz="3200" dirty="0" smtClean="0"/>
            </a:br>
            <a:r>
              <a:rPr lang="en-US" sz="3200" dirty="0" smtClean="0">
                <a:effectLst/>
                <a:latin typeface="Arial" panose="020B0604020202020204" pitchFamily="34" charset="0"/>
                <a:ea typeface="Calibri" panose="020F0502020204030204" pitchFamily="34" charset="0"/>
                <a:cs typeface="Times New Roman" panose="02020603050405020304" pitchFamily="18" charset="0"/>
              </a:rPr>
              <a:t>Only reported case concerning the operation for Section 29, heard in the absence of any specific rules. Relates to the now famous Harry Alphonso Bowleg. This was a decision of </a:t>
            </a:r>
            <a:r>
              <a:rPr lang="en-US" sz="3200" dirty="0" err="1" smtClean="0">
                <a:effectLst/>
                <a:latin typeface="Arial" panose="020B0604020202020204" pitchFamily="34" charset="0"/>
                <a:ea typeface="Calibri" panose="020F0502020204030204" pitchFamily="34" charset="0"/>
                <a:cs typeface="Times New Roman" panose="02020603050405020304" pitchFamily="18" charset="0"/>
              </a:rPr>
              <a:t>Moree</a:t>
            </a:r>
            <a:r>
              <a:rPr lang="en-US" sz="3200" dirty="0" smtClean="0">
                <a:effectLst/>
                <a:latin typeface="Arial" panose="020B0604020202020204" pitchFamily="34" charset="0"/>
                <a:ea typeface="Calibri" panose="020F0502020204030204" pitchFamily="34" charset="0"/>
                <a:cs typeface="Times New Roman" panose="02020603050405020304" pitchFamily="18" charset="0"/>
              </a:rPr>
              <a:t> J(Ag), (as he then was). </a:t>
            </a:r>
          </a:p>
          <a:p>
            <a:endParaRPr lang="en-US" sz="3200" dirty="0">
              <a:latin typeface="Arial" panose="020B0604020202020204" pitchFamily="34" charset="0"/>
              <a:ea typeface="Calibri" panose="020F0502020204030204" pitchFamily="34" charset="0"/>
              <a:cs typeface="Times New Roman" panose="02020603050405020304" pitchFamily="18" charset="0"/>
            </a:endParaRPr>
          </a:p>
          <a:p>
            <a:r>
              <a:rPr lang="en-US" sz="3200" dirty="0" smtClean="0">
                <a:effectLst/>
                <a:latin typeface="Arial" panose="020B0604020202020204" pitchFamily="34" charset="0"/>
                <a:ea typeface="Calibri" panose="020F0502020204030204" pitchFamily="34" charset="0"/>
                <a:cs typeface="Times New Roman" panose="02020603050405020304" pitchFamily="18" charset="0"/>
              </a:rPr>
              <a:t>Application brought by the Attorney-General by Originating Notice of Motion.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sz="3200"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44069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3887" y="271020"/>
            <a:ext cx="11383973" cy="5566524"/>
          </a:xfrm>
          <a:prstGeom prst="rect">
            <a:avLst/>
          </a:prstGeom>
        </p:spPr>
        <p:txBody>
          <a:bodyPr wrap="square">
            <a:spAutoFit/>
          </a:bodyPr>
          <a:lstStyle/>
          <a:p>
            <a:pPr marL="914400" marR="0" algn="just">
              <a:lnSpc>
                <a:spcPct val="107000"/>
              </a:lnSpc>
              <a:spcBef>
                <a:spcPts val="0"/>
              </a:spcBef>
              <a:spcAft>
                <a:spcPts val="800"/>
              </a:spcAft>
            </a:pPr>
            <a:r>
              <a:rPr lang="en-US" sz="2400" dirty="0" smtClean="0">
                <a:effectLst/>
                <a:latin typeface="Arial" panose="020B0604020202020204" pitchFamily="34" charset="0"/>
                <a:ea typeface="Calibri" panose="020F0502020204030204" pitchFamily="34" charset="0"/>
                <a:cs typeface="Times New Roman" panose="02020603050405020304" pitchFamily="18" charset="0"/>
              </a:rPr>
              <a:t>In that Affidavit Mrs. Smith stated that Mr. Bowleg had commenced over 26 actions in the Courts of the Bahamas. In fact, during his submissions Mr. Bowleg proudly declared that he had commenced approximately 50 actions in this Court and the Magistrate's Court. His appetite for litigation appears to be insatiable. During her submissions Counsel for The Attorney General reviewed most of the cases mentioned in the Affidavit of Mrs. Smith to support her contention that Mr. Bowleg was not successful in any of those actions. She also identified certain Appeals filed by Mr. Bowleg and further submitted that the Appeals which had been heard were all dismissed. To support this contention Mrs. Smith filed a second Affidavit on the 1st July, 1997 setting out particulars with regard to certain of those Appeals.</a:t>
            </a:r>
          </a:p>
          <a:p>
            <a:pPr marL="914400" marR="0" algn="just">
              <a:lnSpc>
                <a:spcPct val="107000"/>
              </a:lnSpc>
              <a:spcBef>
                <a:spcPts val="0"/>
              </a:spcBef>
              <a:spcAft>
                <a:spcPts val="800"/>
              </a:spcAft>
            </a:pPr>
            <a:endParaRPr lang="en-US" sz="2400" dirty="0">
              <a:latin typeface="Arial" panose="020B0604020202020204" pitchFamily="34" charset="0"/>
              <a:ea typeface="Calibri" panose="020F0502020204030204" pitchFamily="34" charset="0"/>
              <a:cs typeface="Times New Roman" panose="02020603050405020304" pitchFamily="18" charset="0"/>
            </a:endParaRPr>
          </a:p>
          <a:p>
            <a:pPr marL="914400" marR="0" algn="just">
              <a:lnSpc>
                <a:spcPct val="107000"/>
              </a:lnSpc>
              <a:spcBef>
                <a:spcPts val="0"/>
              </a:spcBef>
              <a:spcAft>
                <a:spcPts val="800"/>
              </a:spcAft>
            </a:pPr>
            <a:r>
              <a:rPr lang="en-US" sz="2400" b="1" dirty="0" smtClean="0"/>
              <a:t>Attorney-General v. Bowleg, </a:t>
            </a:r>
            <a:r>
              <a:rPr lang="en-US" sz="2400" dirty="0" smtClean="0"/>
              <a:t>[1997] BHS J. No. 35</a:t>
            </a:r>
            <a:r>
              <a:rPr lang="en-US" sz="2400" b="1" dirty="0" smtClean="0"/>
              <a:t>, para [6]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59558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suggestions: </a:t>
            </a:r>
          </a:p>
        </p:txBody>
      </p:sp>
      <p:sp>
        <p:nvSpPr>
          <p:cNvPr id="3" name="Content Placeholder 2"/>
          <p:cNvSpPr>
            <a:spLocks noGrp="1"/>
          </p:cNvSpPr>
          <p:nvPr>
            <p:ph idx="1"/>
          </p:nvPr>
        </p:nvSpPr>
        <p:spPr/>
        <p:txBody>
          <a:bodyPr>
            <a:normAutofit/>
          </a:bodyPr>
          <a:lstStyle/>
          <a:p>
            <a:pPr marL="0" indent="0">
              <a:buNone/>
            </a:pPr>
            <a:r>
              <a:rPr lang="en-US" dirty="0" smtClean="0"/>
              <a:t>(1) The </a:t>
            </a:r>
            <a:r>
              <a:rPr lang="en-US" dirty="0"/>
              <a:t>rule could have required the Attorney General to chronicle the activities of the person the subject of the </a:t>
            </a:r>
            <a:r>
              <a:rPr lang="en-US" dirty="0" smtClean="0"/>
              <a:t>application as the AG did in  the Bowleg case.</a:t>
            </a:r>
          </a:p>
          <a:p>
            <a:pPr marL="0" indent="0">
              <a:buNone/>
            </a:pPr>
            <a:r>
              <a:rPr lang="en-US" dirty="0" smtClean="0"/>
              <a:t>(2) The rule could perhaps </a:t>
            </a:r>
            <a:r>
              <a:rPr lang="en-US" dirty="0"/>
              <a:t>regulate the time within which a response would be required from </a:t>
            </a:r>
            <a:r>
              <a:rPr lang="en-US" dirty="0" smtClean="0"/>
              <a:t>the subject of the application.</a:t>
            </a:r>
          </a:p>
          <a:p>
            <a:pPr marL="0" indent="0">
              <a:buNone/>
            </a:pPr>
            <a:r>
              <a:rPr lang="en-US" dirty="0" smtClean="0"/>
              <a:t>(3) There </a:t>
            </a:r>
            <a:r>
              <a:rPr lang="en-US" dirty="0"/>
              <a:t>could also </a:t>
            </a:r>
            <a:r>
              <a:rPr lang="en-US" dirty="0" smtClean="0"/>
              <a:t>be a provision affording </a:t>
            </a:r>
            <a:r>
              <a:rPr lang="en-US" dirty="0"/>
              <a:t>a specified period between the notice of the proceedings and the hearing. </a:t>
            </a:r>
            <a:endParaRPr lang="en-US" dirty="0" smtClean="0"/>
          </a:p>
          <a:p>
            <a:pPr marL="0" indent="0">
              <a:buNone/>
            </a:pPr>
            <a:r>
              <a:rPr lang="en-US" dirty="0" smtClean="0"/>
              <a:t>(4) As </a:t>
            </a:r>
            <a:r>
              <a:rPr lang="en-US" dirty="0"/>
              <a:t>Section 29 affords the person against whom the Order is sought to be appointed Counsel, the rule could perhaps provide a mechanism for the Court or the Registrar to be notified </a:t>
            </a:r>
            <a:r>
              <a:rPr lang="en-US" dirty="0" smtClean="0"/>
              <a:t>of this need in </a:t>
            </a:r>
            <a:r>
              <a:rPr lang="en-US" dirty="0"/>
              <a:t>advance the hearing</a:t>
            </a:r>
            <a:r>
              <a:rPr lang="en-US" dirty="0" smtClean="0"/>
              <a:t>.  </a:t>
            </a:r>
            <a:endParaRPr lang="en-US" dirty="0"/>
          </a:p>
          <a:p>
            <a:endParaRPr lang="en-US" dirty="0"/>
          </a:p>
        </p:txBody>
      </p:sp>
    </p:spTree>
    <p:extLst>
      <p:ext uri="{BB962C8B-B14F-4D97-AF65-F5344CB8AC3E}">
        <p14:creationId xmlns:p14="http://schemas.microsoft.com/office/powerpoint/2010/main" val="27112849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Proceedings by and against the Crown</a:t>
            </a:r>
            <a:br>
              <a:rPr lang="en-US" dirty="0"/>
            </a:br>
            <a:endParaRPr lang="en-US" dirty="0"/>
          </a:p>
        </p:txBody>
      </p:sp>
    </p:spTree>
    <p:extLst>
      <p:ext uri="{BB962C8B-B14F-4D97-AF65-F5344CB8AC3E}">
        <p14:creationId xmlns:p14="http://schemas.microsoft.com/office/powerpoint/2010/main" val="270144087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09940" y="589280"/>
            <a:ext cx="3479800" cy="1102360"/>
          </a:xfrm>
        </p:spPr>
        <p:txBody>
          <a:bodyPr/>
          <a:lstStyle/>
          <a:p>
            <a:r>
              <a:rPr lang="en-US" dirty="0"/>
              <a:t>CROWN PROCEEDINGS </a:t>
            </a:r>
          </a:p>
        </p:txBody>
      </p:sp>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tretch>
            <a:fillRect/>
          </a:stretch>
        </p:blipFill>
        <p:spPr>
          <a:xfrm>
            <a:off x="2036820" y="416560"/>
            <a:ext cx="4646660" cy="5674859"/>
          </a:xfrm>
        </p:spPr>
      </p:pic>
      <p:sp>
        <p:nvSpPr>
          <p:cNvPr id="4" name="Text Placeholder 3"/>
          <p:cNvSpPr>
            <a:spLocks noGrp="1"/>
          </p:cNvSpPr>
          <p:nvPr>
            <p:ph type="body" sz="half" idx="2"/>
          </p:nvPr>
        </p:nvSpPr>
        <p:spPr>
          <a:xfrm>
            <a:off x="8549640" y="1950720"/>
            <a:ext cx="3200400" cy="4409439"/>
          </a:xfrm>
        </p:spPr>
        <p:txBody>
          <a:bodyPr>
            <a:normAutofit/>
          </a:bodyPr>
          <a:lstStyle/>
          <a:p>
            <a:r>
              <a:rPr lang="en-US" sz="2400" dirty="0"/>
              <a:t>Part 65 </a:t>
            </a:r>
          </a:p>
          <a:p>
            <a:r>
              <a:rPr lang="en-US" sz="2400" dirty="0"/>
              <a:t>Fairly identical to the existing Order 69. </a:t>
            </a:r>
          </a:p>
        </p:txBody>
      </p:sp>
    </p:spTree>
    <p:extLst>
      <p:ext uri="{BB962C8B-B14F-4D97-AF65-F5344CB8AC3E}">
        <p14:creationId xmlns:p14="http://schemas.microsoft.com/office/powerpoint/2010/main" val="17702279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CPR 65.5(1)</a:t>
            </a:r>
            <a:endParaRPr lang="en-US" dirty="0"/>
          </a:p>
        </p:txBody>
      </p:sp>
      <p:sp>
        <p:nvSpPr>
          <p:cNvPr id="3" name="Text Placeholder 2"/>
          <p:cNvSpPr>
            <a:spLocks noGrp="1"/>
          </p:cNvSpPr>
          <p:nvPr>
            <p:ph type="body" idx="1"/>
          </p:nvPr>
        </p:nvSpPr>
        <p:spPr/>
        <p:txBody>
          <a:bodyPr/>
          <a:lstStyle/>
          <a:p>
            <a:r>
              <a:rPr lang="en-US" dirty="0" smtClean="0"/>
              <a:t>Part 65.5(1)</a:t>
            </a:r>
            <a:endParaRPr lang="en-US" dirty="0"/>
          </a:p>
        </p:txBody>
      </p:sp>
      <p:sp>
        <p:nvSpPr>
          <p:cNvPr id="4" name="Content Placeholder 3"/>
          <p:cNvSpPr>
            <a:spLocks noGrp="1"/>
          </p:cNvSpPr>
          <p:nvPr>
            <p:ph sz="half" idx="2"/>
          </p:nvPr>
        </p:nvSpPr>
        <p:spPr>
          <a:xfrm>
            <a:off x="1069848" y="2743199"/>
            <a:ext cx="4754880" cy="3921487"/>
          </a:xfrm>
        </p:spPr>
        <p:txBody>
          <a:bodyPr>
            <a:normAutofit/>
          </a:bodyPr>
          <a:lstStyle/>
          <a:p>
            <a:pPr marL="0" indent="0">
              <a:buNone/>
            </a:pPr>
            <a:r>
              <a:rPr lang="en-US" dirty="0" smtClean="0"/>
              <a:t>5(1</a:t>
            </a:r>
            <a:r>
              <a:rPr lang="en-US" dirty="0"/>
              <a:t>) No application against the Crown shall be made under Part 15 for summary judgment or for specific performance in any proceedings against the Crown </a:t>
            </a:r>
            <a:r>
              <a:rPr lang="en-US" b="1" i="1" dirty="0"/>
              <a:t>nor shall the Crown apply for summary judgment under Part 15 in any proceedings by counterclaim or in third party proceedings</a:t>
            </a:r>
            <a:r>
              <a:rPr lang="en-US" b="1" i="1" dirty="0" smtClean="0"/>
              <a:t>.</a:t>
            </a:r>
            <a:endParaRPr lang="en-US" b="1" i="1" dirty="0"/>
          </a:p>
        </p:txBody>
      </p:sp>
      <p:sp>
        <p:nvSpPr>
          <p:cNvPr id="5" name="Text Placeholder 4"/>
          <p:cNvSpPr>
            <a:spLocks noGrp="1"/>
          </p:cNvSpPr>
          <p:nvPr>
            <p:ph type="body" sz="quarter" idx="3"/>
          </p:nvPr>
        </p:nvSpPr>
        <p:spPr/>
        <p:txBody>
          <a:bodyPr/>
          <a:lstStyle/>
          <a:p>
            <a:r>
              <a:rPr lang="en-US" dirty="0" smtClean="0"/>
              <a:t>Order 69 rule 5(1)</a:t>
            </a:r>
            <a:endParaRPr lang="en-US" dirty="0"/>
          </a:p>
        </p:txBody>
      </p:sp>
      <p:sp>
        <p:nvSpPr>
          <p:cNvPr id="6" name="Content Placeholder 5"/>
          <p:cNvSpPr>
            <a:spLocks noGrp="1"/>
          </p:cNvSpPr>
          <p:nvPr>
            <p:ph sz="quarter" idx="4"/>
          </p:nvPr>
        </p:nvSpPr>
        <p:spPr>
          <a:xfrm>
            <a:off x="6296718" y="2884349"/>
            <a:ext cx="4754880" cy="3291840"/>
          </a:xfrm>
        </p:spPr>
        <p:txBody>
          <a:bodyPr>
            <a:normAutofit/>
          </a:bodyPr>
          <a:lstStyle/>
          <a:p>
            <a:pPr marL="0" indent="0">
              <a:buNone/>
            </a:pPr>
            <a:r>
              <a:rPr lang="en-US" dirty="0"/>
              <a:t>5. (1) No application against the Crown shall be made under Order 14, rule 1, or Order 75, rule 1, in any proceedings against the Crown nor under Order 14, rule 5, in any proceedings by the Crown. </a:t>
            </a:r>
            <a:endParaRPr lang="en-US" dirty="0" smtClean="0"/>
          </a:p>
        </p:txBody>
      </p:sp>
    </p:spTree>
    <p:extLst>
      <p:ext uri="{BB962C8B-B14F-4D97-AF65-F5344CB8AC3E}">
        <p14:creationId xmlns:p14="http://schemas.microsoft.com/office/powerpoint/2010/main" val="13391410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5(2) Where an application is made by the Crown under Part 15 for summary judgment or specific performance, the affidavit required in support of the application must be made by </a:t>
            </a:r>
          </a:p>
          <a:p>
            <a:pPr marL="0" indent="0">
              <a:buNone/>
            </a:pPr>
            <a:r>
              <a:rPr lang="en-US" dirty="0"/>
              <a:t>(a) </a:t>
            </a:r>
            <a:r>
              <a:rPr lang="en-US" dirty="0">
                <a:solidFill>
                  <a:srgbClr val="FF0000"/>
                </a:solidFill>
              </a:rPr>
              <a:t>the attorney acting for the Crown</a:t>
            </a:r>
            <a:r>
              <a:rPr lang="en-US" dirty="0"/>
              <a:t>; or</a:t>
            </a:r>
          </a:p>
          <a:p>
            <a:pPr marL="0" indent="0">
              <a:buNone/>
            </a:pPr>
            <a:r>
              <a:rPr lang="en-US" dirty="0"/>
              <a:t>(b) an officer duly </a:t>
            </a:r>
            <a:r>
              <a:rPr lang="en-US" dirty="0" err="1"/>
              <a:t>authorised</a:t>
            </a:r>
            <a:r>
              <a:rPr lang="en-US" dirty="0"/>
              <a:t> by the attorney so acting or by the department concerned, and the affidavit shall be sufficient if it states that in the deponent’s belief the applicant is entitled to the relief claimed and there is no </a:t>
            </a:r>
            <a:r>
              <a:rPr lang="en-US" dirty="0" err="1"/>
              <a:t>defence</a:t>
            </a:r>
            <a:r>
              <a:rPr lang="en-US" dirty="0"/>
              <a:t> to the claim or part of a claim with a real prospect of success to which the application relates at all or only except as to the amount of any damages claimed.</a:t>
            </a:r>
          </a:p>
          <a:p>
            <a:endParaRPr lang="en-US" dirty="0"/>
          </a:p>
        </p:txBody>
      </p:sp>
      <p:sp>
        <p:nvSpPr>
          <p:cNvPr id="4" name="Text Placeholder 3"/>
          <p:cNvSpPr>
            <a:spLocks noGrp="1"/>
          </p:cNvSpPr>
          <p:nvPr>
            <p:ph type="body" sz="half" idx="2"/>
          </p:nvPr>
        </p:nvSpPr>
        <p:spPr>
          <a:xfrm>
            <a:off x="8549640" y="460268"/>
            <a:ext cx="3200400" cy="5254732"/>
          </a:xfrm>
        </p:spPr>
        <p:txBody>
          <a:bodyPr/>
          <a:lstStyle/>
          <a:p>
            <a:r>
              <a:rPr lang="en-US" sz="2400" dirty="0"/>
              <a:t>65.5 (2) seems to be permitting the Crown counsel to be permitted to swear affidavits in actions where they are appearing, contrary to the established practice </a:t>
            </a:r>
            <a:r>
              <a:rPr lang="en-US" sz="2400" dirty="0" smtClean="0"/>
              <a:t>direction.</a:t>
            </a:r>
            <a:endParaRPr lang="en-US" sz="2400" dirty="0"/>
          </a:p>
          <a:p>
            <a:endParaRPr lang="en-US" dirty="0"/>
          </a:p>
        </p:txBody>
      </p:sp>
    </p:spTree>
    <p:extLst>
      <p:ext uri="{BB962C8B-B14F-4D97-AF65-F5344CB8AC3E}">
        <p14:creationId xmlns:p14="http://schemas.microsoft.com/office/powerpoint/2010/main" val="17433343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3200" dirty="0"/>
              <a:t>CPR 65.8</a:t>
            </a:r>
          </a:p>
          <a:p>
            <a:pPr marL="0" indent="0">
              <a:buNone/>
            </a:pPr>
            <a:r>
              <a:rPr lang="en-US" sz="3200" dirty="0"/>
              <a:t>65.8 Interpleader: application for order against crown</a:t>
            </a:r>
          </a:p>
          <a:p>
            <a:pPr marL="0" indent="0">
              <a:buNone/>
            </a:pPr>
            <a:r>
              <a:rPr lang="en-US" sz="3200" dirty="0"/>
              <a:t>No order shall be made against the Crown under Part 49 (interpleader), except upon an application by </a:t>
            </a:r>
            <a:r>
              <a:rPr lang="en-US" sz="3200" b="1" i="1" dirty="0"/>
              <a:t>summons</a:t>
            </a:r>
            <a:r>
              <a:rPr lang="en-US" sz="3200" dirty="0"/>
              <a:t> served not less than 7 days before the return day.</a:t>
            </a:r>
          </a:p>
          <a:p>
            <a:endParaRPr lang="en-US" dirty="0"/>
          </a:p>
        </p:txBody>
      </p:sp>
      <p:sp>
        <p:nvSpPr>
          <p:cNvPr id="4" name="Text Placeholder 3"/>
          <p:cNvSpPr>
            <a:spLocks noGrp="1"/>
          </p:cNvSpPr>
          <p:nvPr>
            <p:ph type="body" sz="half" idx="2"/>
          </p:nvPr>
        </p:nvSpPr>
        <p:spPr>
          <a:xfrm>
            <a:off x="8549640" y="865305"/>
            <a:ext cx="3200400" cy="4849695"/>
          </a:xfrm>
        </p:spPr>
        <p:txBody>
          <a:bodyPr/>
          <a:lstStyle/>
          <a:p>
            <a:r>
              <a:rPr lang="en-US" sz="3600" dirty="0"/>
              <a:t>The reference to a summons should likely be to an interlocutory application. </a:t>
            </a:r>
          </a:p>
          <a:p>
            <a:endParaRPr lang="en-US" dirty="0"/>
          </a:p>
        </p:txBody>
      </p:sp>
    </p:spTree>
    <p:extLst>
      <p:ext uri="{BB962C8B-B14F-4D97-AF65-F5344CB8AC3E}">
        <p14:creationId xmlns:p14="http://schemas.microsoft.com/office/powerpoint/2010/main" val="20588063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9640" y="668866"/>
            <a:ext cx="3200400" cy="1136227"/>
          </a:xfrm>
        </p:spPr>
        <p:txBody>
          <a:bodyPr/>
          <a:lstStyle/>
          <a:p>
            <a:r>
              <a:rPr lang="en-US" dirty="0"/>
              <a:t>Judicial Review</a:t>
            </a:r>
          </a:p>
        </p:txBody>
      </p:sp>
      <p:sp>
        <p:nvSpPr>
          <p:cNvPr id="4" name="Text Placeholder 3"/>
          <p:cNvSpPr>
            <a:spLocks noGrp="1"/>
          </p:cNvSpPr>
          <p:nvPr>
            <p:ph type="body" sz="half" idx="2"/>
          </p:nvPr>
        </p:nvSpPr>
        <p:spPr>
          <a:xfrm>
            <a:off x="8549640" y="1921933"/>
            <a:ext cx="3200400" cy="4563533"/>
          </a:xfrm>
        </p:spPr>
        <p:txBody>
          <a:bodyPr>
            <a:normAutofit/>
          </a:bodyPr>
          <a:lstStyle/>
          <a:p>
            <a:r>
              <a:rPr lang="en-US" sz="2400" dirty="0"/>
              <a:t>Part 54 </a:t>
            </a:r>
          </a:p>
          <a:p>
            <a:r>
              <a:rPr lang="en-US" sz="2400" dirty="0"/>
              <a:t>Fairly identical to the existing Order 53. </a:t>
            </a:r>
          </a:p>
          <a:p>
            <a:r>
              <a:rPr lang="en-US" sz="2400" dirty="0"/>
              <a:t>Differences are </a:t>
            </a:r>
            <a:r>
              <a:rPr lang="en-US" sz="2400" dirty="0" smtClean="0"/>
              <a:t>cosmetic and reflects the changes in nomenclature. </a:t>
            </a:r>
            <a:endParaRPr lang="en-US" sz="2400" dirty="0"/>
          </a:p>
          <a:p>
            <a:endParaRPr lang="en-US" dirty="0"/>
          </a:p>
        </p:txBody>
      </p:sp>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tretch>
            <a:fillRect/>
          </a:stretch>
        </p:blipFill>
        <p:spPr>
          <a:xfrm>
            <a:off x="0" y="0"/>
            <a:ext cx="8303740" cy="6764867"/>
          </a:xfrm>
        </p:spPr>
      </p:pic>
    </p:spTree>
    <p:extLst>
      <p:ext uri="{BB962C8B-B14F-4D97-AF65-F5344CB8AC3E}">
        <p14:creationId xmlns:p14="http://schemas.microsoft.com/office/powerpoint/2010/main" val="21528443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ARBITRATION</a:t>
            </a:r>
            <a:endParaRPr lang="en-US" dirty="0"/>
          </a:p>
        </p:txBody>
      </p:sp>
    </p:spTree>
    <p:extLst>
      <p:ext uri="{BB962C8B-B14F-4D97-AF65-F5344CB8AC3E}">
        <p14:creationId xmlns:p14="http://schemas.microsoft.com/office/powerpoint/2010/main" val="392522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tretch>
            <a:fillRect/>
          </a:stretch>
        </p:blipFill>
        <p:spPr>
          <a:xfrm>
            <a:off x="0" y="937878"/>
            <a:ext cx="8303740" cy="4982244"/>
          </a:xfrm>
        </p:spPr>
      </p:pic>
    </p:spTree>
    <p:extLst>
      <p:ext uri="{BB962C8B-B14F-4D97-AF65-F5344CB8AC3E}">
        <p14:creationId xmlns:p14="http://schemas.microsoft.com/office/powerpoint/2010/main" val="42025139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60</a:t>
            </a:r>
            <a:endParaRPr lang="en-US" dirty="0"/>
          </a:p>
        </p:txBody>
      </p:sp>
      <p:sp>
        <p:nvSpPr>
          <p:cNvPr id="3" name="Content Placeholder 2"/>
          <p:cNvSpPr>
            <a:spLocks noGrp="1"/>
          </p:cNvSpPr>
          <p:nvPr>
            <p:ph idx="1"/>
          </p:nvPr>
        </p:nvSpPr>
        <p:spPr/>
        <p:txBody>
          <a:bodyPr/>
          <a:lstStyle/>
          <a:p>
            <a:pPr>
              <a:lnSpc>
                <a:spcPct val="150000"/>
              </a:lnSpc>
            </a:pPr>
            <a:r>
              <a:rPr lang="en-US" dirty="0"/>
              <a:t>The Draft CPR Rules, as do the existing rules, provide a mechanism to facilitate Arbitration proceedings in </a:t>
            </a:r>
            <a:r>
              <a:rPr lang="en-US" dirty="0" smtClean="0"/>
              <a:t>The </a:t>
            </a:r>
            <a:r>
              <a:rPr lang="en-US" dirty="0"/>
              <a:t>Bahamas and those connected to </a:t>
            </a:r>
            <a:r>
              <a:rPr lang="en-US" dirty="0" smtClean="0"/>
              <a:t>The </a:t>
            </a:r>
            <a:r>
              <a:rPr lang="en-US" dirty="0"/>
              <a:t>Bahamas. </a:t>
            </a:r>
            <a:endParaRPr lang="en-US" dirty="0" smtClean="0"/>
          </a:p>
          <a:p>
            <a:pPr>
              <a:lnSpc>
                <a:spcPct val="150000"/>
              </a:lnSpc>
            </a:pPr>
            <a:r>
              <a:rPr lang="en-US" dirty="0" smtClean="0"/>
              <a:t>The </a:t>
            </a:r>
            <a:r>
              <a:rPr lang="en-US" dirty="0"/>
              <a:t>existing rules in the RSC predate the current Arbitration Act </a:t>
            </a:r>
            <a:r>
              <a:rPr lang="en-US" dirty="0" smtClean="0"/>
              <a:t>2009 and </a:t>
            </a:r>
            <a:r>
              <a:rPr lang="en-US" dirty="0"/>
              <a:t>The Arbitration (Foreign Arbitral Awards) Act </a:t>
            </a:r>
            <a:r>
              <a:rPr lang="en-US" dirty="0" smtClean="0"/>
              <a:t>2009. </a:t>
            </a:r>
          </a:p>
          <a:p>
            <a:pPr>
              <a:lnSpc>
                <a:spcPct val="150000"/>
              </a:lnSpc>
            </a:pPr>
            <a:r>
              <a:rPr lang="en-US" dirty="0" smtClean="0"/>
              <a:t>The </a:t>
            </a:r>
            <a:r>
              <a:rPr lang="en-US" dirty="0"/>
              <a:t>update is therefore necessary. </a:t>
            </a:r>
            <a:endParaRPr lang="en-US" dirty="0" smtClean="0"/>
          </a:p>
          <a:p>
            <a:pPr>
              <a:lnSpc>
                <a:spcPct val="150000"/>
              </a:lnSpc>
            </a:pPr>
            <a:r>
              <a:rPr lang="en-US" dirty="0" smtClean="0"/>
              <a:t>Similar text </a:t>
            </a:r>
            <a:r>
              <a:rPr lang="en-US" dirty="0"/>
              <a:t>was contained in the 2013 Draft CPR. </a:t>
            </a:r>
            <a:endParaRPr lang="en-US" dirty="0"/>
          </a:p>
        </p:txBody>
      </p:sp>
    </p:spTree>
    <p:extLst>
      <p:ext uri="{BB962C8B-B14F-4D97-AF65-F5344CB8AC3E}">
        <p14:creationId xmlns:p14="http://schemas.microsoft.com/office/powerpoint/2010/main" val="245570826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t>
            </a:r>
            <a:r>
              <a:rPr lang="en-US" dirty="0" smtClean="0"/>
              <a:t>art 60 is </a:t>
            </a:r>
            <a:r>
              <a:rPr lang="en-US" dirty="0"/>
              <a:t>divided into 3 Sections:</a:t>
            </a:r>
            <a:br>
              <a:rPr lang="en-US" dirty="0"/>
            </a:br>
            <a:endParaRPr lang="en-US" dirty="0"/>
          </a:p>
        </p:txBody>
      </p:sp>
      <p:sp>
        <p:nvSpPr>
          <p:cNvPr id="3" name="Content Placeholder 2"/>
          <p:cNvSpPr>
            <a:spLocks noGrp="1"/>
          </p:cNvSpPr>
          <p:nvPr>
            <p:ph idx="1"/>
          </p:nvPr>
        </p:nvSpPr>
        <p:spPr>
          <a:xfrm>
            <a:off x="1069848" y="1648800"/>
            <a:ext cx="10058400" cy="4831780"/>
          </a:xfrm>
        </p:spPr>
        <p:txBody>
          <a:bodyPr>
            <a:noAutofit/>
          </a:bodyPr>
          <a:lstStyle/>
          <a:p>
            <a:pPr lvl="0">
              <a:lnSpc>
                <a:spcPct val="150000"/>
              </a:lnSpc>
            </a:pPr>
            <a:r>
              <a:rPr lang="en-US" sz="2400" dirty="0" smtClean="0"/>
              <a:t>I - Arbitration </a:t>
            </a:r>
            <a:r>
              <a:rPr lang="en-US" sz="2400" dirty="0"/>
              <a:t>Act 2009</a:t>
            </a:r>
          </a:p>
          <a:p>
            <a:pPr lvl="0">
              <a:lnSpc>
                <a:spcPct val="150000"/>
              </a:lnSpc>
            </a:pPr>
            <a:r>
              <a:rPr lang="en-US" sz="2400" dirty="0" smtClean="0"/>
              <a:t>II - Enforcement </a:t>
            </a:r>
            <a:r>
              <a:rPr lang="en-US" sz="2400" dirty="0"/>
              <a:t>of an arbitration award to which section 6 of the Reciprocal Enforcement of Judgments Act</a:t>
            </a:r>
          </a:p>
          <a:p>
            <a:pPr lvl="0">
              <a:lnSpc>
                <a:spcPct val="150000"/>
              </a:lnSpc>
            </a:pPr>
            <a:r>
              <a:rPr lang="en-US" sz="2400" dirty="0" smtClean="0"/>
              <a:t>III - The </a:t>
            </a:r>
            <a:r>
              <a:rPr lang="en-US" sz="2400" dirty="0"/>
              <a:t>Arbitration (Foreign Arbitral Awards)Act 2009 (enforcement pursuant to The New York Convention on the recognition and enforcement of foreign arbitral awards adopted by the United Nations Conference on International Commercial Arbitration on 10th June, 1958)</a:t>
            </a:r>
          </a:p>
        </p:txBody>
      </p:sp>
    </p:spTree>
    <p:extLst>
      <p:ext uri="{BB962C8B-B14F-4D97-AF65-F5344CB8AC3E}">
        <p14:creationId xmlns:p14="http://schemas.microsoft.com/office/powerpoint/2010/main" val="37469378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6016968"/>
          </a:xfrm>
        </p:spPr>
        <p:txBody>
          <a:bodyPr>
            <a:normAutofit/>
          </a:bodyPr>
          <a:lstStyle/>
          <a:p>
            <a:r>
              <a:rPr lang="en-US" sz="2700" dirty="0">
                <a:latin typeface="+mn-lt"/>
              </a:rPr>
              <a:t>Part 60.2 outlines a number of applications which must be pursued under the Arbitration </a:t>
            </a:r>
            <a:r>
              <a:rPr lang="en-US" sz="2700" dirty="0" smtClean="0">
                <a:latin typeface="+mn-lt"/>
              </a:rPr>
              <a:t>Act 2009 </a:t>
            </a:r>
            <a:r>
              <a:rPr lang="en-US" sz="2700" dirty="0">
                <a:latin typeface="+mn-lt"/>
              </a:rPr>
              <a:t>by Fixed Date Claim Form. </a:t>
            </a:r>
            <a:r>
              <a:rPr lang="en-US" sz="2700" dirty="0" smtClean="0">
                <a:latin typeface="+mn-lt"/>
              </a:rPr>
              <a:t/>
            </a:r>
            <a:br>
              <a:rPr lang="en-US" sz="2700" dirty="0" smtClean="0">
                <a:latin typeface="+mn-lt"/>
              </a:rPr>
            </a:br>
            <a:r>
              <a:rPr lang="en-US" sz="2700" dirty="0">
                <a:latin typeface="+mn-lt"/>
              </a:rPr>
              <a:t/>
            </a:r>
            <a:br>
              <a:rPr lang="en-US" sz="2700" dirty="0">
                <a:latin typeface="+mn-lt"/>
              </a:rPr>
            </a:br>
            <a:r>
              <a:rPr lang="en-US" sz="2700" dirty="0" smtClean="0">
                <a:latin typeface="+mn-lt"/>
              </a:rPr>
              <a:t>The </a:t>
            </a:r>
            <a:r>
              <a:rPr lang="en-US" sz="2700" dirty="0">
                <a:latin typeface="+mn-lt"/>
              </a:rPr>
              <a:t>rule also provides that the Fixed Date Claim Form is returnable before a judge in chambers</a:t>
            </a:r>
            <a:r>
              <a:rPr lang="en-US" sz="2700" dirty="0" smtClean="0">
                <a:latin typeface="+mn-lt"/>
              </a:rPr>
              <a:t>.</a:t>
            </a:r>
            <a:r>
              <a:rPr lang="en-US" dirty="0"/>
              <a:t/>
            </a:r>
            <a:br>
              <a:rPr lang="en-US" dirty="0"/>
            </a:br>
            <a:endParaRPr lang="en-US" dirty="0"/>
          </a:p>
        </p:txBody>
      </p:sp>
    </p:spTree>
    <p:extLst>
      <p:ext uri="{BB962C8B-B14F-4D97-AF65-F5344CB8AC3E}">
        <p14:creationId xmlns:p14="http://schemas.microsoft.com/office/powerpoint/2010/main" val="16606876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3600" y="295200"/>
            <a:ext cx="5371128" cy="5877000"/>
          </a:xfrm>
        </p:spPr>
        <p:txBody>
          <a:bodyPr>
            <a:normAutofit/>
          </a:bodyPr>
          <a:lstStyle/>
          <a:p>
            <a:r>
              <a:rPr lang="en-US" dirty="0"/>
              <a:t>(a) section 12: to extend the time for beginning arbitral proceedings;</a:t>
            </a:r>
          </a:p>
          <a:p>
            <a:r>
              <a:rPr lang="en-US" dirty="0"/>
              <a:t>(b) section 21: in relation to the disclosure or prohibition of disclosure of confidential information;</a:t>
            </a:r>
          </a:p>
          <a:p>
            <a:r>
              <a:rPr lang="en-US" dirty="0"/>
              <a:t>(c) section 53: enforcement of peremptory order made by tribunal;</a:t>
            </a:r>
          </a:p>
          <a:p>
            <a:r>
              <a:rPr lang="en-US" dirty="0"/>
              <a:t>(d) section 55: court powers exercisable in support of arbitral proceedings</a:t>
            </a:r>
          </a:p>
          <a:p>
            <a:r>
              <a:rPr lang="en-US" dirty="0"/>
              <a:t>(e) section 56: determination of preliminary point of law;</a:t>
            </a:r>
          </a:p>
          <a:p>
            <a:r>
              <a:rPr lang="en-US" dirty="0"/>
              <a:t>(f) section72: extension of time for making award;</a:t>
            </a:r>
          </a:p>
          <a:p>
            <a:r>
              <a:rPr lang="en-US" dirty="0"/>
              <a:t>(g) section 85: in relation to costs of the arbitration;</a:t>
            </a:r>
          </a:p>
          <a:p>
            <a:r>
              <a:rPr lang="en-US" dirty="0"/>
              <a:t>(h) section 86: questions in relation to fees and expenses of arbitrators;</a:t>
            </a:r>
          </a:p>
          <a:p>
            <a:endParaRPr lang="en-US" dirty="0"/>
          </a:p>
        </p:txBody>
      </p:sp>
      <p:sp>
        <p:nvSpPr>
          <p:cNvPr id="4" name="Content Placeholder 3"/>
          <p:cNvSpPr>
            <a:spLocks noGrp="1"/>
          </p:cNvSpPr>
          <p:nvPr>
            <p:ph sz="half" idx="2"/>
          </p:nvPr>
        </p:nvSpPr>
        <p:spPr>
          <a:xfrm>
            <a:off x="5875200" y="244800"/>
            <a:ext cx="5243904" cy="5927400"/>
          </a:xfrm>
        </p:spPr>
        <p:txBody>
          <a:bodyPr>
            <a:normAutofit/>
          </a:bodyPr>
          <a:lstStyle/>
          <a:p>
            <a:r>
              <a:rPr lang="en-US" dirty="0"/>
              <a:t>(</a:t>
            </a:r>
            <a:r>
              <a:rPr lang="en-US" dirty="0" err="1"/>
              <a:t>i</a:t>
            </a:r>
            <a:r>
              <a:rPr lang="en-US" dirty="0"/>
              <a:t>) section 88: application for leave to enforce award</a:t>
            </a:r>
          </a:p>
          <a:p>
            <a:r>
              <a:rPr lang="en-US" dirty="0"/>
              <a:t>(j) section 89: challenging the award: substantive jurisdiction;</a:t>
            </a:r>
          </a:p>
          <a:p>
            <a:r>
              <a:rPr lang="en-US" dirty="0"/>
              <a:t>(k) section 90: challenging the award: serious irregularity;</a:t>
            </a:r>
          </a:p>
          <a:p>
            <a:r>
              <a:rPr lang="en-US" dirty="0"/>
              <a:t>(l) section 91: appeal on point of law;</a:t>
            </a:r>
          </a:p>
          <a:p>
            <a:r>
              <a:rPr lang="en-US" dirty="0"/>
              <a:t>(m) section 98: powers of court in relation to service of documents;</a:t>
            </a:r>
          </a:p>
          <a:p>
            <a:r>
              <a:rPr lang="en-US" dirty="0"/>
              <a:t>(n) section 100: powers of court to extend time limits relating to arbitral proceedings; or</a:t>
            </a:r>
          </a:p>
          <a:p>
            <a:r>
              <a:rPr lang="en-US" dirty="0"/>
              <a:t>(o) under any other provision of the Arbitration Act 2009, </a:t>
            </a:r>
          </a:p>
          <a:p>
            <a:endParaRPr lang="en-US" dirty="0"/>
          </a:p>
        </p:txBody>
      </p:sp>
    </p:spTree>
    <p:extLst>
      <p:ext uri="{BB962C8B-B14F-4D97-AF65-F5344CB8AC3E}">
        <p14:creationId xmlns:p14="http://schemas.microsoft.com/office/powerpoint/2010/main" val="296012300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0100" y="1915636"/>
            <a:ext cx="10775950" cy="1668855"/>
          </a:xfrm>
          <a:prstGeom prst="rect">
            <a:avLst/>
          </a:prstGeom>
        </p:spPr>
        <p:txBody>
          <a:bodyPr wrap="square">
            <a:spAutoFit/>
          </a:bodyPr>
          <a:lstStyle/>
          <a:p>
            <a:pPr lvl="0">
              <a:lnSpc>
                <a:spcPct val="200000"/>
              </a:lnSpc>
              <a:defRPr/>
            </a:pPr>
            <a:r>
              <a:rPr lang="en-US" dirty="0"/>
              <a:t>Item (o) undermines the need to have listed all of the application in items (a) – (n),  since it provides that every application possible under the AA2009 is to be pursued in the same manner as the previous 14 types of applications.</a:t>
            </a:r>
          </a:p>
        </p:txBody>
      </p:sp>
    </p:spTree>
    <p:extLst>
      <p:ext uri="{BB962C8B-B14F-4D97-AF65-F5344CB8AC3E}">
        <p14:creationId xmlns:p14="http://schemas.microsoft.com/office/powerpoint/2010/main" val="31210486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following applications shall be served on the arbitrator:</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
            </a:r>
            <a:r>
              <a:rPr lang="en-US" dirty="0"/>
              <a:t>b) section 21: in relation to the disclosure or prohibition of disclosure of confidential information;</a:t>
            </a:r>
          </a:p>
          <a:p>
            <a:r>
              <a:rPr lang="en-US" dirty="0"/>
              <a:t>(d) section 55: court powers exercisable in support of arbitral proceedings</a:t>
            </a:r>
          </a:p>
          <a:p>
            <a:r>
              <a:rPr lang="en-US" dirty="0"/>
              <a:t>(e) section 56: determination of preliminary point of law;</a:t>
            </a:r>
          </a:p>
          <a:p>
            <a:r>
              <a:rPr lang="en-US" dirty="0"/>
              <a:t>(f) section72: extension of time for making award;</a:t>
            </a:r>
          </a:p>
          <a:p>
            <a:r>
              <a:rPr lang="en-US" dirty="0"/>
              <a:t>(g) section 85: in relation to costs of the arbitration;</a:t>
            </a:r>
          </a:p>
          <a:p>
            <a:r>
              <a:rPr lang="en-US" dirty="0"/>
              <a:t>(h) section 86: questions in relation to fees and expenses of arbitrators;</a:t>
            </a:r>
          </a:p>
          <a:p>
            <a:r>
              <a:rPr lang="en-US" dirty="0"/>
              <a:t>(j) section 89: challenging the award: substantive jurisdiction;</a:t>
            </a:r>
          </a:p>
          <a:p>
            <a:r>
              <a:rPr lang="en-US" dirty="0"/>
              <a:t>(k) section 90: challenging the award: serious irregularity;</a:t>
            </a:r>
          </a:p>
          <a:p>
            <a:r>
              <a:rPr lang="en-US" dirty="0"/>
              <a:t>(l) section 91: appeal on point of law;</a:t>
            </a:r>
          </a:p>
          <a:p>
            <a:r>
              <a:rPr lang="en-US" dirty="0"/>
              <a:t>(n) section 100: powers of court to extend time limits relating to arbitral proceedings.</a:t>
            </a:r>
          </a:p>
          <a:p>
            <a:endParaRPr lang="en-US" dirty="0"/>
          </a:p>
        </p:txBody>
      </p:sp>
    </p:spTree>
    <p:extLst>
      <p:ext uri="{BB962C8B-B14F-4D97-AF65-F5344CB8AC3E}">
        <p14:creationId xmlns:p14="http://schemas.microsoft.com/office/powerpoint/2010/main" val="12863686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7869" y="1174924"/>
            <a:ext cx="10058400" cy="4050792"/>
          </a:xfrm>
        </p:spPr>
        <p:txBody>
          <a:bodyPr>
            <a:normAutofit/>
          </a:bodyPr>
          <a:lstStyle/>
          <a:p>
            <a:pPr marL="0" lvl="0" indent="0">
              <a:buNone/>
            </a:pPr>
            <a:r>
              <a:rPr lang="en-US" sz="2800" dirty="0"/>
              <a:t>Part 60.1(4) provides for an applicant under section 88 (application for leave to enforce award) to apply for leave and subject to the court granting leave, apply for an order or orders in relation to the enforcement of the award at the same time.</a:t>
            </a:r>
          </a:p>
          <a:p>
            <a:endParaRPr lang="en-US" dirty="0"/>
          </a:p>
        </p:txBody>
      </p:sp>
    </p:spTree>
    <p:extLst>
      <p:ext uri="{BB962C8B-B14F-4D97-AF65-F5344CB8AC3E}">
        <p14:creationId xmlns:p14="http://schemas.microsoft.com/office/powerpoint/2010/main" val="47106967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0000" y="475200"/>
            <a:ext cx="10588248" cy="6004800"/>
          </a:xfrm>
        </p:spPr>
        <p:txBody>
          <a:bodyPr>
            <a:normAutofit/>
          </a:bodyPr>
          <a:lstStyle/>
          <a:p>
            <a:pPr marL="0" lvl="0" indent="0">
              <a:buNone/>
            </a:pPr>
            <a:r>
              <a:rPr lang="en-US" sz="2400" dirty="0"/>
              <a:t>Part 60.1(5) and (6) sets out the requirement of the Fixed Date </a:t>
            </a:r>
            <a:r>
              <a:rPr lang="en-US" sz="2400" dirty="0">
                <a:solidFill>
                  <a:srgbClr val="FF0000"/>
                </a:solidFill>
              </a:rPr>
              <a:t>Statement of Claim</a:t>
            </a:r>
          </a:p>
          <a:p>
            <a:pPr marL="0" indent="0">
              <a:buNone/>
            </a:pPr>
            <a:r>
              <a:rPr lang="en-US" sz="2400" dirty="0"/>
              <a:t>(5) An applicant who is additionally applying for an order for enforcement under paragraph (4) of this rule shall include in the fixed date </a:t>
            </a:r>
            <a:r>
              <a:rPr lang="en-US" sz="2400" dirty="0">
                <a:solidFill>
                  <a:srgbClr val="FF0000"/>
                </a:solidFill>
              </a:rPr>
              <a:t>statement of claim</a:t>
            </a:r>
            <a:r>
              <a:rPr lang="en-US" sz="2400" dirty="0"/>
              <a:t> and in his affidavit all such particulars and evidence as may be necessary in relation to such order or orders for enforcement for which he is applying and the court may, on the hearing of such application for leave, make such order in relation to enforcement as it thinks fit.</a:t>
            </a:r>
          </a:p>
          <a:p>
            <a:pPr marL="0" indent="0">
              <a:buNone/>
            </a:pPr>
            <a:r>
              <a:rPr lang="en-US" sz="2400" dirty="0"/>
              <a:t>(6) In the case of every application other than an application under section 88, the statement of claim must state in general terms the grounds of the application and, where the application is founded on evidence by affidavit, a copy of every affidavit intended to be used must be served with the statement of claim</a:t>
            </a:r>
            <a:r>
              <a:rPr lang="en-US" sz="2400" dirty="0" smtClean="0"/>
              <a:t>.</a:t>
            </a:r>
            <a:endParaRPr lang="en-US" sz="2400" dirty="0"/>
          </a:p>
        </p:txBody>
      </p:sp>
    </p:spTree>
    <p:extLst>
      <p:ext uri="{BB962C8B-B14F-4D97-AF65-F5344CB8AC3E}">
        <p14:creationId xmlns:p14="http://schemas.microsoft.com/office/powerpoint/2010/main" val="2567396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429584"/>
            <a:ext cx="10058400" cy="5742616"/>
          </a:xfrm>
        </p:spPr>
        <p:txBody>
          <a:bodyPr>
            <a:normAutofit/>
          </a:bodyPr>
          <a:lstStyle/>
          <a:p>
            <a:pPr marL="0" indent="0">
              <a:lnSpc>
                <a:spcPct val="150000"/>
              </a:lnSpc>
              <a:buNone/>
            </a:pPr>
            <a:r>
              <a:rPr lang="en-US" dirty="0" smtClean="0">
                <a:latin typeface="Arial" panose="020B0604020202020204" pitchFamily="34" charset="0"/>
                <a:cs typeface="Arial" panose="020B0604020202020204" pitchFamily="34" charset="0"/>
              </a:rPr>
              <a:t>This </a:t>
            </a:r>
            <a:r>
              <a:rPr lang="en-US" dirty="0">
                <a:latin typeface="Arial" panose="020B0604020202020204" pitchFamily="34" charset="0"/>
                <a:cs typeface="Arial" panose="020B0604020202020204" pitchFamily="34" charset="0"/>
              </a:rPr>
              <a:t>power of judicial review may be defined as the jurisdiction </a:t>
            </a:r>
            <a:r>
              <a:rPr lang="en-US" dirty="0" smtClean="0">
                <a:latin typeface="Arial" panose="020B0604020202020204" pitchFamily="34" charset="0"/>
                <a:cs typeface="Arial" panose="020B0604020202020204" pitchFamily="34" charset="0"/>
              </a:rPr>
              <a:t>of the </a:t>
            </a:r>
            <a:r>
              <a:rPr lang="en-US" dirty="0">
                <a:latin typeface="Arial" panose="020B0604020202020204" pitchFamily="34" charset="0"/>
                <a:cs typeface="Arial" panose="020B0604020202020204" pitchFamily="34" charset="0"/>
              </a:rPr>
              <a:t>superior courts to review the acts, decisions and omissions of </a:t>
            </a:r>
            <a:r>
              <a:rPr lang="en-US" dirty="0" smtClean="0">
                <a:latin typeface="Arial" panose="020B0604020202020204" pitchFamily="34" charset="0"/>
                <a:cs typeface="Arial" panose="020B0604020202020204" pitchFamily="34" charset="0"/>
              </a:rPr>
              <a:t>public authorities </a:t>
            </a:r>
            <a:r>
              <a:rPr lang="en-US" dirty="0">
                <a:latin typeface="Arial" panose="020B0604020202020204" pitchFamily="34" charset="0"/>
                <a:cs typeface="Arial" panose="020B0604020202020204" pitchFamily="34" charset="0"/>
              </a:rPr>
              <a:t>in order to establish whether they have exceeded or abused </a:t>
            </a:r>
            <a:r>
              <a:rPr lang="en-US" dirty="0" smtClean="0">
                <a:latin typeface="Arial" panose="020B0604020202020204" pitchFamily="34" charset="0"/>
                <a:cs typeface="Arial" panose="020B0604020202020204" pitchFamily="34" charset="0"/>
              </a:rPr>
              <a:t>their powers</a:t>
            </a:r>
            <a:r>
              <a:rPr lang="en-US" dirty="0">
                <a:latin typeface="Arial" panose="020B0604020202020204" pitchFamily="34" charset="0"/>
                <a:cs typeface="Arial" panose="020B0604020202020204" pitchFamily="34" charset="0"/>
              </a:rPr>
              <a:t>. Judicial review is concerned, not with the </a:t>
            </a:r>
            <a:r>
              <a:rPr lang="en-US" dirty="0">
                <a:cs typeface="Arial" panose="020B0604020202020204" pitchFamily="34" charset="0"/>
              </a:rPr>
              <a:t>merits</a:t>
            </a:r>
            <a:r>
              <a:rPr lang="en-US" dirty="0">
                <a:latin typeface="Arial" panose="020B0604020202020204" pitchFamily="34" charset="0"/>
                <a:cs typeface="Arial" panose="020B0604020202020204" pitchFamily="34" charset="0"/>
              </a:rPr>
              <a:t> of the decision but </a:t>
            </a:r>
            <a:r>
              <a:rPr lang="en-US" dirty="0" smtClean="0">
                <a:latin typeface="Arial" panose="020B0604020202020204" pitchFamily="34" charset="0"/>
                <a:cs typeface="Arial" panose="020B0604020202020204" pitchFamily="34" charset="0"/>
              </a:rPr>
              <a:t>with the </a:t>
            </a:r>
            <a:r>
              <a:rPr lang="en-US" dirty="0">
                <a:latin typeface="Arial" panose="020B0604020202020204" pitchFamily="34" charset="0"/>
                <a:cs typeface="Arial" panose="020B0604020202020204" pitchFamily="34" charset="0"/>
              </a:rPr>
              <a:t>decision-making process itself – i.e. with the legality of the decision, with </a:t>
            </a:r>
            <a:r>
              <a:rPr lang="en-US" dirty="0" smtClean="0">
                <a:latin typeface="Arial" panose="020B0604020202020204" pitchFamily="34" charset="0"/>
                <a:cs typeface="Arial" panose="020B0604020202020204" pitchFamily="34" charset="0"/>
              </a:rPr>
              <a:t>the jurisdiction </a:t>
            </a:r>
            <a:r>
              <a:rPr lang="en-US" dirty="0">
                <a:latin typeface="Arial" panose="020B0604020202020204" pitchFamily="34" charset="0"/>
                <a:cs typeface="Arial" panose="020B0604020202020204" pitchFamily="34" charset="0"/>
              </a:rPr>
              <a:t>of the decision-maker and the fairness of the decision making </a:t>
            </a:r>
            <a:r>
              <a:rPr lang="en-US" dirty="0" smtClean="0">
                <a:latin typeface="Arial" panose="020B0604020202020204" pitchFamily="34" charset="0"/>
                <a:cs typeface="Arial" panose="020B0604020202020204" pitchFamily="34" charset="0"/>
              </a:rPr>
              <a:t>process rather </a:t>
            </a:r>
            <a:r>
              <a:rPr lang="en-US" dirty="0">
                <a:latin typeface="Arial" panose="020B0604020202020204" pitchFamily="34" charset="0"/>
                <a:cs typeface="Arial" panose="020B0604020202020204" pitchFamily="34" charset="0"/>
              </a:rPr>
              <a:t>than whether the decision was correct. </a:t>
            </a:r>
            <a:endParaRPr lang="en-US" dirty="0" smtClean="0">
              <a:latin typeface="Arial" panose="020B0604020202020204" pitchFamily="34" charset="0"/>
              <a:cs typeface="Arial" panose="020B0604020202020204" pitchFamily="34" charset="0"/>
            </a:endParaRPr>
          </a:p>
          <a:p>
            <a:pPr marL="0" indent="0">
              <a:lnSpc>
                <a:spcPct val="150000"/>
              </a:lnSpc>
              <a:buNone/>
            </a:pPr>
            <a:r>
              <a:rPr lang="en-US" dirty="0" smtClean="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Lord Hoffman in </a:t>
            </a:r>
            <a:r>
              <a:rPr lang="en-US" b="1" i="1" dirty="0" smtClean="0">
                <a:latin typeface="Arial" panose="020B0604020202020204" pitchFamily="34" charset="0"/>
                <a:cs typeface="Arial" panose="020B0604020202020204" pitchFamily="34" charset="0"/>
              </a:rPr>
              <a:t>Kemper Reinsurance </a:t>
            </a:r>
            <a:r>
              <a:rPr lang="en-US" b="1" i="1" dirty="0">
                <a:latin typeface="Arial" panose="020B0604020202020204" pitchFamily="34" charset="0"/>
                <a:cs typeface="Arial" panose="020B0604020202020204" pitchFamily="34" charset="0"/>
              </a:rPr>
              <a:t>Co. v Minister of Finance [1998] 3 WLR 630 at 638</a:t>
            </a:r>
            <a:r>
              <a:rPr lang="en-US" dirty="0">
                <a:latin typeface="Arial" panose="020B0604020202020204" pitchFamily="34" charset="0"/>
                <a:cs typeface="Arial" panose="020B0604020202020204" pitchFamily="34" charset="0"/>
              </a:rPr>
              <a:t>; see </a:t>
            </a:r>
            <a:r>
              <a:rPr lang="en-US" dirty="0" smtClean="0">
                <a:latin typeface="Arial" panose="020B0604020202020204" pitchFamily="34" charset="0"/>
                <a:cs typeface="Arial" panose="020B0604020202020204" pitchFamily="34" charset="0"/>
              </a:rPr>
              <a:t>also Lord </a:t>
            </a:r>
            <a:r>
              <a:rPr lang="en-US" dirty="0">
                <a:latin typeface="Arial" panose="020B0604020202020204" pitchFamily="34" charset="0"/>
                <a:cs typeface="Arial" panose="020B0604020202020204" pitchFamily="34" charset="0"/>
              </a:rPr>
              <a:t>Clyde in </a:t>
            </a:r>
            <a:r>
              <a:rPr lang="en-US" b="1" i="1" dirty="0">
                <a:latin typeface="Arial" panose="020B0604020202020204" pitchFamily="34" charset="0"/>
                <a:cs typeface="Arial" panose="020B0604020202020204" pitchFamily="34" charset="0"/>
              </a:rPr>
              <a:t>Reid v Secretary of State for Scotland [1999] 2 WLR 28 at 54</a:t>
            </a:r>
            <a:r>
              <a:rPr lang="en-U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307698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756000"/>
            <a:ext cx="10058400" cy="5416200"/>
          </a:xfrm>
        </p:spPr>
        <p:txBody>
          <a:bodyPr>
            <a:normAutofit/>
          </a:bodyPr>
          <a:lstStyle/>
          <a:p>
            <a:pPr marL="0" lvl="0" indent="0">
              <a:lnSpc>
                <a:spcPct val="150000"/>
              </a:lnSpc>
              <a:buNone/>
            </a:pPr>
            <a:r>
              <a:rPr lang="en-US" sz="2400" dirty="0"/>
              <a:t>Part 60.1(7) provides that the Chief Justice may from time to time direct which applications under the Arbitration Act 2009 shall or may be heard by the Registrar. </a:t>
            </a:r>
            <a:endParaRPr lang="en-US" sz="2400" dirty="0" smtClean="0"/>
          </a:p>
          <a:p>
            <a:pPr marL="0" lvl="0" indent="0">
              <a:lnSpc>
                <a:spcPct val="150000"/>
              </a:lnSpc>
              <a:buNone/>
            </a:pPr>
            <a:r>
              <a:rPr lang="en-US" sz="2400" dirty="0" smtClean="0"/>
              <a:t>This </a:t>
            </a:r>
            <a:r>
              <a:rPr lang="en-US" sz="2400" dirty="0"/>
              <a:t>power seems undermined by the earlier provision (60.1(2)) which provides for the matter to be returnable before a judge in chambers. </a:t>
            </a:r>
          </a:p>
        </p:txBody>
      </p:sp>
    </p:spTree>
    <p:extLst>
      <p:ext uri="{BB962C8B-B14F-4D97-AF65-F5344CB8AC3E}">
        <p14:creationId xmlns:p14="http://schemas.microsoft.com/office/powerpoint/2010/main" val="155679762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1048" y="926208"/>
            <a:ext cx="10058400" cy="4050792"/>
          </a:xfrm>
        </p:spPr>
        <p:txBody>
          <a:bodyPr/>
          <a:lstStyle/>
          <a:p>
            <a:pPr marL="0" indent="0">
              <a:buNone/>
            </a:pPr>
            <a:r>
              <a:rPr lang="en-US" sz="3600" dirty="0"/>
              <a:t>Part 60.2 imposes time limits of 28 days for the challenges/appeals under sections 89, 90 and 91 of the AA2009. It provides specifically that the application may be made at any time within 28 days after the award has been published to the parties.</a:t>
            </a:r>
          </a:p>
          <a:p>
            <a:endParaRPr lang="en-US" dirty="0"/>
          </a:p>
        </p:txBody>
      </p:sp>
    </p:spTree>
    <p:extLst>
      <p:ext uri="{BB962C8B-B14F-4D97-AF65-F5344CB8AC3E}">
        <p14:creationId xmlns:p14="http://schemas.microsoft.com/office/powerpoint/2010/main" val="101827406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4771368"/>
          </a:xfrm>
        </p:spPr>
        <p:txBody>
          <a:bodyPr>
            <a:normAutofit/>
          </a:bodyPr>
          <a:lstStyle/>
          <a:p>
            <a:pPr>
              <a:lnSpc>
                <a:spcPct val="150000"/>
              </a:lnSpc>
            </a:pPr>
            <a:r>
              <a:rPr lang="en-US" sz="2400" b="0" dirty="0">
                <a:latin typeface="+mn-lt"/>
              </a:rPr>
              <a:t>Section II, Part 60.3 is a replica of Order 66 rule 5 of the existing rules and in this regard there has been no change to the enforcement of these types of arbitral awards</a:t>
            </a:r>
            <a:r>
              <a:rPr lang="en-US" sz="2400" b="0" dirty="0" smtClean="0">
                <a:latin typeface="+mn-lt"/>
              </a:rPr>
              <a:t>.</a:t>
            </a:r>
            <a:br>
              <a:rPr lang="en-US" sz="2400" b="0" dirty="0" smtClean="0">
                <a:latin typeface="+mn-lt"/>
              </a:rPr>
            </a:br>
            <a:r>
              <a:rPr lang="en-US" dirty="0"/>
              <a:t/>
            </a:r>
            <a:br>
              <a:rPr lang="en-US" dirty="0"/>
            </a:br>
            <a:endParaRPr lang="en-US" dirty="0"/>
          </a:p>
        </p:txBody>
      </p:sp>
    </p:spTree>
    <p:extLst>
      <p:ext uri="{BB962C8B-B14F-4D97-AF65-F5344CB8AC3E}">
        <p14:creationId xmlns:p14="http://schemas.microsoft.com/office/powerpoint/2010/main" val="49061198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835200"/>
            <a:ext cx="10058400" cy="5337000"/>
          </a:xfrm>
        </p:spPr>
        <p:txBody>
          <a:bodyPr>
            <a:normAutofit/>
          </a:bodyPr>
          <a:lstStyle/>
          <a:p>
            <a:pPr marL="0" lvl="0" indent="0">
              <a:lnSpc>
                <a:spcPct val="150000"/>
              </a:lnSpc>
              <a:buNone/>
            </a:pPr>
            <a:r>
              <a:rPr lang="en-US" sz="2400" dirty="0"/>
              <a:t>Section III, Part 60.4 seeks to provide rules to permit the application of </a:t>
            </a:r>
            <a:r>
              <a:rPr lang="en-US" sz="2400" i="1" dirty="0"/>
              <a:t>The Arbitration (Foreign Arbitral Awards) Act 2009 </a:t>
            </a:r>
            <a:r>
              <a:rPr lang="en-US" sz="2400" dirty="0"/>
              <a:t>(A(FAA)A 2009). </a:t>
            </a:r>
            <a:endParaRPr lang="en-US" sz="2400" dirty="0" smtClean="0"/>
          </a:p>
          <a:p>
            <a:pPr marL="0" lvl="0" indent="0">
              <a:lnSpc>
                <a:spcPct val="150000"/>
              </a:lnSpc>
              <a:buNone/>
            </a:pPr>
            <a:endParaRPr lang="en-US" sz="2400" dirty="0"/>
          </a:p>
          <a:p>
            <a:pPr marL="0" lvl="0" indent="0">
              <a:lnSpc>
                <a:spcPct val="150000"/>
              </a:lnSpc>
              <a:buNone/>
            </a:pPr>
            <a:r>
              <a:rPr lang="en-US" sz="2400" dirty="0" smtClean="0"/>
              <a:t>The </a:t>
            </a:r>
            <a:r>
              <a:rPr lang="en-US" sz="2400" dirty="0"/>
              <a:t>A(FAA)A 2009 seeks to permit the enforcement of foreign arbitral awards </a:t>
            </a:r>
            <a:r>
              <a:rPr lang="en-US" sz="2400" i="1" dirty="0"/>
              <a:t>The New York Convention on the recognition and enforcement of foreign arbitral awards adopted by the United Nations Conference on International Commercial Arbitration on 10th June, 1958</a:t>
            </a:r>
            <a:r>
              <a:rPr lang="en-US" sz="2400" dirty="0"/>
              <a:t>.  </a:t>
            </a:r>
            <a:endParaRPr lang="en-US" sz="2400" dirty="0"/>
          </a:p>
        </p:txBody>
      </p:sp>
    </p:spTree>
    <p:extLst>
      <p:ext uri="{BB962C8B-B14F-4D97-AF65-F5344CB8AC3E}">
        <p14:creationId xmlns:p14="http://schemas.microsoft.com/office/powerpoint/2010/main" val="301426988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0800" y="770400"/>
            <a:ext cx="10307448" cy="5401800"/>
          </a:xfrm>
        </p:spPr>
        <p:txBody>
          <a:bodyPr>
            <a:normAutofit lnSpcReduction="10000"/>
          </a:bodyPr>
          <a:lstStyle/>
          <a:p>
            <a:endParaRPr lang="en-US" dirty="0"/>
          </a:p>
          <a:p>
            <a:pPr marL="0" lvl="0" indent="0">
              <a:buNone/>
            </a:pPr>
            <a:r>
              <a:rPr lang="en-US" sz="2800" dirty="0"/>
              <a:t>60.4 (1) provides for the application to enforce the foreign arbitral award to be made by Fixed Date </a:t>
            </a:r>
            <a:r>
              <a:rPr lang="en-US" sz="2800" dirty="0">
                <a:solidFill>
                  <a:srgbClr val="FF0000"/>
                </a:solidFill>
              </a:rPr>
              <a:t>Statement of Claim </a:t>
            </a:r>
            <a:r>
              <a:rPr lang="en-US" sz="2800" dirty="0" smtClean="0"/>
              <a:t>. </a:t>
            </a:r>
          </a:p>
          <a:p>
            <a:pPr marL="0" lvl="0" indent="0">
              <a:buNone/>
            </a:pPr>
            <a:r>
              <a:rPr lang="en-US" sz="2800" dirty="0" smtClean="0"/>
              <a:t>The </a:t>
            </a:r>
            <a:r>
              <a:rPr lang="en-US" sz="2800" dirty="0"/>
              <a:t>application is to be supported by an affidavit which is required to contain (60.4(2)):</a:t>
            </a:r>
          </a:p>
          <a:p>
            <a:pPr marL="0" indent="0">
              <a:buNone/>
            </a:pPr>
            <a:r>
              <a:rPr lang="en-US" sz="2800" dirty="0" smtClean="0"/>
              <a:t>	(</a:t>
            </a:r>
            <a:r>
              <a:rPr lang="en-US" sz="2800" dirty="0"/>
              <a:t>a) the duly authenticated original award or a duly certified copy of it;</a:t>
            </a:r>
          </a:p>
          <a:p>
            <a:pPr marL="0" indent="0">
              <a:buNone/>
            </a:pPr>
            <a:r>
              <a:rPr lang="en-US" sz="2800" dirty="0" smtClean="0"/>
              <a:t>	(</a:t>
            </a:r>
            <a:r>
              <a:rPr lang="en-US" sz="2800" dirty="0"/>
              <a:t>b) the original arbitration agreement or a duly certified copy of it; and</a:t>
            </a:r>
          </a:p>
          <a:p>
            <a:pPr marL="0" indent="0">
              <a:buNone/>
            </a:pPr>
            <a:r>
              <a:rPr lang="en-US" sz="2800" dirty="0" smtClean="0"/>
              <a:t>	(</a:t>
            </a:r>
            <a:r>
              <a:rPr lang="en-US" sz="2800" dirty="0"/>
              <a:t>c) a translation of the award or agreement certified by an official or sworn translator or by a diplomatic or consular agent, if the award or agreement is in a language other than English</a:t>
            </a:r>
            <a:r>
              <a:rPr lang="en-US" sz="2800" dirty="0" smtClean="0"/>
              <a:t>.</a:t>
            </a:r>
            <a:endParaRPr lang="en-US" sz="2800" dirty="0"/>
          </a:p>
          <a:p>
            <a:endParaRPr lang="en-US" dirty="0"/>
          </a:p>
        </p:txBody>
      </p:sp>
    </p:spTree>
    <p:extLst>
      <p:ext uri="{BB962C8B-B14F-4D97-AF65-F5344CB8AC3E}">
        <p14:creationId xmlns:p14="http://schemas.microsoft.com/office/powerpoint/2010/main" val="125246804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633600"/>
            <a:ext cx="10058400" cy="5538600"/>
          </a:xfrm>
        </p:spPr>
        <p:txBody>
          <a:bodyPr>
            <a:normAutofit/>
          </a:bodyPr>
          <a:lstStyle/>
          <a:p>
            <a:pPr lvl="0"/>
            <a:r>
              <a:rPr lang="en-US" sz="3200" dirty="0"/>
              <a:t>The affidavit ought to include all such particulars and evidence as may be necessary in relation to the order or orders for enforcement for which is being sought. The court is empowered, on the hearing of the application, to make such order in relation to enforcement as it thinks fit.</a:t>
            </a:r>
          </a:p>
          <a:p>
            <a:r>
              <a:rPr lang="en-US" sz="3200" dirty="0"/>
              <a:t> </a:t>
            </a:r>
          </a:p>
          <a:p>
            <a:pPr lvl="0"/>
            <a:r>
              <a:rPr lang="en-US" sz="3200" dirty="0"/>
              <a:t>The applicant shall file the affidavit with the court and shall serve a copy of the affidavit on every respondent</a:t>
            </a:r>
            <a:r>
              <a:rPr lang="en-US" sz="3200" dirty="0" smtClean="0"/>
              <a:t>.</a:t>
            </a:r>
            <a:endParaRPr lang="en-US" sz="3200" dirty="0"/>
          </a:p>
        </p:txBody>
      </p:sp>
    </p:spTree>
    <p:extLst>
      <p:ext uri="{BB962C8B-B14F-4D97-AF65-F5344CB8AC3E}">
        <p14:creationId xmlns:p14="http://schemas.microsoft.com/office/powerpoint/2010/main" val="189847460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892800"/>
            <a:ext cx="10058400" cy="5279400"/>
          </a:xfrm>
        </p:spPr>
        <p:txBody>
          <a:bodyPr>
            <a:normAutofit/>
          </a:bodyPr>
          <a:lstStyle/>
          <a:p>
            <a:pPr marL="0" lvl="0" indent="0">
              <a:buNone/>
            </a:pPr>
            <a:r>
              <a:rPr lang="en-US" sz="3200" dirty="0"/>
              <a:t>As in Section I, the Chief Justice may from time to time direct which applications under the AA 2009 (likely to have meant A(FAA)A 2009) shall or may be heard by the Registrar. </a:t>
            </a:r>
          </a:p>
          <a:p>
            <a:pPr marL="0" indent="0">
              <a:buNone/>
            </a:pPr>
            <a:endParaRPr lang="en-US" sz="3200" dirty="0"/>
          </a:p>
          <a:p>
            <a:pPr marL="0" lvl="0" indent="0">
              <a:buNone/>
            </a:pPr>
            <a:r>
              <a:rPr lang="en-US" sz="3200" dirty="0"/>
              <a:t>60.5 requires a respondent who proposes to oppose an application to enforce under A(FAA)A 2009 to file and serve an affidavit (setting out the grounds upon which the enforcement of the award is opposed) within 14 days after he has been served with applicant’s affidavit.</a:t>
            </a:r>
          </a:p>
          <a:p>
            <a:endParaRPr lang="en-US" dirty="0"/>
          </a:p>
        </p:txBody>
      </p:sp>
    </p:spTree>
    <p:extLst>
      <p:ext uri="{BB962C8B-B14F-4D97-AF65-F5344CB8AC3E}">
        <p14:creationId xmlns:p14="http://schemas.microsoft.com/office/powerpoint/2010/main" val="356883245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800" dirty="0" smtClean="0"/>
          </a:p>
          <a:p>
            <a:pPr marL="0" indent="0" algn="ctr">
              <a:buNone/>
            </a:pPr>
            <a:endParaRPr lang="en-US" sz="4800" dirty="0"/>
          </a:p>
          <a:p>
            <a:pPr marL="0" indent="0" algn="ctr">
              <a:buNone/>
            </a:pPr>
            <a:r>
              <a:rPr lang="en-US" sz="4800" dirty="0" smtClean="0"/>
              <a:t>QUESTIONS &amp; ANSWERS</a:t>
            </a:r>
            <a:endParaRPr lang="en-US" sz="4800" dirty="0"/>
          </a:p>
        </p:txBody>
      </p:sp>
    </p:spTree>
    <p:extLst>
      <p:ext uri="{BB962C8B-B14F-4D97-AF65-F5344CB8AC3E}">
        <p14:creationId xmlns:p14="http://schemas.microsoft.com/office/powerpoint/2010/main" val="388134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856488"/>
          </a:xfrm>
        </p:spPr>
        <p:txBody>
          <a:bodyPr/>
          <a:lstStyle/>
          <a:p>
            <a:r>
              <a:rPr lang="en-US" dirty="0" smtClean="0"/>
              <a:t>Nature of the relief available </a:t>
            </a:r>
            <a:endParaRPr lang="en-US" dirty="0"/>
          </a:p>
        </p:txBody>
      </p:sp>
      <p:sp>
        <p:nvSpPr>
          <p:cNvPr id="3" name="Content Placeholder 2"/>
          <p:cNvSpPr>
            <a:spLocks noGrp="1"/>
          </p:cNvSpPr>
          <p:nvPr>
            <p:ph idx="1"/>
          </p:nvPr>
        </p:nvSpPr>
        <p:spPr>
          <a:xfrm>
            <a:off x="1069848" y="1422400"/>
            <a:ext cx="10058400" cy="5130800"/>
          </a:xfrm>
        </p:spPr>
        <p:txBody>
          <a:bodyPr>
            <a:normAutofit/>
          </a:bodyPr>
          <a:lstStyle/>
          <a:p>
            <a:pPr marL="0" indent="0" algn="ctr">
              <a:buNone/>
            </a:pPr>
            <a:endParaRPr lang="en-US" sz="2400" dirty="0" smtClean="0"/>
          </a:p>
          <a:p>
            <a:pPr marL="0" indent="0" algn="ctr">
              <a:buNone/>
            </a:pPr>
            <a:endParaRPr lang="en-US" sz="2400" dirty="0"/>
          </a:p>
          <a:p>
            <a:pPr marL="0" indent="0" algn="ctr">
              <a:buNone/>
            </a:pPr>
            <a:r>
              <a:rPr lang="en-US" sz="2400" dirty="0" smtClean="0"/>
              <a:t>The order </a:t>
            </a:r>
            <a:r>
              <a:rPr lang="en-US" sz="2400" dirty="0"/>
              <a:t>of </a:t>
            </a:r>
            <a:r>
              <a:rPr lang="en-US" sz="2400" b="1" dirty="0" smtClean="0"/>
              <a:t>certiorari;</a:t>
            </a:r>
          </a:p>
          <a:p>
            <a:pPr marL="0" indent="0" algn="ctr">
              <a:buNone/>
            </a:pPr>
            <a:r>
              <a:rPr lang="en-US" sz="2400" dirty="0" smtClean="0"/>
              <a:t>The </a:t>
            </a:r>
            <a:r>
              <a:rPr lang="en-US" sz="2400" dirty="0"/>
              <a:t>order of </a:t>
            </a:r>
            <a:r>
              <a:rPr lang="en-US" sz="2400" b="1" dirty="0" smtClean="0"/>
              <a:t>prohibition;</a:t>
            </a:r>
          </a:p>
          <a:p>
            <a:pPr marL="0" indent="0" algn="ctr">
              <a:buNone/>
            </a:pPr>
            <a:r>
              <a:rPr lang="en-US" sz="2400" dirty="0" smtClean="0"/>
              <a:t>The </a:t>
            </a:r>
            <a:r>
              <a:rPr lang="en-US" sz="2400" dirty="0"/>
              <a:t>order of </a:t>
            </a:r>
            <a:r>
              <a:rPr lang="en-US" sz="2400" b="1" dirty="0" smtClean="0"/>
              <a:t>mandamus;</a:t>
            </a:r>
          </a:p>
          <a:p>
            <a:pPr marL="0" indent="0" algn="ctr">
              <a:buNone/>
            </a:pPr>
            <a:r>
              <a:rPr lang="en-US" sz="2400" dirty="0" smtClean="0"/>
              <a:t>An </a:t>
            </a:r>
            <a:r>
              <a:rPr lang="en-US" sz="2400" dirty="0"/>
              <a:t>application for a </a:t>
            </a:r>
            <a:r>
              <a:rPr lang="en-US" sz="2400" b="1" dirty="0"/>
              <a:t>declaration or </a:t>
            </a:r>
            <a:r>
              <a:rPr lang="en-US" sz="2400" b="1" dirty="0" smtClean="0"/>
              <a:t>injunction; and</a:t>
            </a:r>
          </a:p>
          <a:p>
            <a:pPr marL="0" indent="0" algn="ctr">
              <a:buNone/>
            </a:pPr>
            <a:r>
              <a:rPr lang="en-US" sz="2400" dirty="0" smtClean="0"/>
              <a:t>Claims </a:t>
            </a:r>
            <a:r>
              <a:rPr lang="en-US" sz="2400" dirty="0"/>
              <a:t>for </a:t>
            </a:r>
            <a:r>
              <a:rPr lang="en-US" sz="2400" b="1" dirty="0"/>
              <a:t>damages</a:t>
            </a:r>
            <a:r>
              <a:rPr lang="en-US" sz="2400" dirty="0"/>
              <a:t>. </a:t>
            </a:r>
          </a:p>
        </p:txBody>
      </p:sp>
    </p:spTree>
    <p:extLst>
      <p:ext uri="{BB962C8B-B14F-4D97-AF65-F5344CB8AC3E}">
        <p14:creationId xmlns:p14="http://schemas.microsoft.com/office/powerpoint/2010/main" val="3025594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9848" y="774700"/>
            <a:ext cx="10058400" cy="5397500"/>
          </a:xfrm>
        </p:spPr>
        <p:txBody>
          <a:bodyPr>
            <a:normAutofit/>
          </a:bodyPr>
          <a:lstStyle/>
          <a:p>
            <a:pPr lvl="0" hangingPunct="0"/>
            <a:r>
              <a:rPr lang="en-US" dirty="0"/>
              <a:t>An order of </a:t>
            </a:r>
            <a:r>
              <a:rPr lang="en-US" b="1" dirty="0"/>
              <a:t>certiorari</a:t>
            </a:r>
            <a:r>
              <a:rPr lang="en-US" dirty="0"/>
              <a:t> brings up into the Supreme Court the decision of an inferior court, tribunal or public authority for review so that the court can determine whether the decision should be quashed.  </a:t>
            </a:r>
            <a:r>
              <a:rPr lang="en-US" b="1" dirty="0"/>
              <a:t>(Part 54.1)</a:t>
            </a:r>
            <a:endParaRPr lang="en-US" dirty="0"/>
          </a:p>
          <a:p>
            <a:pPr lvl="0" hangingPunct="0"/>
            <a:r>
              <a:rPr lang="en-US" dirty="0"/>
              <a:t>The order of </a:t>
            </a:r>
            <a:r>
              <a:rPr lang="en-US" b="1" dirty="0"/>
              <a:t>prohibition</a:t>
            </a:r>
            <a:r>
              <a:rPr lang="en-US" dirty="0"/>
              <a:t> is an order issuing out of the Supreme Court and directed at an inferior court, tribunal or public authority which forbids that court, tribunal or public authority to act in excess of its jurisdiction or contrary to law. </a:t>
            </a:r>
            <a:r>
              <a:rPr lang="en-US" b="1" dirty="0"/>
              <a:t>(Part 54.1)</a:t>
            </a:r>
          </a:p>
          <a:p>
            <a:pPr lvl="0" hangingPunct="0"/>
            <a:r>
              <a:rPr lang="en-US" dirty="0"/>
              <a:t>The order of </a:t>
            </a:r>
            <a:r>
              <a:rPr lang="en-US" b="1" dirty="0"/>
              <a:t>mandamus</a:t>
            </a:r>
            <a:r>
              <a:rPr lang="en-US" dirty="0"/>
              <a:t> is, in form, a command from the Supreme Court directing any person, inferior court or tribunal or public authority to carry out his or its duty according to law. </a:t>
            </a:r>
            <a:r>
              <a:rPr lang="en-US" b="1" dirty="0"/>
              <a:t>(Part 54.1)</a:t>
            </a:r>
          </a:p>
          <a:p>
            <a:pPr lvl="0" hangingPunct="0"/>
            <a:r>
              <a:rPr lang="en-US" dirty="0"/>
              <a:t>An application for a </a:t>
            </a:r>
            <a:r>
              <a:rPr lang="en-US" b="1" dirty="0"/>
              <a:t>declaration or injunction</a:t>
            </a:r>
            <a:r>
              <a:rPr lang="en-US" dirty="0"/>
              <a:t> may be made by way of an application for judicial review. </a:t>
            </a:r>
            <a:r>
              <a:rPr lang="en-US" b="1" dirty="0"/>
              <a:t>(Part 54.1)</a:t>
            </a:r>
          </a:p>
          <a:p>
            <a:pPr lvl="0" hangingPunct="0"/>
            <a:r>
              <a:rPr lang="en-US" dirty="0"/>
              <a:t>Claims for </a:t>
            </a:r>
            <a:r>
              <a:rPr lang="en-US" b="1" dirty="0"/>
              <a:t>damages</a:t>
            </a:r>
            <a:r>
              <a:rPr lang="en-US" dirty="0"/>
              <a:t>.  On an application for judicial review, the court has power to award damages to the applicant, provided (1) the applicant has included in the statement in support of the application for leave, a claim for damages, and (2) the court is satisfied that, if the claim had been made in an action begun by the applicant he could have been awarded damages.  </a:t>
            </a:r>
            <a:r>
              <a:rPr lang="en-US" b="1" dirty="0"/>
              <a:t>Part 54.7(1)</a:t>
            </a:r>
            <a:endParaRPr lang="en-US" dirty="0"/>
          </a:p>
          <a:p>
            <a:endParaRPr lang="en-US" dirty="0"/>
          </a:p>
        </p:txBody>
      </p:sp>
    </p:spTree>
    <p:extLst>
      <p:ext uri="{BB962C8B-B14F-4D97-AF65-F5344CB8AC3E}">
        <p14:creationId xmlns:p14="http://schemas.microsoft.com/office/powerpoint/2010/main" val="436024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Restrictions </a:t>
            </a:r>
            <a:r>
              <a:rPr lang="en-US" dirty="0"/>
              <a:t>on the availability of judicial </a:t>
            </a:r>
            <a:r>
              <a:rPr lang="en-US" dirty="0" smtClean="0"/>
              <a:t>review</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There </a:t>
            </a:r>
            <a:r>
              <a:rPr lang="en-US" dirty="0"/>
              <a:t>are a number of restrictions on the availability of judicial review</a:t>
            </a:r>
            <a:r>
              <a:rPr lang="en-US" dirty="0" smtClean="0"/>
              <a:t>.</a:t>
            </a:r>
          </a:p>
          <a:p>
            <a:r>
              <a:rPr lang="en-US" dirty="0" smtClean="0"/>
              <a:t>(a</a:t>
            </a:r>
            <a:r>
              <a:rPr lang="en-US" dirty="0"/>
              <a:t>) It is only available in ‘public law’ cases, i.e. against public </a:t>
            </a:r>
            <a:r>
              <a:rPr lang="en-US" dirty="0" smtClean="0"/>
              <a:t>bodies exercising </a:t>
            </a:r>
            <a:r>
              <a:rPr lang="en-US" dirty="0"/>
              <a:t>public functions and ‘inferior courts’.</a:t>
            </a:r>
          </a:p>
          <a:p>
            <a:r>
              <a:rPr lang="en-US" dirty="0"/>
              <a:t>(b) Usually, it may only be used as the remedy of last resort.</a:t>
            </a:r>
          </a:p>
          <a:p>
            <a:r>
              <a:rPr lang="en-US" dirty="0"/>
              <a:t>(c) The applicant must have ‘sufficient interest’.</a:t>
            </a:r>
          </a:p>
          <a:p>
            <a:r>
              <a:rPr lang="en-US" dirty="0"/>
              <a:t>(d) The applicant must act promptly.</a:t>
            </a:r>
          </a:p>
        </p:txBody>
      </p:sp>
    </p:spTree>
    <p:extLst>
      <p:ext uri="{BB962C8B-B14F-4D97-AF65-F5344CB8AC3E}">
        <p14:creationId xmlns:p14="http://schemas.microsoft.com/office/powerpoint/2010/main" val="35961376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JUDICIAL REVIEW PROCEDURE – IN BRIEF</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Process begins by the filing of the prescribed Form A and the seeking of leave to apply for judicial review. </a:t>
            </a:r>
          </a:p>
          <a:p>
            <a:pPr marL="0" indent="0">
              <a:buNone/>
            </a:pPr>
            <a:r>
              <a:rPr lang="en-US" dirty="0" smtClean="0"/>
              <a:t>Leave may be granted by a judge either without notice or on the papers. </a:t>
            </a:r>
          </a:p>
          <a:p>
            <a:pPr marL="0" indent="0">
              <a:buNone/>
            </a:pPr>
            <a:r>
              <a:rPr lang="en-US" dirty="0" smtClean="0"/>
              <a:t>If leave is granted the applicant formally applies for Judicial Review.</a:t>
            </a:r>
          </a:p>
          <a:p>
            <a:pPr marL="0" indent="0">
              <a:buNone/>
            </a:pPr>
            <a:r>
              <a:rPr lang="en-US" dirty="0" smtClean="0"/>
              <a:t>Following some form of case management the application is heard by the judge.</a:t>
            </a:r>
          </a:p>
          <a:p>
            <a:pPr marL="0" indent="0">
              <a:buNone/>
            </a:pPr>
            <a:endParaRPr lang="en-US" dirty="0" smtClean="0"/>
          </a:p>
        </p:txBody>
      </p:sp>
    </p:spTree>
    <p:extLst>
      <p:ext uri="{BB962C8B-B14F-4D97-AF65-F5344CB8AC3E}">
        <p14:creationId xmlns:p14="http://schemas.microsoft.com/office/powerpoint/2010/main" val="13499497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ood Type">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10357</TotalTime>
  <Words>4535</Words>
  <Application>Microsoft Office PowerPoint</Application>
  <PresentationFormat>Widescreen</PresentationFormat>
  <Paragraphs>281</Paragraphs>
  <Slides>57</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57</vt:i4>
      </vt:variant>
    </vt:vector>
  </HeadingPairs>
  <TitlesOfParts>
    <vt:vector size="64" baseType="lpstr">
      <vt:lpstr>Arial</vt:lpstr>
      <vt:lpstr>Calibri</vt:lpstr>
      <vt:lpstr>Georgia</vt:lpstr>
      <vt:lpstr>Times New Roman</vt:lpstr>
      <vt:lpstr>Trebuchet MS</vt:lpstr>
      <vt:lpstr>Wingdings</vt:lpstr>
      <vt:lpstr>Wood Type</vt:lpstr>
      <vt:lpstr>DRAFT CIVIL PROCEDURE RULES, 2022</vt:lpstr>
      <vt:lpstr>PowerPoint Presentation</vt:lpstr>
      <vt:lpstr>Judicial Review</vt:lpstr>
      <vt:lpstr>Judicial Review</vt:lpstr>
      <vt:lpstr>PowerPoint Presentation</vt:lpstr>
      <vt:lpstr>Nature of the relief available </vt:lpstr>
      <vt:lpstr>PowerPoint Presentation</vt:lpstr>
      <vt:lpstr>Restrictions on the availability of judicial review </vt:lpstr>
      <vt:lpstr>JUDICIAL REVIEW PROCEDURE – IN BRIEF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HABEAS CORPUS</vt:lpstr>
      <vt:lpstr>Habeas Corpus </vt:lpstr>
      <vt:lpstr>PowerPoint Presentation</vt:lpstr>
      <vt:lpstr>Application for Habeas Corpus  </vt:lpstr>
      <vt:lpstr>HABEAS CORPUS PROCEDURE – IN BRIEF</vt:lpstr>
      <vt:lpstr>PowerPoint Presentation</vt:lpstr>
      <vt:lpstr>PowerPoint Presentation</vt:lpstr>
      <vt:lpstr>Power of court to whom ex parte application made </vt:lpstr>
      <vt:lpstr>Applications by the Attorney-General</vt:lpstr>
      <vt:lpstr>Part 56 </vt:lpstr>
      <vt:lpstr>Section 29 of the Supreme Court Act</vt:lpstr>
      <vt:lpstr>PowerPoint Presentation</vt:lpstr>
      <vt:lpstr>PowerPoint Presentation</vt:lpstr>
      <vt:lpstr>PowerPoint Presentation</vt:lpstr>
      <vt:lpstr>Some suggestions: </vt:lpstr>
      <vt:lpstr>Proceedings by and against the Crown </vt:lpstr>
      <vt:lpstr>CROWN PROCEEDINGS </vt:lpstr>
      <vt:lpstr>CPR 65.5(1)</vt:lpstr>
      <vt:lpstr>PowerPoint Presentation</vt:lpstr>
      <vt:lpstr>PowerPoint Presentation</vt:lpstr>
      <vt:lpstr>ARBITRATION</vt:lpstr>
      <vt:lpstr>PowerPoint Presentation</vt:lpstr>
      <vt:lpstr>PART 60</vt:lpstr>
      <vt:lpstr>Part 60 is divided into 3 Sections: </vt:lpstr>
      <vt:lpstr>Part 60.2 outlines a number of applications which must be pursued under the Arbitration Act 2009 by Fixed Date Claim Form.   The rule also provides that the Fixed Date Claim Form is returnable before a judge in chambers. </vt:lpstr>
      <vt:lpstr>PowerPoint Presentation</vt:lpstr>
      <vt:lpstr>PowerPoint Presentation</vt:lpstr>
      <vt:lpstr>The following applications shall be served on the arbitrator: </vt:lpstr>
      <vt:lpstr>PowerPoint Presentation</vt:lpstr>
      <vt:lpstr>PowerPoint Presentation</vt:lpstr>
      <vt:lpstr>PowerPoint Presentation</vt:lpstr>
      <vt:lpstr>PowerPoint Presentation</vt:lpstr>
      <vt:lpstr>Section II, Part 60.3 is a replica of Order 66 rule 5 of the existing rules and in this regard there has been no change to the enforcement of these types of arbitral awards.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draft Civil procedure rules,</dc:title>
  <dc:creator>Ian Winder</dc:creator>
  <cp:lastModifiedBy>Ian Winder</cp:lastModifiedBy>
  <cp:revision>91</cp:revision>
  <dcterms:created xsi:type="dcterms:W3CDTF">2022-04-17T20:20:03Z</dcterms:created>
  <dcterms:modified xsi:type="dcterms:W3CDTF">2022-04-25T00:57:53Z</dcterms:modified>
</cp:coreProperties>
</file>