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56" r:id="rId2"/>
    <p:sldId id="257" r:id="rId3"/>
    <p:sldId id="323" r:id="rId4"/>
    <p:sldId id="327" r:id="rId5"/>
    <p:sldId id="330" r:id="rId6"/>
    <p:sldId id="325" r:id="rId7"/>
    <p:sldId id="324" r:id="rId8"/>
    <p:sldId id="328" r:id="rId9"/>
    <p:sldId id="326" r:id="rId10"/>
    <p:sldId id="258" r:id="rId11"/>
    <p:sldId id="331" r:id="rId12"/>
    <p:sldId id="271" r:id="rId13"/>
    <p:sldId id="337" r:id="rId14"/>
    <p:sldId id="338" r:id="rId15"/>
    <p:sldId id="259" r:id="rId16"/>
    <p:sldId id="332" r:id="rId17"/>
    <p:sldId id="260" r:id="rId18"/>
    <p:sldId id="333" r:id="rId19"/>
    <p:sldId id="272" r:id="rId20"/>
    <p:sldId id="334" r:id="rId21"/>
    <p:sldId id="261" r:id="rId22"/>
    <p:sldId id="335" r:id="rId23"/>
    <p:sldId id="336" r:id="rId24"/>
    <p:sldId id="262"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5" r:id="rId44"/>
    <p:sldId id="306" r:id="rId45"/>
    <p:sldId id="304" r:id="rId46"/>
    <p:sldId id="307" r:id="rId47"/>
    <p:sldId id="308" r:id="rId48"/>
    <p:sldId id="309" r:id="rId49"/>
    <p:sldId id="310" r:id="rId50"/>
    <p:sldId id="311" r:id="rId51"/>
    <p:sldId id="312" r:id="rId52"/>
    <p:sldId id="313" r:id="rId53"/>
    <p:sldId id="314" r:id="rId54"/>
    <p:sldId id="279" r:id="rId55"/>
    <p:sldId id="280" r:id="rId56"/>
    <p:sldId id="315" r:id="rId57"/>
    <p:sldId id="316" r:id="rId58"/>
    <p:sldId id="264" r:id="rId59"/>
    <p:sldId id="281" r:id="rId60"/>
    <p:sldId id="282" r:id="rId61"/>
    <p:sldId id="265" r:id="rId62"/>
    <p:sldId id="283" r:id="rId63"/>
    <p:sldId id="266" r:id="rId64"/>
    <p:sldId id="284" r:id="rId65"/>
    <p:sldId id="285" r:id="rId66"/>
    <p:sldId id="267" r:id="rId67"/>
    <p:sldId id="317" r:id="rId68"/>
    <p:sldId id="318" r:id="rId69"/>
    <p:sldId id="319" r:id="rId70"/>
    <p:sldId id="268" r:id="rId7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2607" autoAdjust="0"/>
  </p:normalViewPr>
  <p:slideViewPr>
    <p:cSldViewPr snapToGrid="0">
      <p:cViewPr>
        <p:scale>
          <a:sx n="90" d="100"/>
          <a:sy n="90" d="100"/>
        </p:scale>
        <p:origin x="324" y="-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60EBAB7-5AFD-4C50-B282-DB3A15742568}" type="datetimeFigureOut">
              <a:rPr lang="en-US" smtClean="0"/>
              <a:t>4/7/2022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5087BAA-49E7-4955-A89C-C85CEDAA366E}" type="slidenum">
              <a:rPr lang="en-US" smtClean="0"/>
              <a:t>‹#›</a:t>
            </a:fld>
            <a:endParaRPr lang="en-US"/>
          </a:p>
        </p:txBody>
      </p:sp>
    </p:spTree>
    <p:extLst>
      <p:ext uri="{BB962C8B-B14F-4D97-AF65-F5344CB8AC3E}">
        <p14:creationId xmlns:p14="http://schemas.microsoft.com/office/powerpoint/2010/main" val="1313688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087BAA-49E7-4955-A89C-C85CEDAA366E}" type="slidenum">
              <a:rPr lang="en-US" smtClean="0"/>
              <a:t>1</a:t>
            </a:fld>
            <a:endParaRPr lang="en-US"/>
          </a:p>
        </p:txBody>
      </p:sp>
    </p:spTree>
    <p:extLst>
      <p:ext uri="{BB962C8B-B14F-4D97-AF65-F5344CB8AC3E}">
        <p14:creationId xmlns:p14="http://schemas.microsoft.com/office/powerpoint/2010/main" val="1678065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99104A-ECDB-490A-8F0A-D4148EA6E15B}"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82139-5B7D-4821-8401-1E78F2DD965D}" type="slidenum">
              <a:rPr lang="en-US" smtClean="0"/>
              <a:t>‹#›</a:t>
            </a:fld>
            <a:endParaRPr lang="en-US"/>
          </a:p>
        </p:txBody>
      </p:sp>
    </p:spTree>
    <p:extLst>
      <p:ext uri="{BB962C8B-B14F-4D97-AF65-F5344CB8AC3E}">
        <p14:creationId xmlns:p14="http://schemas.microsoft.com/office/powerpoint/2010/main" val="379960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9104A-ECDB-490A-8F0A-D4148EA6E15B}"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82139-5B7D-4821-8401-1E78F2DD965D}" type="slidenum">
              <a:rPr lang="en-US" smtClean="0"/>
              <a:t>‹#›</a:t>
            </a:fld>
            <a:endParaRPr lang="en-US"/>
          </a:p>
        </p:txBody>
      </p:sp>
    </p:spTree>
    <p:extLst>
      <p:ext uri="{BB962C8B-B14F-4D97-AF65-F5344CB8AC3E}">
        <p14:creationId xmlns:p14="http://schemas.microsoft.com/office/powerpoint/2010/main" val="154969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9104A-ECDB-490A-8F0A-D4148EA6E15B}"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82139-5B7D-4821-8401-1E78F2DD965D}" type="slidenum">
              <a:rPr lang="en-US" smtClean="0"/>
              <a:t>‹#›</a:t>
            </a:fld>
            <a:endParaRPr lang="en-US"/>
          </a:p>
        </p:txBody>
      </p:sp>
    </p:spTree>
    <p:extLst>
      <p:ext uri="{BB962C8B-B14F-4D97-AF65-F5344CB8AC3E}">
        <p14:creationId xmlns:p14="http://schemas.microsoft.com/office/powerpoint/2010/main" val="124962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99104A-ECDB-490A-8F0A-D4148EA6E15B}"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82139-5B7D-4821-8401-1E78F2DD965D}" type="slidenum">
              <a:rPr lang="en-US" smtClean="0"/>
              <a:t>‹#›</a:t>
            </a:fld>
            <a:endParaRPr lang="en-US"/>
          </a:p>
        </p:txBody>
      </p:sp>
    </p:spTree>
    <p:extLst>
      <p:ext uri="{BB962C8B-B14F-4D97-AF65-F5344CB8AC3E}">
        <p14:creationId xmlns:p14="http://schemas.microsoft.com/office/powerpoint/2010/main" val="3222282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99104A-ECDB-490A-8F0A-D4148EA6E15B}" type="datetimeFigureOut">
              <a:rPr lang="en-US" smtClean="0"/>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82139-5B7D-4821-8401-1E78F2DD965D}" type="slidenum">
              <a:rPr lang="en-US" smtClean="0"/>
              <a:t>‹#›</a:t>
            </a:fld>
            <a:endParaRPr lang="en-US"/>
          </a:p>
        </p:txBody>
      </p:sp>
    </p:spTree>
    <p:extLst>
      <p:ext uri="{BB962C8B-B14F-4D97-AF65-F5344CB8AC3E}">
        <p14:creationId xmlns:p14="http://schemas.microsoft.com/office/powerpoint/2010/main" val="646468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99104A-ECDB-490A-8F0A-D4148EA6E15B}"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782139-5B7D-4821-8401-1E78F2DD965D}" type="slidenum">
              <a:rPr lang="en-US" smtClean="0"/>
              <a:t>‹#›</a:t>
            </a:fld>
            <a:endParaRPr lang="en-US"/>
          </a:p>
        </p:txBody>
      </p:sp>
    </p:spTree>
    <p:extLst>
      <p:ext uri="{BB962C8B-B14F-4D97-AF65-F5344CB8AC3E}">
        <p14:creationId xmlns:p14="http://schemas.microsoft.com/office/powerpoint/2010/main" val="2102137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99104A-ECDB-490A-8F0A-D4148EA6E15B}" type="datetimeFigureOut">
              <a:rPr lang="en-US" smtClean="0"/>
              <a:t>4/7/2022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782139-5B7D-4821-8401-1E78F2DD965D}" type="slidenum">
              <a:rPr lang="en-US" smtClean="0"/>
              <a:t>‹#›</a:t>
            </a:fld>
            <a:endParaRPr lang="en-US"/>
          </a:p>
        </p:txBody>
      </p:sp>
    </p:spTree>
    <p:extLst>
      <p:ext uri="{BB962C8B-B14F-4D97-AF65-F5344CB8AC3E}">
        <p14:creationId xmlns:p14="http://schemas.microsoft.com/office/powerpoint/2010/main" val="330598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99104A-ECDB-490A-8F0A-D4148EA6E15B}" type="datetimeFigureOut">
              <a:rPr lang="en-US" smtClean="0"/>
              <a:t>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782139-5B7D-4821-8401-1E78F2DD965D}" type="slidenum">
              <a:rPr lang="en-US" smtClean="0"/>
              <a:t>‹#›</a:t>
            </a:fld>
            <a:endParaRPr lang="en-US"/>
          </a:p>
        </p:txBody>
      </p:sp>
    </p:spTree>
    <p:extLst>
      <p:ext uri="{BB962C8B-B14F-4D97-AF65-F5344CB8AC3E}">
        <p14:creationId xmlns:p14="http://schemas.microsoft.com/office/powerpoint/2010/main" val="4022806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9104A-ECDB-490A-8F0A-D4148EA6E15B}" type="datetimeFigureOut">
              <a:rPr lang="en-US" smtClean="0"/>
              <a:t>4/7/2022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782139-5B7D-4821-8401-1E78F2DD965D}" type="slidenum">
              <a:rPr lang="en-US" smtClean="0"/>
              <a:t>‹#›</a:t>
            </a:fld>
            <a:endParaRPr lang="en-US"/>
          </a:p>
        </p:txBody>
      </p:sp>
    </p:spTree>
    <p:extLst>
      <p:ext uri="{BB962C8B-B14F-4D97-AF65-F5344CB8AC3E}">
        <p14:creationId xmlns:p14="http://schemas.microsoft.com/office/powerpoint/2010/main" val="172226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99104A-ECDB-490A-8F0A-D4148EA6E15B}"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782139-5B7D-4821-8401-1E78F2DD965D}" type="slidenum">
              <a:rPr lang="en-US" smtClean="0"/>
              <a:t>‹#›</a:t>
            </a:fld>
            <a:endParaRPr lang="en-US"/>
          </a:p>
        </p:txBody>
      </p:sp>
    </p:spTree>
    <p:extLst>
      <p:ext uri="{BB962C8B-B14F-4D97-AF65-F5344CB8AC3E}">
        <p14:creationId xmlns:p14="http://schemas.microsoft.com/office/powerpoint/2010/main" val="217483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99104A-ECDB-490A-8F0A-D4148EA6E15B}" type="datetimeFigureOut">
              <a:rPr lang="en-US" smtClean="0"/>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782139-5B7D-4821-8401-1E78F2DD965D}" type="slidenum">
              <a:rPr lang="en-US" smtClean="0"/>
              <a:t>‹#›</a:t>
            </a:fld>
            <a:endParaRPr lang="en-US"/>
          </a:p>
        </p:txBody>
      </p:sp>
    </p:spTree>
    <p:extLst>
      <p:ext uri="{BB962C8B-B14F-4D97-AF65-F5344CB8AC3E}">
        <p14:creationId xmlns:p14="http://schemas.microsoft.com/office/powerpoint/2010/main" val="2285728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9104A-ECDB-490A-8F0A-D4148EA6E15B}" type="datetimeFigureOut">
              <a:rPr lang="en-US" smtClean="0"/>
              <a:t>4/7/2022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82139-5B7D-4821-8401-1E78F2DD965D}" type="slidenum">
              <a:rPr lang="en-US" smtClean="0"/>
              <a:t>‹#›</a:t>
            </a:fld>
            <a:endParaRPr lang="en-US"/>
          </a:p>
        </p:txBody>
      </p:sp>
    </p:spTree>
    <p:extLst>
      <p:ext uri="{BB962C8B-B14F-4D97-AF65-F5344CB8AC3E}">
        <p14:creationId xmlns:p14="http://schemas.microsoft.com/office/powerpoint/2010/main" val="3514389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latin typeface="Arial Black" panose="020B0A04020102020204" pitchFamily="34" charset="0"/>
              </a:rPr>
              <a:t>The New Civil Procedure Rules (CPR) 2022</a:t>
            </a:r>
          </a:p>
        </p:txBody>
      </p:sp>
      <p:sp>
        <p:nvSpPr>
          <p:cNvPr id="3" name="Subtitle 2"/>
          <p:cNvSpPr>
            <a:spLocks noGrp="1"/>
          </p:cNvSpPr>
          <p:nvPr>
            <p:ph type="subTitle" idx="1"/>
          </p:nvPr>
        </p:nvSpPr>
        <p:spPr>
          <a:xfrm>
            <a:off x="1650124" y="4327251"/>
            <a:ext cx="9144000" cy="1655762"/>
          </a:xfrm>
        </p:spPr>
        <p:txBody>
          <a:bodyPr>
            <a:normAutofit fontScale="92500" lnSpcReduction="20000"/>
          </a:bodyPr>
          <a:lstStyle/>
          <a:p>
            <a:r>
              <a:rPr lang="en-US" sz="3500" dirty="0">
                <a:latin typeface="Arial Black" panose="020B0A04020102020204" pitchFamily="34" charset="0"/>
              </a:rPr>
              <a:t>Parts 29-33 and 35-41</a:t>
            </a:r>
          </a:p>
          <a:p>
            <a:endParaRPr lang="en-US" sz="1700" dirty="0"/>
          </a:p>
          <a:p>
            <a:r>
              <a:rPr lang="en-US" sz="1700" dirty="0">
                <a:solidFill>
                  <a:srgbClr val="00B0F0"/>
                </a:solidFill>
                <a:latin typeface="Arial Black" panose="020B0A04020102020204" pitchFamily="34" charset="0"/>
              </a:rPr>
              <a:t>The </a:t>
            </a:r>
            <a:r>
              <a:rPr lang="en-US" sz="1700" dirty="0" err="1">
                <a:solidFill>
                  <a:srgbClr val="00B0F0"/>
                </a:solidFill>
                <a:latin typeface="Arial Black" panose="020B0A04020102020204" pitchFamily="34" charset="0"/>
              </a:rPr>
              <a:t>Honourable</a:t>
            </a:r>
            <a:r>
              <a:rPr lang="en-US" sz="1700" dirty="0">
                <a:solidFill>
                  <a:srgbClr val="00B0F0"/>
                </a:solidFill>
                <a:latin typeface="Arial Black" panose="020B0A04020102020204" pitchFamily="34" charset="0"/>
              </a:rPr>
              <a:t> Madame Justice Camille Darville Gomez</a:t>
            </a:r>
          </a:p>
          <a:p>
            <a:r>
              <a:rPr lang="en-US" sz="1700" dirty="0">
                <a:solidFill>
                  <a:srgbClr val="00B0F0"/>
                </a:solidFill>
                <a:latin typeface="Arial Black" panose="020B0A04020102020204" pitchFamily="34" charset="0"/>
              </a:rPr>
              <a:t>Meryl </a:t>
            </a:r>
            <a:r>
              <a:rPr lang="en-US" sz="1700" dirty="0" err="1">
                <a:solidFill>
                  <a:srgbClr val="00B0F0"/>
                </a:solidFill>
                <a:latin typeface="Arial Black" panose="020B0A04020102020204" pitchFamily="34" charset="0"/>
              </a:rPr>
              <a:t>Glinton</a:t>
            </a:r>
            <a:endParaRPr lang="en-US" sz="1700" dirty="0">
              <a:solidFill>
                <a:srgbClr val="00B0F0"/>
              </a:solidFill>
              <a:latin typeface="Arial Black" panose="020B0A04020102020204" pitchFamily="34" charset="0"/>
            </a:endParaRPr>
          </a:p>
          <a:p>
            <a:r>
              <a:rPr lang="en-US" sz="1700" dirty="0">
                <a:solidFill>
                  <a:srgbClr val="00B0F0"/>
                </a:solidFill>
                <a:latin typeface="Arial Black" panose="020B0A04020102020204" pitchFamily="34" charset="0"/>
              </a:rPr>
              <a:t>April 6, 2022</a:t>
            </a:r>
          </a:p>
        </p:txBody>
      </p:sp>
    </p:spTree>
    <p:extLst>
      <p:ext uri="{BB962C8B-B14F-4D97-AF65-F5344CB8AC3E}">
        <p14:creationId xmlns:p14="http://schemas.microsoft.com/office/powerpoint/2010/main" val="1743561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latin typeface="Arial Black" panose="020B0A04020102020204" pitchFamily="34" charset="0"/>
              </a:rPr>
              <a:t>Part 30 – AFFIDAVITS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rgbClr val="FF0000"/>
                </a:solidFill>
                <a:latin typeface="Arial" panose="020B0604020202020204" pitchFamily="34" charset="0"/>
                <a:cs typeface="Arial" panose="020B0604020202020204" pitchFamily="34" charset="0"/>
              </a:rPr>
              <a:t>Compare with RSC Orders:</a:t>
            </a:r>
          </a:p>
          <a:p>
            <a:pPr marL="0" indent="0">
              <a:buNone/>
            </a:pPr>
            <a:r>
              <a:rPr lang="en-US" dirty="0">
                <a:solidFill>
                  <a:srgbClr val="FF0000"/>
                </a:solidFill>
                <a:latin typeface="Arial" panose="020B0604020202020204" pitchFamily="34" charset="0"/>
                <a:cs typeface="Arial" panose="020B0604020202020204" pitchFamily="34" charset="0"/>
              </a:rPr>
              <a:t>31A r.3.18, 32 r.7, 39 r.1 and 4,41 r. 1, r. 5, r.6, r.7, r. 8, r.9, r.10</a:t>
            </a:r>
          </a:p>
          <a:p>
            <a:pPr marL="0" indent="0">
              <a:buNone/>
            </a:pPr>
            <a:endParaRPr lang="en-US" dirty="0">
              <a:solidFill>
                <a:srgbClr val="FF0000"/>
              </a:solidFill>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CPR 30.1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application may be made for the attendance of the 		              deponent to be cross-examined. </a:t>
            </a:r>
          </a:p>
          <a:p>
            <a:pPr marL="0" indent="0">
              <a:buNone/>
            </a:pPr>
            <a:r>
              <a:rPr lang="en-US" dirty="0">
                <a:latin typeface="Arial" panose="020B0604020202020204" pitchFamily="34" charset="0"/>
                <a:cs typeface="Arial" panose="020B0604020202020204" pitchFamily="34" charset="0"/>
              </a:rPr>
              <a:t>			- 21 days before trial;</a:t>
            </a:r>
          </a:p>
          <a:p>
            <a:pPr marL="0" indent="0">
              <a:buNone/>
            </a:pPr>
            <a:r>
              <a:rPr lang="en-US" dirty="0">
                <a:latin typeface="Arial" panose="020B0604020202020204" pitchFamily="34" charset="0"/>
                <a:cs typeface="Arial" panose="020B0604020202020204" pitchFamily="34" charset="0"/>
              </a:rPr>
              <a:t>			- 7 days before any other hearing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(ii) Affidavit may not be used if the deponent fails to 			     attend. </a:t>
            </a:r>
          </a:p>
          <a:p>
            <a:pPr marL="0" indent="0">
              <a:buNone/>
            </a:pPr>
            <a:r>
              <a:rPr lang="en-US" dirty="0">
                <a:latin typeface="Arial" panose="020B0604020202020204" pitchFamily="34"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7563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solidFill>
                  <a:srgbClr val="00B0F0"/>
                </a:solidFill>
                <a:latin typeface="Arial Black" panose="020B0A04020102020204" pitchFamily="34" charset="0"/>
              </a:rPr>
              <a:t>CPR 30.2 AND 30.3 - </a:t>
            </a:r>
            <a:r>
              <a:rPr lang="en-US" dirty="0">
                <a:solidFill>
                  <a:srgbClr val="FF0000"/>
                </a:solidFill>
                <a:latin typeface="Arial Black" panose="020B0A04020102020204" pitchFamily="34" charset="0"/>
              </a:rPr>
              <a:t>NEW</a:t>
            </a:r>
          </a:p>
        </p:txBody>
      </p:sp>
      <p:sp>
        <p:nvSpPr>
          <p:cNvPr id="3" name="Content Placeholder 2"/>
          <p:cNvSpPr>
            <a:spLocks noGrp="1"/>
          </p:cNvSpPr>
          <p:nvPr>
            <p:ph idx="1"/>
          </p:nvPr>
        </p:nvSpPr>
        <p:spPr/>
        <p:txBody>
          <a:bodyPr>
            <a:normAutofit/>
          </a:bodyPr>
          <a:lstStyle/>
          <a:p>
            <a:pPr marL="514350" indent="-514350">
              <a:buAutoNum type="arabicParenBoth"/>
            </a:pPr>
            <a:r>
              <a:rPr lang="en-US" dirty="0"/>
              <a:t>CPR 30.2 – Affidavit must be in a specific form in particular – top right hand corner and back sheet must contain: (</a:t>
            </a:r>
            <a:r>
              <a:rPr lang="en-US" dirty="0" err="1"/>
              <a:t>i</a:t>
            </a:r>
            <a:r>
              <a:rPr lang="en-US" dirty="0"/>
              <a:t>) name of party on whose behalf filed,(ii) initials and surname of the deponent, (iii) where he has multiple affidavits, the number of the affidavit, (iv) the identifying reference of each exhibit referred to in the affidavit,  (v) the date sworn, and (vi) the date filed.</a:t>
            </a:r>
          </a:p>
          <a:p>
            <a:pPr marL="0" indent="0">
              <a:buNone/>
            </a:pPr>
            <a:endParaRPr lang="en-US" dirty="0"/>
          </a:p>
          <a:p>
            <a:pPr marL="514350" indent="-514350">
              <a:buAutoNum type="arabicParenBoth"/>
            </a:pPr>
            <a:r>
              <a:rPr lang="en-US" dirty="0"/>
              <a:t>CPR 30.3 – Alterations must be initialed by both the deponent and    the person before whom it was sworn. </a:t>
            </a:r>
          </a:p>
          <a:p>
            <a:pPr marL="0" indent="0">
              <a:buNone/>
            </a:pPr>
            <a:endParaRPr lang="en-US" dirty="0">
              <a:solidFill>
                <a:srgbClr val="FF0000"/>
              </a:solidFill>
            </a:endParaRPr>
          </a:p>
          <a:p>
            <a:endParaRPr lang="en-US" dirty="0"/>
          </a:p>
        </p:txBody>
      </p:sp>
    </p:spTree>
    <p:extLst>
      <p:ext uri="{BB962C8B-B14F-4D97-AF65-F5344CB8AC3E}">
        <p14:creationId xmlns:p14="http://schemas.microsoft.com/office/powerpoint/2010/main" val="4278952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latin typeface="Arial Black" panose="020B0A04020102020204" pitchFamily="34" charset="0"/>
              </a:rPr>
              <a:t>CPR 30.4 and 30.5 – </a:t>
            </a:r>
            <a:r>
              <a:rPr lang="en-US" dirty="0">
                <a:solidFill>
                  <a:srgbClr val="FF0000"/>
                </a:solidFill>
                <a:latin typeface="Arial Black" panose="020B0A04020102020204" pitchFamily="34" charset="0"/>
              </a:rPr>
              <a:t>NEW</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t>(3) CPR 30.4 – If more than one document to be exhibited it may be included in a paginated bundle arranged chronologically or in some other convenient manner and labelled in accordance with CPR 30.2. (an Affidavit containing only exhibits?)</a:t>
            </a:r>
          </a:p>
          <a:p>
            <a:pPr marL="0" indent="0">
              <a:buNone/>
            </a:pPr>
            <a:endParaRPr lang="en-US" dirty="0"/>
          </a:p>
          <a:p>
            <a:pPr marL="0" indent="0">
              <a:buNone/>
            </a:pPr>
            <a:r>
              <a:rPr lang="en-US" dirty="0"/>
              <a:t>(4)CPR 30.5: </a:t>
            </a:r>
          </a:p>
          <a:p>
            <a:r>
              <a:rPr lang="en-US" dirty="0"/>
              <a:t>must contain full name, address and qualifications of person before whom sworn/affirmed.</a:t>
            </a:r>
          </a:p>
          <a:p>
            <a:r>
              <a:rPr lang="en-US" dirty="0"/>
              <a:t>Statement of authentication must follow immediately from text and not be on a separate page.</a:t>
            </a:r>
          </a:p>
          <a:p>
            <a:r>
              <a:rPr lang="en-US" dirty="0"/>
              <a:t>Presumption that affidavit sworn or affirmed in accordance with foreign law and procedure.</a:t>
            </a:r>
          </a:p>
          <a:p>
            <a:endParaRPr lang="en-US" dirty="0"/>
          </a:p>
        </p:txBody>
      </p:sp>
    </p:spTree>
    <p:extLst>
      <p:ext uri="{BB962C8B-B14F-4D97-AF65-F5344CB8AC3E}">
        <p14:creationId xmlns:p14="http://schemas.microsoft.com/office/powerpoint/2010/main" val="502103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808" t="10605" r="1110" b="32378"/>
          <a:stretch/>
        </p:blipFill>
        <p:spPr>
          <a:xfrm>
            <a:off x="384048" y="242403"/>
            <a:ext cx="11149949" cy="6441861"/>
          </a:xfrm>
          <a:prstGeom prst="rect">
            <a:avLst/>
          </a:prstGeom>
          <a:noFill/>
          <a:ln>
            <a:noFill/>
          </a:ln>
        </p:spPr>
      </p:pic>
    </p:spTree>
    <p:extLst>
      <p:ext uri="{BB962C8B-B14F-4D97-AF65-F5344CB8AC3E}">
        <p14:creationId xmlns:p14="http://schemas.microsoft.com/office/powerpoint/2010/main" val="2255234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0704" y="347663"/>
            <a:ext cx="9144000" cy="7817929"/>
          </a:xfrm>
        </p:spPr>
      </p:pic>
    </p:spTree>
    <p:extLst>
      <p:ext uri="{BB962C8B-B14F-4D97-AF65-F5344CB8AC3E}">
        <p14:creationId xmlns:p14="http://schemas.microsoft.com/office/powerpoint/2010/main" val="603287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latin typeface="Arial Black" panose="020B0A04020102020204" pitchFamily="34" charset="0"/>
              </a:rPr>
              <a:t>Part 31.1 – Miscellaneous Rules about Evidence</a:t>
            </a:r>
          </a:p>
        </p:txBody>
      </p:sp>
      <p:sp>
        <p:nvSpPr>
          <p:cNvPr id="3" name="Content Placeholder 2"/>
          <p:cNvSpPr>
            <a:spLocks noGrp="1"/>
          </p:cNvSpPr>
          <p:nvPr>
            <p:ph idx="1"/>
          </p:nvPr>
        </p:nvSpPr>
        <p:spPr/>
        <p:txBody>
          <a:bodyPr/>
          <a:lstStyle/>
          <a:p>
            <a:r>
              <a:rPr lang="en-US" dirty="0">
                <a:solidFill>
                  <a:srgbClr val="FF0000"/>
                </a:solidFill>
              </a:rPr>
              <a:t>Refer to Orders 38, 39 and 40</a:t>
            </a:r>
          </a:p>
          <a:p>
            <a:pPr marL="0" indent="0">
              <a:buNone/>
            </a:pPr>
            <a:endParaRPr lang="en-US" dirty="0"/>
          </a:p>
          <a:p>
            <a:pPr marL="0" indent="0">
              <a:buNone/>
            </a:pPr>
            <a:r>
              <a:rPr lang="en-US" b="1" dirty="0"/>
              <a:t>Use of plans, photographs etc. as evidence</a:t>
            </a:r>
          </a:p>
          <a:p>
            <a:r>
              <a:rPr lang="en-US" dirty="0"/>
              <a:t>Must disclose intention to rely on any evidence which is not to be given orally and contained in a witness statement, affidavit or expert report. Failure to disclose means that the evidence will not be given.</a:t>
            </a:r>
          </a:p>
          <a:p>
            <a:r>
              <a:rPr lang="en-US" dirty="0"/>
              <a:t>Disclosure by the latest date for serving witness statements – evidence may not be given if there is failure to disclose</a:t>
            </a:r>
          </a:p>
          <a:p>
            <a:pPr marL="0" indent="0">
              <a:buNone/>
            </a:pPr>
            <a:r>
              <a:rPr lang="en-US" dirty="0"/>
              <a:t> </a:t>
            </a:r>
          </a:p>
          <a:p>
            <a:endParaRPr lang="en-US" dirty="0"/>
          </a:p>
        </p:txBody>
      </p:sp>
    </p:spTree>
    <p:extLst>
      <p:ext uri="{BB962C8B-B14F-4D97-AF65-F5344CB8AC3E}">
        <p14:creationId xmlns:p14="http://schemas.microsoft.com/office/powerpoint/2010/main" val="3488635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B0F0"/>
                </a:solidFill>
                <a:latin typeface="Arial Black" panose="020B0A04020102020204" pitchFamily="34" charset="0"/>
              </a:rPr>
              <a:t>CPR 31.2 EVIDENCE ON QUESTIONS OF FOREIGN LAW  </a:t>
            </a:r>
            <a:r>
              <a:rPr lang="en-US" sz="4000" dirty="0">
                <a:solidFill>
                  <a:srgbClr val="FF0000"/>
                </a:solidFill>
                <a:latin typeface="Arial Black" panose="020B0A04020102020204" pitchFamily="34" charset="0"/>
              </a:rPr>
              <a:t>NEW</a:t>
            </a: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A party intending to adduce evidence on foreign law must first give notice to every other party of that intention.</a:t>
            </a:r>
          </a:p>
          <a:p>
            <a:r>
              <a:rPr lang="en-US" dirty="0">
                <a:latin typeface="Arial" panose="020B0604020202020204" pitchFamily="34" charset="0"/>
                <a:cs typeface="Arial" panose="020B0604020202020204" pitchFamily="34" charset="0"/>
              </a:rPr>
              <a:t>	no less than 42 days before the hearing </a:t>
            </a:r>
          </a:p>
          <a:p>
            <a:r>
              <a:rPr lang="en-US" dirty="0">
                <a:latin typeface="Arial" panose="020B0604020202020204" pitchFamily="34" charset="0"/>
                <a:cs typeface="Arial" panose="020B0604020202020204" pitchFamily="34" charset="0"/>
              </a:rPr>
              <a:t>	Notice to attach the document which forms the basis of the 	evidence</a:t>
            </a:r>
          </a:p>
          <a:p>
            <a:r>
              <a:rPr lang="en-US" dirty="0">
                <a:latin typeface="Arial" panose="020B0604020202020204" pitchFamily="34" charset="0"/>
                <a:cs typeface="Arial" panose="020B0604020202020204" pitchFamily="34" charset="0"/>
              </a:rPr>
              <a:t>	specify the question on which the evidence is to be 	adduced</a:t>
            </a:r>
          </a:p>
        </p:txBody>
      </p:sp>
    </p:spTree>
    <p:extLst>
      <p:ext uri="{BB962C8B-B14F-4D97-AF65-F5344CB8AC3E}">
        <p14:creationId xmlns:p14="http://schemas.microsoft.com/office/powerpoint/2010/main" val="2815769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latin typeface="Arial Black" panose="020B0A04020102020204" pitchFamily="34" charset="0"/>
              </a:rPr>
              <a:t>Part 32 – Experts and Assessors</a:t>
            </a:r>
          </a:p>
        </p:txBody>
      </p:sp>
      <p:sp>
        <p:nvSpPr>
          <p:cNvPr id="3" name="Content Placeholder 2"/>
          <p:cNvSpPr>
            <a:spLocks noGrp="1"/>
          </p:cNvSpPr>
          <p:nvPr>
            <p:ph idx="1"/>
          </p:nvPr>
        </p:nvSpPr>
        <p:spPr/>
        <p:txBody>
          <a:bodyPr/>
          <a:lstStyle/>
          <a:p>
            <a:r>
              <a:rPr lang="en-US" dirty="0">
                <a:solidFill>
                  <a:srgbClr val="FF0000"/>
                </a:solidFill>
                <a:latin typeface="Arial" panose="020B0604020202020204" pitchFamily="34" charset="0"/>
                <a:cs typeface="Arial" panose="020B0604020202020204" pitchFamily="34" charset="0"/>
              </a:rPr>
              <a:t>Refer to RSC Orders 38(33), 38(42) and 40</a:t>
            </a:r>
          </a:p>
          <a:p>
            <a:endParaRPr lang="en-US" dirty="0">
              <a:latin typeface="Arial" panose="020B0604020202020204" pitchFamily="34" charset="0"/>
              <a:cs typeface="Arial" panose="020B0604020202020204" pitchFamily="34" charset="0"/>
            </a:endParaRPr>
          </a:p>
          <a:p>
            <a:pPr marL="514350" indent="-514350">
              <a:buAutoNum type="arabicParenR"/>
            </a:pPr>
            <a:r>
              <a:rPr lang="en-US" dirty="0">
                <a:latin typeface="Arial" panose="020B0604020202020204" pitchFamily="34" charset="0"/>
                <a:cs typeface="Arial" panose="020B0604020202020204" pitchFamily="34" charset="0"/>
              </a:rPr>
              <a:t>Definition of expert witness CPR 32.1 </a:t>
            </a:r>
          </a:p>
          <a:p>
            <a:pPr marL="514350" indent="-514350">
              <a:buAutoNum type="arabicParenR"/>
            </a:pPr>
            <a:r>
              <a:rPr lang="en-US" dirty="0">
                <a:latin typeface="Arial" panose="020B0604020202020204" pitchFamily="34" charset="0"/>
                <a:cs typeface="Arial" panose="020B0604020202020204" pitchFamily="34" charset="0"/>
              </a:rPr>
              <a:t>Expert evidence must be restricted to which is reasonably required to justly resolve proceedings CPR 32.2</a:t>
            </a:r>
          </a:p>
          <a:p>
            <a:pPr marL="514350" indent="-514350">
              <a:buAutoNum type="arabicParenR"/>
            </a:pPr>
            <a:r>
              <a:rPr lang="en-US" dirty="0">
                <a:latin typeface="Arial" panose="020B0604020202020204" pitchFamily="34" charset="0"/>
                <a:cs typeface="Arial" panose="020B0604020202020204" pitchFamily="34" charset="0"/>
              </a:rPr>
              <a:t>Experts duty to help the court impartially – overrides any obligation to the person by whom instructed or paid CPR 32.3</a:t>
            </a:r>
          </a:p>
          <a:p>
            <a:pPr marL="514350" indent="-514350">
              <a:buAutoNum type="arabicParenR"/>
            </a:pPr>
            <a:r>
              <a:rPr lang="en-US" dirty="0">
                <a:latin typeface="Arial" panose="020B0604020202020204" pitchFamily="34" charset="0"/>
                <a:cs typeface="Arial" panose="020B0604020202020204" pitchFamily="34" charset="0"/>
              </a:rPr>
              <a:t>Duty of the expert and ingredients of the report CPR 32.4</a:t>
            </a:r>
          </a:p>
          <a:p>
            <a:pPr marL="514350" indent="-514350">
              <a:buAutoNum type="arabicParenR"/>
            </a:pPr>
            <a:r>
              <a:rPr lang="en-US" dirty="0">
                <a:latin typeface="Arial" panose="020B0604020202020204" pitchFamily="34" charset="0"/>
                <a:cs typeface="Arial" panose="020B0604020202020204" pitchFamily="34" charset="0"/>
              </a:rPr>
              <a:t>Expert may apply in writing for directions – CPR 32.5</a:t>
            </a:r>
          </a:p>
        </p:txBody>
      </p:sp>
    </p:spTree>
    <p:extLst>
      <p:ext uri="{BB962C8B-B14F-4D97-AF65-F5344CB8AC3E}">
        <p14:creationId xmlns:p14="http://schemas.microsoft.com/office/powerpoint/2010/main" val="467139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Arial Black" panose="020B0A04020102020204" pitchFamily="34" charset="0"/>
              </a:rPr>
              <a:t>WHAT’S NEW?</a:t>
            </a:r>
          </a:p>
        </p:txBody>
      </p:sp>
      <p:sp>
        <p:nvSpPr>
          <p:cNvPr id="3" name="Content Placeholder 2"/>
          <p:cNvSpPr>
            <a:spLocks noGrp="1"/>
          </p:cNvSpPr>
          <p:nvPr>
            <p:ph idx="1"/>
          </p:nvPr>
        </p:nvSpPr>
        <p:spPr/>
        <p:txBody>
          <a:bodyPr/>
          <a:lstStyle/>
          <a:p>
            <a:pPr marL="514350" indent="-514350">
              <a:buAutoNum type="arabicParenR"/>
            </a:pPr>
            <a:r>
              <a:rPr lang="en-US" b="1" dirty="0">
                <a:latin typeface="Arial" panose="020B0604020202020204" pitchFamily="34" charset="0"/>
                <a:cs typeface="Arial" panose="020B0604020202020204" pitchFamily="34" charset="0"/>
              </a:rPr>
              <a:t>CPR 32.6</a:t>
            </a:r>
            <a:r>
              <a:rPr lang="en-US" dirty="0">
                <a:latin typeface="Arial" panose="020B0604020202020204" pitchFamily="34" charset="0"/>
                <a:cs typeface="Arial" panose="020B0604020202020204" pitchFamily="34" charset="0"/>
              </a:rPr>
              <a:t> – must name the expert witness and identify the nature of the expertise – permission granted for named expert only</a:t>
            </a:r>
          </a:p>
          <a:p>
            <a:pPr marL="514350" indent="-514350">
              <a:buAutoNum type="arabicParenR"/>
            </a:pPr>
            <a:r>
              <a:rPr lang="en-US" b="1" dirty="0">
                <a:latin typeface="Arial" panose="020B0604020202020204" pitchFamily="34" charset="0"/>
                <a:cs typeface="Arial" panose="020B0604020202020204" pitchFamily="34" charset="0"/>
              </a:rPr>
              <a:t>CPR 32.8</a:t>
            </a:r>
            <a:r>
              <a:rPr lang="en-US" dirty="0">
                <a:latin typeface="Arial" panose="020B0604020202020204" pitchFamily="34" charset="0"/>
                <a:cs typeface="Arial" panose="020B0604020202020204" pitchFamily="34" charset="0"/>
              </a:rPr>
              <a:t> – a party may put written questions to a joint expert or to the other party’s expert about their report</a:t>
            </a:r>
          </a:p>
          <a:p>
            <a:pPr marL="0" indent="0">
              <a:buNone/>
            </a:pPr>
            <a:r>
              <a:rPr lang="en-US" dirty="0">
                <a:latin typeface="Arial" panose="020B0604020202020204" pitchFamily="34" charset="0"/>
                <a:cs typeface="Arial" panose="020B0604020202020204" pitchFamily="34" charset="0"/>
              </a:rPr>
              <a:t>	- questions put in once and MUST be put within 28 days of 	service of the report </a:t>
            </a:r>
          </a:p>
          <a:p>
            <a:pPr marL="0" indent="0">
              <a:buNone/>
            </a:pPr>
            <a:r>
              <a:rPr lang="en-US" dirty="0">
                <a:latin typeface="Arial" panose="020B0604020202020204" pitchFamily="34" charset="0"/>
                <a:cs typeface="Arial" panose="020B0604020202020204" pitchFamily="34" charset="0"/>
              </a:rPr>
              <a:t>3) </a:t>
            </a:r>
            <a:r>
              <a:rPr lang="en-US" b="1" dirty="0">
                <a:latin typeface="Arial" panose="020B0604020202020204" pitchFamily="34" charset="0"/>
                <a:cs typeface="Arial" panose="020B0604020202020204" pitchFamily="34" charset="0"/>
              </a:rPr>
              <a:t>CPR 32.9</a:t>
            </a:r>
            <a:r>
              <a:rPr lang="en-US" dirty="0">
                <a:latin typeface="Arial" panose="020B0604020202020204" pitchFamily="34" charset="0"/>
                <a:cs typeface="Arial" panose="020B0604020202020204" pitchFamily="34" charset="0"/>
              </a:rPr>
              <a:t> – court’s power to direct evidence by a single expert</a:t>
            </a:r>
          </a:p>
          <a:p>
            <a:pPr marL="0" indent="0">
              <a:buNone/>
            </a:pPr>
            <a:r>
              <a:rPr lang="en-US" dirty="0">
                <a:latin typeface="Arial" panose="020B0604020202020204" pitchFamily="34" charset="0"/>
                <a:cs typeface="Arial" panose="020B0604020202020204" pitchFamily="34" charset="0"/>
              </a:rPr>
              <a:t>4) </a:t>
            </a:r>
            <a:r>
              <a:rPr lang="en-US" b="1" dirty="0">
                <a:latin typeface="Arial" panose="020B0604020202020204" pitchFamily="34" charset="0"/>
                <a:cs typeface="Arial" panose="020B0604020202020204" pitchFamily="34" charset="0"/>
              </a:rPr>
              <a:t>CPR 32.10 </a:t>
            </a:r>
            <a:r>
              <a:rPr lang="en-US" dirty="0">
                <a:latin typeface="Arial" panose="020B0604020202020204" pitchFamily="34" charset="0"/>
                <a:cs typeface="Arial" panose="020B0604020202020204" pitchFamily="34" charset="0"/>
              </a:rPr>
              <a:t>– an expert may be cross-examined by any party</a:t>
            </a:r>
          </a:p>
        </p:txBody>
      </p:sp>
    </p:spTree>
    <p:extLst>
      <p:ext uri="{BB962C8B-B14F-4D97-AF65-F5344CB8AC3E}">
        <p14:creationId xmlns:p14="http://schemas.microsoft.com/office/powerpoint/2010/main" val="2479735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Arial Black" panose="020B0A04020102020204" pitchFamily="34" charset="0"/>
              </a:rPr>
              <a:t>WHAT’S NEW - CONTINUED</a:t>
            </a:r>
          </a:p>
        </p:txBody>
      </p:sp>
      <p:sp>
        <p:nvSpPr>
          <p:cNvPr id="3" name="Content Placeholder 2"/>
          <p:cNvSpPr>
            <a:spLocks noGrp="1"/>
          </p:cNvSpPr>
          <p:nvPr>
            <p:ph idx="1"/>
          </p:nvPr>
        </p:nvSpPr>
        <p:spPr/>
        <p:txBody>
          <a:bodyPr>
            <a:normAutofit/>
          </a:bodyPr>
          <a:lstStyle/>
          <a:p>
            <a:pPr marL="0" indent="0">
              <a:buNone/>
            </a:pPr>
            <a:r>
              <a:rPr lang="en-US" dirty="0"/>
              <a:t> </a:t>
            </a:r>
            <a:r>
              <a:rPr lang="en-US" dirty="0">
                <a:latin typeface="Arial" panose="020B0604020202020204" pitchFamily="34" charset="0"/>
                <a:cs typeface="Arial" panose="020B0604020202020204" pitchFamily="34" charset="0"/>
              </a:rPr>
              <a:t>5) </a:t>
            </a:r>
            <a:r>
              <a:rPr lang="en-US" b="1" dirty="0">
                <a:latin typeface="Arial" panose="020B0604020202020204" pitchFamily="34" charset="0"/>
                <a:cs typeface="Arial" panose="020B0604020202020204" pitchFamily="34" charset="0"/>
              </a:rPr>
              <a:t>CPR 32.11</a:t>
            </a:r>
            <a:r>
              <a:rPr lang="en-US" dirty="0">
                <a:latin typeface="Arial" panose="020B0604020202020204" pitchFamily="34" charset="0"/>
                <a:cs typeface="Arial" panose="020B0604020202020204" pitchFamily="34" charset="0"/>
              </a:rPr>
              <a:t> – Instructions may be given by each instructing 	party where there is a single expert.</a:t>
            </a:r>
          </a:p>
          <a:p>
            <a:pPr marL="0" indent="0">
              <a:buNone/>
            </a:pPr>
            <a:r>
              <a:rPr lang="en-US" dirty="0">
                <a:latin typeface="Arial" panose="020B0604020202020204" pitchFamily="34" charset="0"/>
                <a:cs typeface="Arial" panose="020B0604020202020204" pitchFamily="34" charset="0"/>
              </a:rPr>
              <a:t>	-instructions given must be shared by the other party</a:t>
            </a:r>
          </a:p>
          <a:p>
            <a:pPr marL="0" indent="0">
              <a:buNone/>
            </a:pPr>
            <a:r>
              <a:rPr lang="en-US" dirty="0">
                <a:latin typeface="Arial" panose="020B0604020202020204" pitchFamily="34" charset="0"/>
                <a:cs typeface="Arial" panose="020B0604020202020204" pitchFamily="34" charset="0"/>
              </a:rPr>
              <a:t>6) </a:t>
            </a:r>
            <a:r>
              <a:rPr lang="en-US" b="1" dirty="0">
                <a:latin typeface="Arial" panose="020B0604020202020204" pitchFamily="34" charset="0"/>
                <a:cs typeface="Arial" panose="020B0604020202020204" pitchFamily="34" charset="0"/>
              </a:rPr>
              <a:t>CPR 32.12</a:t>
            </a:r>
            <a:r>
              <a:rPr lang="en-US" dirty="0">
                <a:latin typeface="Arial" panose="020B0604020202020204" pitchFamily="34" charset="0"/>
                <a:cs typeface="Arial" panose="020B0604020202020204" pitchFamily="34" charset="0"/>
              </a:rPr>
              <a:t> – if a party has access to information not reasonably available to the other party, the court may order that party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to arrange for an expert to prepare a report on any matter; (ii) if appropriate </a:t>
            </a:r>
            <a:r>
              <a:rPr lang="en-US">
                <a:latin typeface="Arial" panose="020B0604020202020204" pitchFamily="34" charset="0"/>
                <a:cs typeface="Arial" panose="020B0604020202020204" pitchFamily="34" charset="0"/>
              </a:rPr>
              <a:t>to arrange </a:t>
            </a:r>
            <a:r>
              <a:rPr lang="en-US" dirty="0">
                <a:latin typeface="Arial" panose="020B0604020202020204" pitchFamily="34" charset="0"/>
                <a:cs typeface="Arial" panose="020B0604020202020204" pitchFamily="34" charset="0"/>
              </a:rPr>
              <a:t>for examination to be carried out in relation to that matter; and (iii) to file the report and serve a copy on any other party.  This power only exercisable upon application by a party.  </a:t>
            </a:r>
            <a:r>
              <a:rPr lang="en-US" b="1" dirty="0">
                <a:latin typeface="Arial" panose="020B0604020202020204" pitchFamily="34" charset="0"/>
                <a:cs typeface="Arial" panose="020B0604020202020204" pitchFamily="34" charset="0"/>
              </a:rPr>
              <a:t>BEWARE</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09362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43011"/>
            <a:ext cx="10515600" cy="995915"/>
          </a:xfrm>
        </p:spPr>
        <p:txBody>
          <a:bodyPr/>
          <a:lstStyle/>
          <a:p>
            <a:r>
              <a:rPr lang="en-US" dirty="0">
                <a:solidFill>
                  <a:srgbClr val="00B0F0"/>
                </a:solidFill>
                <a:latin typeface="Arial Black" panose="020B0A04020102020204" pitchFamily="34" charset="0"/>
              </a:rPr>
              <a:t>Part 29 - EVIDENCE</a:t>
            </a:r>
          </a:p>
        </p:txBody>
      </p:sp>
      <p:sp>
        <p:nvSpPr>
          <p:cNvPr id="3" name="Content Placeholder 2"/>
          <p:cNvSpPr>
            <a:spLocks noGrp="1"/>
          </p:cNvSpPr>
          <p:nvPr>
            <p:ph idx="1"/>
          </p:nvPr>
        </p:nvSpPr>
        <p:spPr/>
        <p:txBody>
          <a:bodyPr>
            <a:normAutofit/>
          </a:bodyPr>
          <a:lstStyle/>
          <a:p>
            <a:pPr marL="0" indent="0">
              <a:buNone/>
            </a:pPr>
            <a:r>
              <a:rPr lang="en-US" dirty="0">
                <a:solidFill>
                  <a:srgbClr val="FF0000"/>
                </a:solidFill>
                <a:latin typeface="Arial" panose="020B0604020202020204" pitchFamily="34" charset="0"/>
                <a:cs typeface="Arial" panose="020B0604020202020204" pitchFamily="34" charset="0"/>
              </a:rPr>
              <a:t>See: Rules of the Supreme Court - RSC</a:t>
            </a:r>
          </a:p>
          <a:p>
            <a:pPr marL="0" indent="0">
              <a:buNone/>
            </a:pPr>
            <a:r>
              <a:rPr lang="en-US" dirty="0">
                <a:solidFill>
                  <a:srgbClr val="FF0000"/>
                </a:solidFill>
                <a:latin typeface="Arial" panose="020B0604020202020204" pitchFamily="34" charset="0"/>
                <a:cs typeface="Arial" panose="020B0604020202020204" pitchFamily="34" charset="0"/>
              </a:rPr>
              <a:t>Orders 27, 31A, 38, 41</a:t>
            </a:r>
          </a:p>
          <a:p>
            <a:pPr marL="514350" indent="-514350">
              <a:buAutoNum type="arabicParenBoth"/>
            </a:pPr>
            <a:r>
              <a:rPr lang="en-US" dirty="0">
                <a:latin typeface="Arial" panose="020B0604020202020204" pitchFamily="34" charset="0"/>
                <a:cs typeface="Arial" panose="020B0604020202020204" pitchFamily="34" charset="0"/>
              </a:rPr>
              <a:t>Addresses evidence given at trial or hearing CPR 29.2</a:t>
            </a:r>
          </a:p>
          <a:p>
            <a:pPr marL="0" indent="0">
              <a:buNone/>
            </a:pPr>
            <a:r>
              <a:rPr lang="en-US" dirty="0">
                <a:latin typeface="Arial" panose="020B0604020202020204" pitchFamily="34" charset="0"/>
                <a:cs typeface="Arial" panose="020B0604020202020204" pitchFamily="34" charset="0"/>
              </a:rPr>
              <a:t>	general rule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At trial give oral evidence; (ii) at any other 		hearing by affidavit</a:t>
            </a:r>
          </a:p>
          <a:p>
            <a:pPr marL="514350" indent="-514350">
              <a:buAutoNum type="arabicParenBoth"/>
            </a:pPr>
            <a:r>
              <a:rPr lang="en-US" dirty="0">
                <a:latin typeface="Arial" panose="020B0604020202020204" pitchFamily="34" charset="0"/>
                <a:cs typeface="Arial" panose="020B0604020202020204" pitchFamily="34" charset="0"/>
              </a:rPr>
              <a:t>Mode of giving evidence CPR 29.3</a:t>
            </a:r>
          </a:p>
          <a:p>
            <a:pPr marL="457200" lvl="1" indent="0">
              <a:buNone/>
            </a:pPr>
            <a:r>
              <a:rPr lang="en-US" dirty="0">
                <a:latin typeface="Arial" panose="020B0604020202020204" pitchFamily="34" charset="0"/>
                <a:cs typeface="Arial" panose="020B0604020202020204" pitchFamily="34" charset="0"/>
              </a:rPr>
              <a:t>	evidence given via video link</a:t>
            </a:r>
          </a:p>
          <a:p>
            <a:pPr marL="514350" indent="-514350">
              <a:buAutoNum type="arabicParenBoth"/>
            </a:pPr>
            <a:r>
              <a:rPr lang="en-US" dirty="0">
                <a:latin typeface="Arial" panose="020B0604020202020204" pitchFamily="34" charset="0"/>
                <a:cs typeface="Arial" panose="020B0604020202020204" pitchFamily="34" charset="0"/>
              </a:rPr>
              <a:t>Defines and sets out form of witness statements - CPR 29.5</a:t>
            </a:r>
          </a:p>
          <a:p>
            <a:pPr marL="514350" indent="-514350">
              <a:buAutoNum type="arabicParenBoth"/>
            </a:pPr>
            <a:r>
              <a:rPr lang="en-US" dirty="0">
                <a:latin typeface="Arial" panose="020B0604020202020204" pitchFamily="34" charset="0"/>
                <a:cs typeface="Arial" panose="020B0604020202020204" pitchFamily="34" charset="0"/>
              </a:rPr>
              <a:t>Introduces and defines witness summaries -  CPR 29.6 </a:t>
            </a:r>
          </a:p>
        </p:txBody>
      </p:sp>
      <p:graphicFrame>
        <p:nvGraphicFramePr>
          <p:cNvPr id="5" name="Object 4"/>
          <p:cNvGraphicFramePr>
            <a:graphicFrameLocks noChangeAspect="1"/>
          </p:cNvGraphicFramePr>
          <p:nvPr>
            <p:extLst>
              <p:ext uri="{D42A27DB-BD31-4B8C-83A1-F6EECF244321}">
                <p14:modId xmlns:p14="http://schemas.microsoft.com/office/powerpoint/2010/main" val="3449029859"/>
              </p:ext>
            </p:extLst>
          </p:nvPr>
        </p:nvGraphicFramePr>
        <p:xfrm>
          <a:off x="10238232" y="5592445"/>
          <a:ext cx="914400" cy="792163"/>
        </p:xfrm>
        <a:graphic>
          <a:graphicData uri="http://schemas.openxmlformats.org/presentationml/2006/ole">
            <mc:AlternateContent xmlns:mc="http://schemas.openxmlformats.org/markup-compatibility/2006">
              <mc:Choice xmlns:v="urn:schemas-microsoft-com:vml" Requires="v">
                <p:oleObj spid="_x0000_s2059" name="Acrobat Document" showAsIcon="1" r:id="rId4" imgW="914400" imgH="792360" progId="AcroExch.Document.DC">
                  <p:embed/>
                </p:oleObj>
              </mc:Choice>
              <mc:Fallback>
                <p:oleObj name="Acrobat Document" showAsIcon="1" r:id="rId4" imgW="914400" imgH="792360" progId="AcroExch.Document.DC">
                  <p:embed/>
                  <p:pic>
                    <p:nvPicPr>
                      <p:cNvPr id="0" name=""/>
                      <p:cNvPicPr/>
                      <p:nvPr/>
                    </p:nvPicPr>
                    <p:blipFill>
                      <a:blip r:embed="rId5"/>
                      <a:stretch>
                        <a:fillRect/>
                      </a:stretch>
                    </p:blipFill>
                    <p:spPr>
                      <a:xfrm>
                        <a:off x="10238232" y="559244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478027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Arial Black" panose="020B0A04020102020204" pitchFamily="34" charset="0"/>
              </a:rPr>
              <a:t>WHAT’S NEW CONTINUED</a:t>
            </a:r>
          </a:p>
        </p:txBody>
      </p:sp>
      <p:sp>
        <p:nvSpPr>
          <p:cNvPr id="3" name="Content Placeholder 2"/>
          <p:cNvSpPr>
            <a:spLocks noGrp="1"/>
          </p:cNvSpPr>
          <p:nvPr>
            <p:ph idx="1"/>
          </p:nvPr>
        </p:nvSpPr>
        <p:spPr/>
        <p:txBody>
          <a:bodyPr/>
          <a:lstStyle/>
          <a:p>
            <a:pPr marL="0" indent="0">
              <a:buNone/>
            </a:pPr>
            <a:r>
              <a:rPr lang="en-US" dirty="0"/>
              <a:t>7</a:t>
            </a:r>
            <a:r>
              <a:rPr lang="en-US" dirty="0">
                <a:latin typeface="Arial" panose="020B0604020202020204" pitchFamily="34" charset="0"/>
                <a:cs typeface="Arial" panose="020B0604020202020204" pitchFamily="34" charset="0"/>
              </a:rPr>
              <a:t>) CPR 32.13 – Expert’s report to be addressed to the court and not to the instructing party</a:t>
            </a:r>
          </a:p>
          <a:p>
            <a:pPr marL="0" indent="0">
              <a:buNone/>
            </a:pPr>
            <a:r>
              <a:rPr lang="en-US" dirty="0">
                <a:latin typeface="Arial" panose="020B0604020202020204" pitchFamily="34" charset="0"/>
                <a:cs typeface="Arial" panose="020B0604020202020204" pitchFamily="34" charset="0"/>
              </a:rPr>
              <a:t>8) CPR 32.14 – Contents of the expert report set out</a:t>
            </a:r>
          </a:p>
          <a:p>
            <a:pPr marL="0" indent="0">
              <a:buNone/>
            </a:pPr>
            <a:r>
              <a:rPr lang="en-US" dirty="0">
                <a:latin typeface="Arial" panose="020B0604020202020204" pitchFamily="34" charset="0"/>
                <a:cs typeface="Arial" panose="020B0604020202020204" pitchFamily="34" charset="0"/>
              </a:rPr>
              <a:t>9) CPR 32.15 – the court may direct a meeting of experts of like specialty and may specify the issues for discussion (which is to remain confidential, unless the parties agree otherwise).  After meeting the experts must prepare a statement of any issue on which either agree or disagree with reasons. Additionally, the court may direct that they prepare an agreed statement of the basic “science” applicable to matters relevant to their expertise.</a:t>
            </a:r>
          </a:p>
        </p:txBody>
      </p:sp>
    </p:spTree>
    <p:extLst>
      <p:ext uri="{BB962C8B-B14F-4D97-AF65-F5344CB8AC3E}">
        <p14:creationId xmlns:p14="http://schemas.microsoft.com/office/powerpoint/2010/main" val="3296432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latin typeface="Arial Black" panose="020B0A04020102020204" pitchFamily="34" charset="0"/>
              </a:rPr>
              <a:t>Part 33 – Court Attendance by witnesses and depositions</a:t>
            </a:r>
          </a:p>
        </p:txBody>
      </p:sp>
      <p:sp>
        <p:nvSpPr>
          <p:cNvPr id="3" name="Content Placeholder 2"/>
          <p:cNvSpPr>
            <a:spLocks noGrp="1"/>
          </p:cNvSpPr>
          <p:nvPr>
            <p:ph idx="1"/>
          </p:nvPr>
        </p:nvSpPr>
        <p:spPr/>
        <p:txBody>
          <a:bodyPr>
            <a:normAutofit/>
          </a:bodyPr>
          <a:lstStyle/>
          <a:p>
            <a:r>
              <a:rPr lang="en-US" dirty="0">
                <a:solidFill>
                  <a:srgbClr val="FF0000"/>
                </a:solidFill>
                <a:cs typeface="Arial" panose="020B0604020202020204" pitchFamily="34" charset="0"/>
              </a:rPr>
              <a:t>Refer to RSC Orders 38, 39 and 40</a:t>
            </a:r>
          </a:p>
          <a:p>
            <a:endParaRPr lang="en-US" dirty="0">
              <a:solidFill>
                <a:srgbClr val="FF0000"/>
              </a:solidFill>
              <a:cs typeface="Arial" panose="020B0604020202020204" pitchFamily="34" charset="0"/>
            </a:endParaRPr>
          </a:p>
          <a:p>
            <a:r>
              <a:rPr lang="en-US" dirty="0"/>
              <a:t>This part provides for a party to obtain evidence prior to a hearing (includes a trial) and for circumstances where a person may be required to attend court to give evidence or produce a document</a:t>
            </a:r>
          </a:p>
          <a:p>
            <a:pPr marL="0" indent="0">
              <a:buNone/>
            </a:pPr>
            <a:endParaRPr lang="en-US" dirty="0"/>
          </a:p>
          <a:p>
            <a:endParaRPr lang="en-US" dirty="0"/>
          </a:p>
        </p:txBody>
      </p:sp>
    </p:spTree>
    <p:extLst>
      <p:ext uri="{BB962C8B-B14F-4D97-AF65-F5344CB8AC3E}">
        <p14:creationId xmlns:p14="http://schemas.microsoft.com/office/powerpoint/2010/main" val="1308913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Arial Black" panose="020B0A04020102020204" pitchFamily="34" charset="0"/>
              </a:rPr>
              <a:t>NEW PROVISIONS IN CPR 33</a:t>
            </a:r>
          </a:p>
        </p:txBody>
      </p:sp>
      <p:sp>
        <p:nvSpPr>
          <p:cNvPr id="3" name="Content Placeholder 2"/>
          <p:cNvSpPr>
            <a:spLocks noGrp="1"/>
          </p:cNvSpPr>
          <p:nvPr>
            <p:ph idx="1"/>
          </p:nvPr>
        </p:nvSpPr>
        <p:spPr/>
        <p:txBody>
          <a:bodyPr/>
          <a:lstStyle/>
          <a:p>
            <a:pPr marL="0" indent="0">
              <a:buNone/>
            </a:pPr>
            <a:r>
              <a:rPr lang="en-US" dirty="0"/>
              <a:t>1) </a:t>
            </a:r>
            <a:r>
              <a:rPr lang="en-US" b="1" dirty="0"/>
              <a:t>CPR 33.2</a:t>
            </a:r>
            <a:r>
              <a:rPr lang="en-US" dirty="0"/>
              <a:t> - New terminology now called Witness summons – issued by the court compelling a witness to attend court or give evidence or produce a document. </a:t>
            </a:r>
          </a:p>
          <a:p>
            <a:pPr marL="0" indent="0">
              <a:buNone/>
            </a:pPr>
            <a:r>
              <a:rPr lang="en-US" dirty="0"/>
              <a:t>	Each witness must have a separate summons</a:t>
            </a:r>
          </a:p>
          <a:p>
            <a:pPr marL="0" indent="0">
              <a:buNone/>
            </a:pPr>
            <a:r>
              <a:rPr lang="en-US" dirty="0"/>
              <a:t>2)</a:t>
            </a:r>
            <a:r>
              <a:rPr lang="en-US" b="1" dirty="0"/>
              <a:t>CPR 33.4</a:t>
            </a:r>
            <a:r>
              <a:rPr lang="en-US" dirty="0"/>
              <a:t> – the Court may issue a witness summons in aid of any court or tribunal which does not have power to issue one in relation to proceedings before it</a:t>
            </a:r>
          </a:p>
          <a:p>
            <a:pPr marL="0" indent="0">
              <a:buNone/>
            </a:pPr>
            <a:r>
              <a:rPr lang="en-US" dirty="0"/>
              <a:t>3) </a:t>
            </a:r>
            <a:r>
              <a:rPr lang="en-US" b="1" dirty="0"/>
              <a:t>CPR 33.5</a:t>
            </a:r>
            <a:r>
              <a:rPr lang="en-US" dirty="0"/>
              <a:t> – general rule is that a witness summons is binding only if served at least 14 days before the witness is required to attend unless the court otherwise directs.</a:t>
            </a:r>
          </a:p>
          <a:p>
            <a:endParaRPr lang="en-US" dirty="0"/>
          </a:p>
        </p:txBody>
      </p:sp>
    </p:spTree>
    <p:extLst>
      <p:ext uri="{BB962C8B-B14F-4D97-AF65-F5344CB8AC3E}">
        <p14:creationId xmlns:p14="http://schemas.microsoft.com/office/powerpoint/2010/main" val="4013390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Arial Black" panose="020B0A04020102020204" pitchFamily="34" charset="0"/>
              </a:rPr>
              <a:t>NEW PROVISIONS CONTINUED</a:t>
            </a:r>
          </a:p>
        </p:txBody>
      </p:sp>
      <p:sp>
        <p:nvSpPr>
          <p:cNvPr id="3" name="Content Placeholder 2"/>
          <p:cNvSpPr>
            <a:spLocks noGrp="1"/>
          </p:cNvSpPr>
          <p:nvPr>
            <p:ph idx="1"/>
          </p:nvPr>
        </p:nvSpPr>
        <p:spPr/>
        <p:txBody>
          <a:bodyPr/>
          <a:lstStyle/>
          <a:p>
            <a:pPr marL="0" indent="0">
              <a:buNone/>
            </a:pPr>
            <a:r>
              <a:rPr lang="en-US" dirty="0"/>
              <a:t>4) </a:t>
            </a:r>
            <a:r>
              <a:rPr lang="en-US" b="1" dirty="0"/>
              <a:t>CPR 33.6</a:t>
            </a:r>
            <a:r>
              <a:rPr lang="en-US" dirty="0"/>
              <a:t> – at the time of service of the witness summons the witness must be offered or paid a reasonably sufficient sum to cover subsistence and travel expenses to and from court.  To be specified in a Practice Direction.</a:t>
            </a:r>
          </a:p>
          <a:p>
            <a:pPr marL="0" indent="0">
              <a:buNone/>
            </a:pPr>
            <a:r>
              <a:rPr lang="en-US" dirty="0"/>
              <a:t>5) </a:t>
            </a:r>
            <a:r>
              <a:rPr lang="en-US" b="1" dirty="0"/>
              <a:t>CPR 33.7</a:t>
            </a:r>
            <a:r>
              <a:rPr lang="en-US" dirty="0"/>
              <a:t> – travel expenses must be offered at the time of service of the order.  Conduct money?</a:t>
            </a:r>
          </a:p>
        </p:txBody>
      </p:sp>
    </p:spTree>
    <p:extLst>
      <p:ext uri="{BB962C8B-B14F-4D97-AF65-F5344CB8AC3E}">
        <p14:creationId xmlns:p14="http://schemas.microsoft.com/office/powerpoint/2010/main" val="2141492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Part 35 – Offers to settle</a:t>
            </a:r>
          </a:p>
        </p:txBody>
      </p:sp>
      <p:sp>
        <p:nvSpPr>
          <p:cNvPr id="3" name="Content Placeholder 2"/>
          <p:cNvSpPr>
            <a:spLocks noGrp="1"/>
          </p:cNvSpPr>
          <p:nvPr>
            <p:ph idx="1"/>
          </p:nvPr>
        </p:nvSpPr>
        <p:spPr/>
        <p:txBody>
          <a:bodyPr/>
          <a:lstStyle/>
          <a:p>
            <a:endParaRPr lang="en-US" dirty="0"/>
          </a:p>
          <a:p>
            <a:r>
              <a:rPr lang="en-US" dirty="0">
                <a:solidFill>
                  <a:srgbClr val="FF0000"/>
                </a:solidFill>
              </a:rPr>
              <a:t>There is no equivalent in RSC</a:t>
            </a:r>
          </a:p>
          <a:p>
            <a:pPr marL="0" indent="0">
              <a:buNone/>
            </a:pPr>
            <a:endParaRPr lang="en-US" dirty="0">
              <a:solidFill>
                <a:srgbClr val="FF0000"/>
              </a:solidFill>
            </a:endParaRPr>
          </a:p>
          <a:p>
            <a:r>
              <a:rPr lang="en-US" dirty="0">
                <a:solidFill>
                  <a:srgbClr val="FF0000"/>
                </a:solidFill>
              </a:rPr>
              <a:t>Similar to the CPR in the United Kingdom – Part 36 Offer but not identical</a:t>
            </a:r>
          </a:p>
        </p:txBody>
      </p:sp>
    </p:spTree>
    <p:extLst>
      <p:ext uri="{BB962C8B-B14F-4D97-AF65-F5344CB8AC3E}">
        <p14:creationId xmlns:p14="http://schemas.microsoft.com/office/powerpoint/2010/main" val="1142791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35.1- Scope of this Part</a:t>
            </a:r>
          </a:p>
        </p:txBody>
      </p:sp>
      <p:sp>
        <p:nvSpPr>
          <p:cNvPr id="3" name="Content Placeholder 2"/>
          <p:cNvSpPr>
            <a:spLocks noGrp="1"/>
          </p:cNvSpPr>
          <p:nvPr>
            <p:ph idx="1"/>
          </p:nvPr>
        </p:nvSpPr>
        <p:spPr/>
        <p:txBody>
          <a:bodyPr/>
          <a:lstStyle/>
          <a:p>
            <a:endParaRPr lang="en-US" dirty="0">
              <a:latin typeface="Arial" panose="020B0604020202020204" pitchFamily="34" charset="0"/>
              <a:cs typeface="Arial" panose="020B0604020202020204" pitchFamily="34" charset="0"/>
            </a:endParaRPr>
          </a:p>
          <a:p>
            <a:pPr marL="514350" indent="-514350">
              <a:buAutoNum type="arabicParenBoth"/>
            </a:pPr>
            <a:r>
              <a:rPr lang="en-US" dirty="0">
                <a:latin typeface="Arial" panose="020B0604020202020204" pitchFamily="34" charset="0"/>
                <a:cs typeface="Arial" panose="020B0604020202020204" pitchFamily="34" charset="0"/>
              </a:rPr>
              <a:t>This Part contains Rules about – </a:t>
            </a:r>
          </a:p>
          <a:p>
            <a:pPr marL="514350" indent="-514350">
              <a:buAutoNum type="alphaLcParenBoth"/>
            </a:pPr>
            <a:r>
              <a:rPr lang="en-US" dirty="0">
                <a:latin typeface="Arial" panose="020B0604020202020204" pitchFamily="34" charset="0"/>
                <a:cs typeface="Arial" panose="020B0604020202020204" pitchFamily="34" charset="0"/>
              </a:rPr>
              <a:t>offers to settle which a party may make to another party; and </a:t>
            </a:r>
          </a:p>
          <a:p>
            <a:pPr marL="514350" indent="-514350">
              <a:buAutoNum type="alphaLcParenBoth"/>
            </a:pPr>
            <a:r>
              <a:rPr lang="en-US" dirty="0">
                <a:latin typeface="Arial" panose="020B0604020202020204" pitchFamily="34" charset="0"/>
                <a:cs typeface="Arial" panose="020B0604020202020204" pitchFamily="34" charset="0"/>
              </a:rPr>
              <a:t>the consequences of such offers. </a:t>
            </a:r>
          </a:p>
          <a:p>
            <a:pPr marL="0" indent="0">
              <a:buNone/>
            </a:pPr>
            <a:r>
              <a:rPr lang="en-US" dirty="0">
                <a:latin typeface="Arial" panose="020B0604020202020204" pitchFamily="34" charset="0"/>
                <a:cs typeface="Arial" panose="020B0604020202020204" pitchFamily="34" charset="0"/>
              </a:rPr>
              <a:t>(2) This Part does not limit a party’s right to make an offer to settle otherwise than in accordance with this Part. </a:t>
            </a:r>
          </a:p>
          <a:p>
            <a:pPr marL="0" indent="0">
              <a:buNone/>
            </a:pPr>
            <a:r>
              <a:rPr lang="en-US" dirty="0">
                <a:latin typeface="Arial" panose="020B0604020202020204" pitchFamily="34" charset="0"/>
                <a:cs typeface="Arial" panose="020B0604020202020204" pitchFamily="34" charset="0"/>
              </a:rPr>
              <a:t>(3) The Rules in this Part are subject to rule 23.12 (compromise, etc. on behalf of a minor or patient). </a:t>
            </a:r>
          </a:p>
          <a:p>
            <a:pPr marL="0" indent="0">
              <a:buNone/>
            </a:pPr>
            <a:r>
              <a:rPr lang="en-US" dirty="0">
                <a:latin typeface="Arial" panose="020B0604020202020204" pitchFamily="34" charset="0"/>
                <a:cs typeface="Arial" panose="020B0604020202020204" pitchFamily="34" charset="0"/>
              </a:rPr>
              <a:t>Part 36 deals with payments into court. </a:t>
            </a:r>
          </a:p>
        </p:txBody>
      </p:sp>
    </p:spTree>
    <p:extLst>
      <p:ext uri="{BB962C8B-B14F-4D97-AF65-F5344CB8AC3E}">
        <p14:creationId xmlns:p14="http://schemas.microsoft.com/office/powerpoint/2010/main" val="4127395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35.2- Introductory</a:t>
            </a: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An offer can be made in any proceedings, whether or not the claim is for money.</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Definition of terms</a:t>
            </a:r>
          </a:p>
          <a:p>
            <a:pPr lvl="1"/>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Offerer</a:t>
            </a:r>
            <a:r>
              <a:rPr lang="en-US" dirty="0">
                <a:latin typeface="Arial" panose="020B0604020202020204" pitchFamily="34" charset="0"/>
                <a:cs typeface="Arial" panose="020B0604020202020204" pitchFamily="34" charset="0"/>
              </a:rPr>
              <a:t>”</a:t>
            </a:r>
          </a:p>
          <a:p>
            <a:pPr lvl="1"/>
            <a:r>
              <a:rPr lang="en-US" dirty="0">
                <a:latin typeface="Arial" panose="020B0604020202020204" pitchFamily="34" charset="0"/>
                <a:cs typeface="Arial" panose="020B0604020202020204" pitchFamily="34" charset="0"/>
              </a:rPr>
              <a:t>“Offeree”</a:t>
            </a:r>
          </a:p>
          <a:p>
            <a:pPr lvl="1"/>
            <a:r>
              <a:rPr lang="en-US" dirty="0">
                <a:latin typeface="Arial" panose="020B0604020202020204" pitchFamily="34" charset="0"/>
                <a:cs typeface="Arial" panose="020B0604020202020204" pitchFamily="34" charset="0"/>
              </a:rPr>
              <a:t>Offer is “made” when it is served on the Offeree.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249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35.3- Making Offer to Settle</a:t>
            </a: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(1) A party may make an offer to another party which is expressed to be “without prejudice” and in which the </a:t>
            </a:r>
            <a:r>
              <a:rPr lang="en-US" dirty="0" err="1">
                <a:latin typeface="Arial" panose="020B0604020202020204" pitchFamily="34" charset="0"/>
                <a:cs typeface="Arial" panose="020B0604020202020204" pitchFamily="34" charset="0"/>
              </a:rPr>
              <a:t>offeror</a:t>
            </a:r>
            <a:r>
              <a:rPr lang="en-US" dirty="0">
                <a:latin typeface="Arial" panose="020B0604020202020204" pitchFamily="34" charset="0"/>
                <a:cs typeface="Arial" panose="020B0604020202020204" pitchFamily="34" charset="0"/>
              </a:rPr>
              <a:t> reserves the right to make the terms of the offer known to the court after judgment is given with regard to –</a:t>
            </a:r>
          </a:p>
          <a:p>
            <a:pPr lvl="1"/>
            <a:r>
              <a:rPr lang="en-US" dirty="0">
                <a:latin typeface="Arial" panose="020B0604020202020204" pitchFamily="34" charset="0"/>
                <a:cs typeface="Arial" panose="020B0604020202020204" pitchFamily="34" charset="0"/>
              </a:rPr>
              <a:t> (a) the allocation of the costs of the proceedings; and</a:t>
            </a:r>
          </a:p>
          <a:p>
            <a:pPr lvl="1"/>
            <a:r>
              <a:rPr lang="en-US" dirty="0">
                <a:latin typeface="Arial" panose="020B0604020202020204" pitchFamily="34" charset="0"/>
                <a:cs typeface="Arial" panose="020B0604020202020204" pitchFamily="34" charset="0"/>
              </a:rPr>
              <a:t> (b) (in the case of an offer by the claimant) the question of interest on damages.</a:t>
            </a:r>
          </a:p>
          <a:p>
            <a:pPr marL="0" indent="0">
              <a:buNone/>
            </a:pPr>
            <a:r>
              <a:rPr lang="en-US" dirty="0">
                <a:latin typeface="Arial" panose="020B0604020202020204" pitchFamily="34" charset="0"/>
                <a:cs typeface="Arial" panose="020B0604020202020204" pitchFamily="34" charset="0"/>
              </a:rPr>
              <a:t>(2) The offer may relate to the whole of the proceedings or to part of them or to any issue that arises in them.</a:t>
            </a:r>
          </a:p>
        </p:txBody>
      </p:sp>
    </p:spTree>
    <p:extLst>
      <p:ext uri="{BB962C8B-B14F-4D97-AF65-F5344CB8AC3E}">
        <p14:creationId xmlns:p14="http://schemas.microsoft.com/office/powerpoint/2010/main" val="2134505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00B0F0"/>
                </a:solidFill>
                <a:latin typeface="Arial Black" panose="020B0A04020102020204" pitchFamily="34" charset="0"/>
              </a:rPr>
              <a:t>CPR 35.4 and 35.5- Time and Procedure for Making an Offer</a:t>
            </a:r>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35.4 </a:t>
            </a:r>
          </a:p>
          <a:p>
            <a:pPr lvl="1"/>
            <a:r>
              <a:rPr lang="en-US" dirty="0">
                <a:latin typeface="Arial" panose="020B0604020202020204" pitchFamily="34" charset="0"/>
                <a:cs typeface="Arial" panose="020B0604020202020204" pitchFamily="34" charset="0"/>
              </a:rPr>
              <a:t>A party may make an offer to settle under this Part at any time before the beginning of the trial.</a:t>
            </a:r>
          </a:p>
          <a:p>
            <a:pPr marL="457200" lvl="1"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35.5 </a:t>
            </a:r>
          </a:p>
          <a:p>
            <a:pPr lvl="1"/>
            <a:r>
              <a:rPr lang="en-US" dirty="0">
                <a:latin typeface="Arial" panose="020B0604020202020204" pitchFamily="34" charset="0"/>
                <a:cs typeface="Arial" panose="020B0604020202020204" pitchFamily="34" charset="0"/>
              </a:rPr>
              <a:t>(1) An offer to settle must be in writing. </a:t>
            </a:r>
          </a:p>
          <a:p>
            <a:pPr lvl="1"/>
            <a:r>
              <a:rPr lang="en-US" dirty="0">
                <a:latin typeface="Arial" panose="020B0604020202020204" pitchFamily="34" charset="0"/>
                <a:cs typeface="Arial" panose="020B0604020202020204" pitchFamily="34" charset="0"/>
              </a:rPr>
              <a:t>(2) The </a:t>
            </a:r>
            <a:r>
              <a:rPr lang="en-US" dirty="0" err="1">
                <a:latin typeface="Arial" panose="020B0604020202020204" pitchFamily="34" charset="0"/>
                <a:cs typeface="Arial" panose="020B0604020202020204" pitchFamily="34" charset="0"/>
              </a:rPr>
              <a:t>offeror</a:t>
            </a:r>
            <a:r>
              <a:rPr lang="en-US" dirty="0">
                <a:latin typeface="Arial" panose="020B0604020202020204" pitchFamily="34" charset="0"/>
                <a:cs typeface="Arial" panose="020B0604020202020204" pitchFamily="34" charset="0"/>
              </a:rPr>
              <a:t> must serve the offer on the offeree and a copy on all other parties. </a:t>
            </a:r>
          </a:p>
          <a:p>
            <a:pPr lvl="1"/>
            <a:r>
              <a:rPr lang="en-US" dirty="0">
                <a:latin typeface="Arial" panose="020B0604020202020204" pitchFamily="34" charset="0"/>
                <a:cs typeface="Arial" panose="020B0604020202020204" pitchFamily="34" charset="0"/>
              </a:rPr>
              <a:t>(3) Neither the fact nor the amount of the offer or any payment into court in support of the offer must be communicated to the court before all questions of liability and the amount of money to be awarded (other than costs and interest) have been decided.</a:t>
            </a:r>
          </a:p>
          <a:p>
            <a:pPr lvl="1"/>
            <a:r>
              <a:rPr lang="en-US" dirty="0">
                <a:latin typeface="Arial" panose="020B0604020202020204" pitchFamily="34" charset="0"/>
                <a:cs typeface="Arial" panose="020B0604020202020204" pitchFamily="34" charset="0"/>
              </a:rPr>
              <a:t> (4) Paragraph (3) does not apply to an offer which has been accepted or where a </a:t>
            </a:r>
            <a:r>
              <a:rPr lang="en-US" dirty="0" err="1">
                <a:latin typeface="Arial" panose="020B0604020202020204" pitchFamily="34" charset="0"/>
                <a:cs typeface="Arial" panose="020B0604020202020204" pitchFamily="34" charset="0"/>
              </a:rPr>
              <a:t>defence</a:t>
            </a:r>
            <a:r>
              <a:rPr lang="en-US" dirty="0">
                <a:latin typeface="Arial" panose="020B0604020202020204" pitchFamily="34" charset="0"/>
                <a:cs typeface="Arial" panose="020B0604020202020204" pitchFamily="34" charset="0"/>
              </a:rPr>
              <a:t> of tender before claim has been pleaded.</a:t>
            </a:r>
          </a:p>
        </p:txBody>
      </p:sp>
    </p:spTree>
    <p:extLst>
      <p:ext uri="{BB962C8B-B14F-4D97-AF65-F5344CB8AC3E}">
        <p14:creationId xmlns:p14="http://schemas.microsoft.com/office/powerpoint/2010/main" val="1350062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35.6, 35.7, and 35.8- What an Offer Must Include</a:t>
            </a: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Rule 35.6- An offer to settle a claim for damages MUST state whether the figure offered includes costs and/or interest, and if so, how much is apportioned to each. </a:t>
            </a:r>
          </a:p>
          <a:p>
            <a:r>
              <a:rPr lang="en-US" dirty="0">
                <a:latin typeface="Arial" panose="020B0604020202020204" pitchFamily="34" charset="0"/>
                <a:cs typeface="Arial" panose="020B0604020202020204" pitchFamily="34" charset="0"/>
              </a:rPr>
              <a:t>If there is a counterclaim, any offer made MUST state </a:t>
            </a:r>
          </a:p>
          <a:p>
            <a:pPr lvl="1"/>
            <a:r>
              <a:rPr lang="en-US" dirty="0">
                <a:latin typeface="Arial" panose="020B0604020202020204" pitchFamily="34" charset="0"/>
                <a:cs typeface="Arial" panose="020B0604020202020204" pitchFamily="34" charset="0"/>
              </a:rPr>
              <a:t>Claimant </a:t>
            </a:r>
            <a:r>
              <a:rPr lang="en-US" dirty="0" err="1">
                <a:latin typeface="Arial" panose="020B0604020202020204" pitchFamily="34" charset="0"/>
                <a:cs typeface="Arial" panose="020B0604020202020204" pitchFamily="34" charset="0"/>
              </a:rPr>
              <a:t>Offerer</a:t>
            </a:r>
            <a:r>
              <a:rPr lang="en-US" dirty="0">
                <a:latin typeface="Arial" panose="020B0604020202020204" pitchFamily="34" charset="0"/>
                <a:cs typeface="Arial" panose="020B0604020202020204" pitchFamily="34" charset="0"/>
              </a:rPr>
              <a:t>- whether the offer takes into account the counterclaim</a:t>
            </a:r>
          </a:p>
          <a:p>
            <a:pPr lvl="1"/>
            <a:r>
              <a:rPr lang="en-US" dirty="0">
                <a:latin typeface="Arial" panose="020B0604020202020204" pitchFamily="34" charset="0"/>
                <a:cs typeface="Arial" panose="020B0604020202020204" pitchFamily="34" charset="0"/>
              </a:rPr>
              <a:t>Defendant </a:t>
            </a:r>
            <a:r>
              <a:rPr lang="en-US" dirty="0" err="1">
                <a:latin typeface="Arial" panose="020B0604020202020204" pitchFamily="34" charset="0"/>
                <a:cs typeface="Arial" panose="020B0604020202020204" pitchFamily="34" charset="0"/>
              </a:rPr>
              <a:t>Offerer</a:t>
            </a:r>
            <a:r>
              <a:rPr lang="en-US" dirty="0">
                <a:latin typeface="Arial" panose="020B0604020202020204" pitchFamily="34" charset="0"/>
                <a:cs typeface="Arial" panose="020B0604020202020204" pitchFamily="34" charset="0"/>
              </a:rPr>
              <a:t>- whether the offer takes account of the claim.</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Rule 35.7- If an interim Payment has been made, any subsequent offer MUST address whether the offer is in addition to or intending to replace the interim payment.</a:t>
            </a:r>
          </a:p>
          <a:p>
            <a:pPr marL="0" indent="0">
              <a:buNone/>
            </a:pPr>
            <a:endParaRPr lang="en-US" dirty="0"/>
          </a:p>
          <a:p>
            <a:pPr marL="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336433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B0F0"/>
                </a:solidFill>
                <a:latin typeface="Arial Black" panose="020B0A04020102020204" pitchFamily="34" charset="0"/>
              </a:rPr>
              <a:t>CPR 29.5 and 29.6 - Observations on Witness Statements/Summaries</a:t>
            </a:r>
          </a:p>
        </p:txBody>
      </p:sp>
      <p:sp>
        <p:nvSpPr>
          <p:cNvPr id="3" name="Content Placeholder 2"/>
          <p:cNvSpPr>
            <a:spLocks noGrp="1"/>
          </p:cNvSpPr>
          <p:nvPr>
            <p:ph idx="1"/>
          </p:nvPr>
        </p:nvSpPr>
        <p:spPr/>
        <p:txBody>
          <a:bodyPr>
            <a:normAutofit/>
          </a:bodyPr>
          <a:lstStyle/>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Must be filed? – </a:t>
            </a:r>
            <a:r>
              <a:rPr lang="en-US" dirty="0">
                <a:solidFill>
                  <a:srgbClr val="FF0000"/>
                </a:solidFill>
                <a:latin typeface="Arial" panose="020B0604020202020204" pitchFamily="34" charset="0"/>
                <a:cs typeface="Arial" panose="020B0604020202020204" pitchFamily="34" charset="0"/>
              </a:rPr>
              <a:t>CPR 29.4(4)(b) NEW!!</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Form similar to existing format used – note that RSC does not address the format </a:t>
            </a:r>
          </a:p>
        </p:txBody>
      </p:sp>
    </p:spTree>
    <p:extLst>
      <p:ext uri="{BB962C8B-B14F-4D97-AF65-F5344CB8AC3E}">
        <p14:creationId xmlns:p14="http://schemas.microsoft.com/office/powerpoint/2010/main" val="1574546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35.6, 35.7, and 35.8- What an Offer Must Include</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dirty="0">
                <a:latin typeface="Arial" panose="020B0604020202020204" pitchFamily="34" charset="0"/>
                <a:cs typeface="Arial" panose="020B0604020202020204" pitchFamily="34" charset="0"/>
              </a:rPr>
              <a:t>Rule 35.8</a:t>
            </a:r>
          </a:p>
          <a:p>
            <a:pPr marL="514350" indent="-514350">
              <a:buAutoNum type="arabicParenBoth"/>
            </a:pPr>
            <a:r>
              <a:rPr lang="en-US" dirty="0">
                <a:latin typeface="Arial" panose="020B0604020202020204" pitchFamily="34" charset="0"/>
                <a:cs typeface="Arial" panose="020B0604020202020204" pitchFamily="34" charset="0"/>
              </a:rPr>
              <a:t>An offer to settle must state whether or not it covers the whole or part of the claim. </a:t>
            </a:r>
          </a:p>
          <a:p>
            <a:pPr marL="514350" indent="-514350">
              <a:buAutoNum type="arabicParenBoth"/>
            </a:pPr>
            <a:r>
              <a:rPr lang="en-US" dirty="0">
                <a:latin typeface="Arial" panose="020B0604020202020204" pitchFamily="34" charset="0"/>
                <a:cs typeface="Arial" panose="020B0604020202020204" pitchFamily="34" charset="0"/>
              </a:rPr>
              <a:t>If it does not state that it covers part of the claim</a:t>
            </a:r>
            <a:r>
              <a:rPr lang="en-US" b="1" u="sng" dirty="0">
                <a:latin typeface="Arial" panose="020B0604020202020204" pitchFamily="34" charset="0"/>
                <a:cs typeface="Arial" panose="020B0604020202020204" pitchFamily="34" charset="0"/>
              </a:rPr>
              <a:t>, it is to be taken to cover the whole claim. (Emphasis Added.)</a:t>
            </a:r>
          </a:p>
          <a:p>
            <a:pPr marL="514350" indent="-514350">
              <a:buAutoNum type="arabicParenBoth"/>
            </a:pPr>
            <a:r>
              <a:rPr lang="en-US" dirty="0">
                <a:latin typeface="Arial" panose="020B0604020202020204" pitchFamily="34" charset="0"/>
                <a:cs typeface="Arial" panose="020B0604020202020204" pitchFamily="34" charset="0"/>
              </a:rPr>
              <a:t>If the offer covers only part or parts of the claim it must – </a:t>
            </a:r>
          </a:p>
          <a:p>
            <a:pPr marL="514350" indent="-514350">
              <a:buAutoNum type="alphaLcParenBoth"/>
            </a:pPr>
            <a:r>
              <a:rPr lang="en-US" dirty="0">
                <a:latin typeface="Arial" panose="020B0604020202020204" pitchFamily="34" charset="0"/>
                <a:cs typeface="Arial" panose="020B0604020202020204" pitchFamily="34" charset="0"/>
              </a:rPr>
              <a:t>identify the part or parts of the claim in respect of which it is made; and </a:t>
            </a:r>
          </a:p>
          <a:p>
            <a:pPr marL="514350" indent="-514350">
              <a:buAutoNum type="alphaLcParenBoth"/>
            </a:pPr>
            <a:r>
              <a:rPr lang="en-US" dirty="0">
                <a:latin typeface="Arial" panose="020B0604020202020204" pitchFamily="34" charset="0"/>
                <a:cs typeface="Arial" panose="020B0604020202020204" pitchFamily="34" charset="0"/>
              </a:rPr>
              <a:t>if more than one, state what is offered in respect of each part covered by the offer. </a:t>
            </a:r>
          </a:p>
        </p:txBody>
      </p:sp>
    </p:spTree>
    <p:extLst>
      <p:ext uri="{BB962C8B-B14F-4D97-AF65-F5344CB8AC3E}">
        <p14:creationId xmlns:p14="http://schemas.microsoft.com/office/powerpoint/2010/main" val="2895976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35.9- Timeline for Accepting an Offer</a:t>
            </a:r>
          </a:p>
        </p:txBody>
      </p:sp>
      <p:sp>
        <p:nvSpPr>
          <p:cNvPr id="3" name="Content Placeholder 2"/>
          <p:cNvSpPr>
            <a:spLocks noGrp="1"/>
          </p:cNvSpPr>
          <p:nvPr>
            <p:ph idx="1"/>
          </p:nvPr>
        </p:nvSpPr>
        <p:spPr/>
        <p:txBody>
          <a:bodyPr>
            <a:normAutofit lnSpcReduction="10000"/>
          </a:bodyPr>
          <a:lstStyle/>
          <a:p>
            <a:pPr marL="0" indent="0">
              <a:buNone/>
            </a:pPr>
            <a:r>
              <a:rPr lang="en-US" dirty="0">
                <a:latin typeface="Arial" panose="020B0604020202020204" pitchFamily="34" charset="0"/>
                <a:cs typeface="Arial" panose="020B0604020202020204" pitchFamily="34" charset="0"/>
              </a:rPr>
              <a:t>(1) The </a:t>
            </a:r>
            <a:r>
              <a:rPr lang="en-US" dirty="0" err="1">
                <a:latin typeface="Arial" panose="020B0604020202020204" pitchFamily="34" charset="0"/>
                <a:cs typeface="Arial" panose="020B0604020202020204" pitchFamily="34" charset="0"/>
              </a:rPr>
              <a:t>offeror</a:t>
            </a:r>
            <a:r>
              <a:rPr lang="en-US" dirty="0">
                <a:latin typeface="Arial" panose="020B0604020202020204" pitchFamily="34" charset="0"/>
                <a:cs typeface="Arial" panose="020B0604020202020204" pitchFamily="34" charset="0"/>
              </a:rPr>
              <a:t> may state in the offer that it is open for acceptance until a specified date.</a:t>
            </a:r>
          </a:p>
          <a:p>
            <a:pPr marL="0" indent="0">
              <a:buNone/>
            </a:pPr>
            <a:r>
              <a:rPr lang="en-US" dirty="0">
                <a:latin typeface="Arial" panose="020B0604020202020204" pitchFamily="34" charset="0"/>
                <a:cs typeface="Arial" panose="020B0604020202020204" pitchFamily="34" charset="0"/>
              </a:rPr>
              <a:t>(2) The offer shall have no effect on any decision that the court makes as to the consequences of the offer unless it is made at least 22 days prior to the commencement of the trial and that it is open for acceptance for at least 21 days. </a:t>
            </a:r>
          </a:p>
          <a:p>
            <a:pPr marL="0" indent="0">
              <a:buNone/>
            </a:pPr>
            <a:r>
              <a:rPr lang="en-US" dirty="0">
                <a:latin typeface="Arial" panose="020B0604020202020204" pitchFamily="34" charset="0"/>
                <a:cs typeface="Arial" panose="020B0604020202020204" pitchFamily="34" charset="0"/>
              </a:rPr>
              <a:t>(3) Acceptance of the offer after the commencement of the trial shall have no effect on any decision that the court makes as to the consequences of such acceptance. </a:t>
            </a:r>
          </a:p>
          <a:p>
            <a:pPr marL="0" indent="0">
              <a:buNone/>
            </a:pPr>
            <a:r>
              <a:rPr lang="en-US" dirty="0">
                <a:latin typeface="Arial" panose="020B0604020202020204" pitchFamily="34" charset="0"/>
                <a:cs typeface="Arial" panose="020B0604020202020204" pitchFamily="34" charset="0"/>
              </a:rPr>
              <a:t>(4) The court may permit an offeree to accept an offer after the specified date on such terms as the court considers just. </a:t>
            </a:r>
          </a:p>
        </p:txBody>
      </p:sp>
    </p:spTree>
    <p:extLst>
      <p:ext uri="{BB962C8B-B14F-4D97-AF65-F5344CB8AC3E}">
        <p14:creationId xmlns:p14="http://schemas.microsoft.com/office/powerpoint/2010/main" val="1802144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35.10- Procedure for Accepting an Offer</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latin typeface="Arial" panose="020B0604020202020204" pitchFamily="34" charset="0"/>
                <a:cs typeface="Arial" panose="020B0604020202020204" pitchFamily="34" charset="0"/>
              </a:rPr>
              <a:t>(1) To accept an offer a party must – </a:t>
            </a:r>
          </a:p>
          <a:p>
            <a:pPr marL="514350" indent="-514350">
              <a:buAutoNum type="alphaLcParenBoth"/>
            </a:pPr>
            <a:r>
              <a:rPr lang="en-US" dirty="0">
                <a:latin typeface="Arial" panose="020B0604020202020204" pitchFamily="34" charset="0"/>
                <a:cs typeface="Arial" panose="020B0604020202020204" pitchFamily="34" charset="0"/>
              </a:rPr>
              <a:t>serve written notice of acceptance on the </a:t>
            </a:r>
            <a:r>
              <a:rPr lang="en-US" dirty="0" err="1">
                <a:latin typeface="Arial" panose="020B0604020202020204" pitchFamily="34" charset="0"/>
                <a:cs typeface="Arial" panose="020B0604020202020204" pitchFamily="34" charset="0"/>
              </a:rPr>
              <a:t>offeror</a:t>
            </a:r>
            <a:r>
              <a:rPr lang="en-US" dirty="0">
                <a:latin typeface="Arial" panose="020B0604020202020204" pitchFamily="34" charset="0"/>
                <a:cs typeface="Arial" panose="020B0604020202020204" pitchFamily="34" charset="0"/>
              </a:rPr>
              <a:t>; and</a:t>
            </a:r>
          </a:p>
          <a:p>
            <a:pPr marL="0" indent="0">
              <a:buNone/>
            </a:pPr>
            <a:r>
              <a:rPr lang="en-US" dirty="0">
                <a:latin typeface="Arial" panose="020B0604020202020204" pitchFamily="34" charset="0"/>
                <a:cs typeface="Arial" panose="020B0604020202020204" pitchFamily="34" charset="0"/>
              </a:rPr>
              <a:t>(b)   send a copy of the notice to any other party.</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(2) The offeree accepts the offer when notice of acceptance is served on the </a:t>
            </a:r>
            <a:r>
              <a:rPr lang="en-US" dirty="0" err="1">
                <a:latin typeface="Arial" panose="020B0604020202020204" pitchFamily="34" charset="0"/>
                <a:cs typeface="Arial" panose="020B0604020202020204" pitchFamily="34" charset="0"/>
              </a:rPr>
              <a:t>offeror</a:t>
            </a:r>
            <a:r>
              <a:rPr lang="en-US" dirty="0">
                <a:latin typeface="Arial" panose="020B0604020202020204" pitchFamily="34"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(3) If an offer or payment into court under Part 36 is made in proceedings to which rule 23.12 applies – </a:t>
            </a:r>
          </a:p>
          <a:p>
            <a:pPr marL="514350" indent="-514350">
              <a:buAutoNum type="alphaLcParenBoth"/>
            </a:pPr>
            <a:r>
              <a:rPr lang="en-US" dirty="0">
                <a:latin typeface="Arial" panose="020B0604020202020204" pitchFamily="34" charset="0"/>
                <a:cs typeface="Arial" panose="020B0604020202020204" pitchFamily="34" charset="0"/>
              </a:rPr>
              <a:t>the offer or payment may be accepted only with the permission of the court; and</a:t>
            </a:r>
          </a:p>
          <a:p>
            <a:pPr marL="514350" indent="-514350">
              <a:buAutoNum type="alphaLcParenBoth"/>
            </a:pPr>
            <a:r>
              <a:rPr lang="en-US" dirty="0">
                <a:latin typeface="Arial" panose="020B0604020202020204" pitchFamily="34" charset="0"/>
                <a:cs typeface="Arial" panose="020B0604020202020204" pitchFamily="34" charset="0"/>
              </a:rPr>
              <a:t>no payment out of any sum paid into court may be made without a court order.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Rule 23.12 deals with compromises, etc. by or on behalf of a minor or patient. </a:t>
            </a:r>
          </a:p>
        </p:txBody>
      </p:sp>
    </p:spTree>
    <p:extLst>
      <p:ext uri="{BB962C8B-B14F-4D97-AF65-F5344CB8AC3E}">
        <p14:creationId xmlns:p14="http://schemas.microsoft.com/office/powerpoint/2010/main" val="44219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35.11- Effect of Acceptance (generally)</a:t>
            </a:r>
          </a:p>
        </p:txBody>
      </p:sp>
      <p:sp>
        <p:nvSpPr>
          <p:cNvPr id="3" name="Content Placeholder 2"/>
          <p:cNvSpPr>
            <a:spLocks noGrp="1"/>
          </p:cNvSpPr>
          <p:nvPr>
            <p:ph idx="1"/>
          </p:nvPr>
        </p:nvSpPr>
        <p:spPr>
          <a:xfrm>
            <a:off x="838200" y="1819094"/>
            <a:ext cx="10515600" cy="4351338"/>
          </a:xfrm>
        </p:spPr>
        <p:txBody>
          <a:bodyPr>
            <a:normAutofit fontScale="70000" lnSpcReduction="20000"/>
          </a:bodyPr>
          <a:lstStyle/>
          <a:p>
            <a:pPr marL="0" indent="0" algn="just">
              <a:buNone/>
            </a:pPr>
            <a:r>
              <a:rPr lang="en-US" dirty="0">
                <a:latin typeface="Arial" panose="020B0604020202020204" pitchFamily="34" charset="0"/>
                <a:cs typeface="Arial" panose="020B0604020202020204" pitchFamily="34" charset="0"/>
              </a:rPr>
              <a:t>(1) If the offeree accepts an offer which is not limited in accordance with rule 35.8, the claim is stayed upon the terms of the offer. </a:t>
            </a:r>
          </a:p>
          <a:p>
            <a:pPr marL="0" indent="0" algn="just">
              <a:buNone/>
            </a:pPr>
            <a:r>
              <a:rPr lang="en-US" dirty="0">
                <a:latin typeface="Arial" panose="020B0604020202020204" pitchFamily="34" charset="0"/>
                <a:cs typeface="Arial" panose="020B0604020202020204" pitchFamily="34" charset="0"/>
              </a:rPr>
              <a:t>(2) If the offer covers a claim and a counterclaim, both the claim and the counterclaim are stayed on the terms of the offer. </a:t>
            </a:r>
          </a:p>
          <a:p>
            <a:pPr marL="0" indent="0" algn="just">
              <a:buNone/>
            </a:pPr>
            <a:r>
              <a:rPr lang="en-US" dirty="0">
                <a:latin typeface="Arial" panose="020B0604020202020204" pitchFamily="34" charset="0"/>
                <a:cs typeface="Arial" panose="020B0604020202020204" pitchFamily="34" charset="0"/>
              </a:rPr>
              <a:t>(3) In any other case, the proceedings are stayed to the extent that they are covered by the terms of the offer.</a:t>
            </a:r>
          </a:p>
          <a:p>
            <a:pPr marL="0" indent="0" algn="just">
              <a:buNone/>
            </a:pPr>
            <a:r>
              <a:rPr lang="en-US" dirty="0">
                <a:latin typeface="Arial" panose="020B0604020202020204" pitchFamily="34" charset="0"/>
                <a:cs typeface="Arial" panose="020B0604020202020204" pitchFamily="34" charset="0"/>
              </a:rPr>
              <a:t>(4) If the court’s approval is required for the settlement of the proceedings, any stay arising on the acceptance of the offer has effect only when the court gives its approval. </a:t>
            </a:r>
          </a:p>
          <a:p>
            <a:pPr marL="0" indent="0" algn="just">
              <a:buNone/>
            </a:pPr>
            <a:r>
              <a:rPr lang="en-US" dirty="0">
                <a:latin typeface="Arial" panose="020B0604020202020204" pitchFamily="34" charset="0"/>
                <a:cs typeface="Arial" panose="020B0604020202020204" pitchFamily="34" charset="0"/>
              </a:rPr>
              <a:t>Rule 23.12 deals with the settlement of proceedings Involving minors and patients. </a:t>
            </a:r>
          </a:p>
          <a:p>
            <a:pPr marL="0" indent="0" algn="just">
              <a:buNone/>
            </a:pPr>
            <a:r>
              <a:rPr lang="en-US" dirty="0">
                <a:latin typeface="Arial" panose="020B0604020202020204" pitchFamily="34" charset="0"/>
                <a:cs typeface="Arial" panose="020B0604020202020204" pitchFamily="34" charset="0"/>
              </a:rPr>
              <a:t>(5) A stay arising on the acceptance of an offer does not affect proceedings to deal with any question of interest on damages or any question of costs relating to the proceedings which have been stayed and which have not been dealt with by the offer. </a:t>
            </a:r>
          </a:p>
          <a:p>
            <a:pPr marL="0" indent="0" algn="just">
              <a:buNone/>
            </a:pPr>
            <a:r>
              <a:rPr lang="en-US" dirty="0">
                <a:latin typeface="Arial" panose="020B0604020202020204" pitchFamily="34" charset="0"/>
                <a:cs typeface="Arial" panose="020B0604020202020204" pitchFamily="34" charset="0"/>
              </a:rPr>
              <a:t>(6) If money has been paid into court in support of an offer, a stay arising out of the acceptance of the offer does not affect any proceedings to obtain payment out of court. </a:t>
            </a:r>
          </a:p>
          <a:p>
            <a:pPr marL="0" indent="0" algn="just">
              <a:buNone/>
            </a:pPr>
            <a:r>
              <a:rPr lang="en-US" dirty="0">
                <a:latin typeface="Arial" panose="020B0604020202020204" pitchFamily="34" charset="0"/>
                <a:cs typeface="Arial" panose="020B0604020202020204" pitchFamily="34" charset="0"/>
              </a:rPr>
              <a:t>Part 36 deals with payments into court.</a:t>
            </a:r>
          </a:p>
        </p:txBody>
      </p:sp>
    </p:spTree>
    <p:extLst>
      <p:ext uri="{BB962C8B-B14F-4D97-AF65-F5344CB8AC3E}">
        <p14:creationId xmlns:p14="http://schemas.microsoft.com/office/powerpoint/2010/main" val="324050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35.11- Effect of Acceptance (generally)</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buNone/>
            </a:pPr>
            <a:r>
              <a:rPr lang="en-US" dirty="0"/>
              <a:t>(7) If an offer is accepted and its terms are not complied with, any stay arising on acceptance ceases to have effect and – </a:t>
            </a:r>
          </a:p>
          <a:p>
            <a:pPr marL="514350" indent="-514350">
              <a:buAutoNum type="alphaLcParenBoth"/>
            </a:pPr>
            <a:r>
              <a:rPr lang="en-US" dirty="0"/>
              <a:t>the proceedings or the part which was stayed may continue; and </a:t>
            </a:r>
          </a:p>
          <a:p>
            <a:pPr marL="514350" indent="-514350">
              <a:buAutoNum type="alphaLcParenBoth"/>
            </a:pPr>
            <a:r>
              <a:rPr lang="en-US" dirty="0"/>
              <a:t>either party may apply to the court to enforce those terms. </a:t>
            </a:r>
          </a:p>
          <a:p>
            <a:pPr marL="0" indent="0">
              <a:buNone/>
            </a:pPr>
            <a:endParaRPr lang="en-US" dirty="0"/>
          </a:p>
          <a:p>
            <a:pPr marL="0" indent="0">
              <a:buNone/>
            </a:pPr>
            <a:r>
              <a:rPr lang="en-US" dirty="0"/>
              <a:t>(8) If a party claims damages for breach of contract arising from an alleged failure of another party to carry out the terms of an agreed offer, that party may do so by applying to the court without the need to commence new proceedings unless the court orders otherwise.</a:t>
            </a:r>
          </a:p>
          <a:p>
            <a:endParaRPr lang="en-US" dirty="0"/>
          </a:p>
        </p:txBody>
      </p:sp>
    </p:spTree>
    <p:extLst>
      <p:ext uri="{BB962C8B-B14F-4D97-AF65-F5344CB8AC3E}">
        <p14:creationId xmlns:p14="http://schemas.microsoft.com/office/powerpoint/2010/main" val="3210525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35.12- Effect of Acceptance (more than 2 parties)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buNone/>
            </a:pPr>
            <a:r>
              <a:rPr lang="en-US" dirty="0"/>
              <a:t>(1) If there is more than one defendant whom the claimant claims are jointly and severally, or severally, liable and the claimant – </a:t>
            </a:r>
          </a:p>
          <a:p>
            <a:pPr marL="514350" indent="-514350">
              <a:buAutoNum type="alphaLcParenBoth"/>
            </a:pPr>
            <a:r>
              <a:rPr lang="en-US" dirty="0"/>
              <a:t>agrees to settle the claim as against one or more, but not all of them; and</a:t>
            </a:r>
          </a:p>
          <a:p>
            <a:pPr marL="514350" indent="-514350">
              <a:buAutoNum type="alphaLcParenBoth"/>
            </a:pPr>
            <a:r>
              <a:rPr lang="en-US" dirty="0"/>
              <a:t>discontinues the claim against any other defendant;</a:t>
            </a:r>
          </a:p>
          <a:p>
            <a:pPr marL="0" indent="0">
              <a:buNone/>
            </a:pPr>
            <a:r>
              <a:rPr lang="en-US" dirty="0"/>
              <a:t>the claimant is liable to pay the costs of the defendant against whom the claim has been discontinued </a:t>
            </a:r>
            <a:r>
              <a:rPr lang="en-US" u="sng" dirty="0"/>
              <a:t>unless the court otherwise orders</a:t>
            </a:r>
            <a:r>
              <a:rPr lang="en-US" dirty="0"/>
              <a:t>. </a:t>
            </a:r>
          </a:p>
          <a:p>
            <a:pPr marL="0" indent="0">
              <a:buNone/>
            </a:pPr>
            <a:r>
              <a:rPr lang="en-US" dirty="0"/>
              <a:t>Part 37 deals with discontinuance. </a:t>
            </a:r>
          </a:p>
        </p:txBody>
      </p:sp>
    </p:spTree>
    <p:extLst>
      <p:ext uri="{BB962C8B-B14F-4D97-AF65-F5344CB8AC3E}">
        <p14:creationId xmlns:p14="http://schemas.microsoft.com/office/powerpoint/2010/main" val="3595408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35.12- Effect of Acceptance (more than 2 parties)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buNone/>
            </a:pPr>
            <a:r>
              <a:rPr lang="en-US" dirty="0"/>
              <a:t>(2) If a claimant accepts an offer made by one of a number of joint defendants – </a:t>
            </a:r>
          </a:p>
          <a:p>
            <a:pPr marL="514350" indent="-514350">
              <a:buAutoNum type="alphaLcParenBoth"/>
            </a:pPr>
            <a:r>
              <a:rPr lang="en-US" dirty="0"/>
              <a:t>paragraph (1) does not apply; and </a:t>
            </a:r>
          </a:p>
          <a:p>
            <a:pPr marL="514350" indent="-514350">
              <a:buAutoNum type="alphaLcParenBoth"/>
            </a:pPr>
            <a:r>
              <a:rPr lang="en-US" dirty="0"/>
              <a:t>the defendant who made the offer is liable for the costs of the other joint defendants. </a:t>
            </a:r>
          </a:p>
          <a:p>
            <a:pPr marL="0" indent="0">
              <a:buNone/>
            </a:pPr>
            <a:r>
              <a:rPr lang="en-US" dirty="0"/>
              <a:t>(3) If– </a:t>
            </a:r>
          </a:p>
          <a:p>
            <a:pPr marL="514350" indent="-514350">
              <a:buAutoNum type="alphaLcParenBoth"/>
            </a:pPr>
            <a:r>
              <a:rPr lang="en-US" dirty="0"/>
              <a:t>there is more than one claimant; and </a:t>
            </a:r>
          </a:p>
          <a:p>
            <a:pPr marL="514350" indent="-514350">
              <a:buAutoNum type="alphaLcParenBoth"/>
            </a:pPr>
            <a:r>
              <a:rPr lang="en-US" dirty="0"/>
              <a:t>one or more, but not all, of them agree to settle; </a:t>
            </a:r>
          </a:p>
          <a:p>
            <a:pPr marL="0" indent="0">
              <a:buNone/>
            </a:pPr>
            <a:r>
              <a:rPr lang="en-US" dirty="0"/>
              <a:t>the other claimants may continue the proceedings. </a:t>
            </a:r>
          </a:p>
          <a:p>
            <a:endParaRPr lang="en-US" dirty="0"/>
          </a:p>
        </p:txBody>
      </p:sp>
    </p:spTree>
    <p:extLst>
      <p:ext uri="{BB962C8B-B14F-4D97-AF65-F5344CB8AC3E}">
        <p14:creationId xmlns:p14="http://schemas.microsoft.com/office/powerpoint/2010/main" val="1940019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35.13- Costs where a Defendant’s offer is accepted</a:t>
            </a:r>
          </a:p>
        </p:txBody>
      </p:sp>
      <p:sp>
        <p:nvSpPr>
          <p:cNvPr id="3" name="Content Placeholder 2"/>
          <p:cNvSpPr>
            <a:spLocks noGrp="1"/>
          </p:cNvSpPr>
          <p:nvPr>
            <p:ph idx="1"/>
          </p:nvPr>
        </p:nvSpPr>
        <p:spPr>
          <a:xfrm>
            <a:off x="838200" y="2023413"/>
            <a:ext cx="10515600" cy="3955762"/>
          </a:xfrm>
        </p:spPr>
        <p:txBody>
          <a:bodyPr>
            <a:normAutofit fontScale="77500" lnSpcReduction="20000"/>
          </a:bodyPr>
          <a:lstStyle/>
          <a:p>
            <a:pPr marL="0" indent="0">
              <a:buNone/>
            </a:pPr>
            <a:r>
              <a:rPr lang="en-US" dirty="0">
                <a:latin typeface="Arial" panose="020B0604020202020204" pitchFamily="34" charset="0"/>
                <a:cs typeface="Arial" panose="020B0604020202020204" pitchFamily="34" charset="0"/>
              </a:rPr>
              <a:t>(1) If the – </a:t>
            </a:r>
          </a:p>
          <a:p>
            <a:pPr marL="0" indent="0">
              <a:buNone/>
            </a:pPr>
            <a:r>
              <a:rPr lang="en-US" dirty="0">
                <a:latin typeface="Arial" panose="020B0604020202020204" pitchFamily="34" charset="0"/>
                <a:cs typeface="Arial" panose="020B0604020202020204" pitchFamily="34" charset="0"/>
              </a:rPr>
              <a:t>(a) defendant makes an offer to settle; and </a:t>
            </a:r>
          </a:p>
          <a:p>
            <a:pPr marL="0" indent="0">
              <a:buNone/>
            </a:pPr>
            <a:r>
              <a:rPr lang="en-US" dirty="0">
                <a:latin typeface="Arial" panose="020B0604020202020204" pitchFamily="34" charset="0"/>
                <a:cs typeface="Arial" panose="020B0604020202020204" pitchFamily="34" charset="0"/>
              </a:rPr>
              <a:t>(b) claimant accepts the offer within any period stated for accepting it and before the beginning of the trial; </a:t>
            </a:r>
          </a:p>
          <a:p>
            <a:pPr marL="0" indent="0">
              <a:buNone/>
            </a:pPr>
            <a:r>
              <a:rPr lang="en-US" dirty="0">
                <a:latin typeface="Arial" panose="020B0604020202020204" pitchFamily="34" charset="0"/>
                <a:cs typeface="Arial" panose="020B0604020202020204" pitchFamily="34" charset="0"/>
              </a:rPr>
              <a:t>the claimant is entitled to the costs of the proceedings up to the date of acceptance of the offer. </a:t>
            </a:r>
          </a:p>
          <a:p>
            <a:pPr marL="0" indent="0">
              <a:buNone/>
            </a:pPr>
            <a:r>
              <a:rPr lang="en-US" dirty="0">
                <a:latin typeface="Arial" panose="020B0604020202020204" pitchFamily="34" charset="0"/>
                <a:cs typeface="Arial" panose="020B0604020202020204" pitchFamily="34" charset="0"/>
              </a:rPr>
              <a:t>(2) If the defendant permits a claimant to accept an offer after the time stated for accepting it, the general rule is that the – </a:t>
            </a:r>
          </a:p>
          <a:p>
            <a:pPr marL="514350" indent="-514350">
              <a:buAutoNum type="alphaLcParenBoth"/>
            </a:pPr>
            <a:r>
              <a:rPr lang="en-US" dirty="0">
                <a:latin typeface="Arial" panose="020B0604020202020204" pitchFamily="34" charset="0"/>
                <a:cs typeface="Arial" panose="020B0604020202020204" pitchFamily="34" charset="0"/>
              </a:rPr>
              <a:t>claimant is entitled to costs to the end of the period stated for accepting the offer; and </a:t>
            </a:r>
          </a:p>
          <a:p>
            <a:pPr marL="514350" indent="-514350">
              <a:buAutoNum type="alphaLcParenBoth"/>
            </a:pPr>
            <a:r>
              <a:rPr lang="en-US" dirty="0">
                <a:latin typeface="Arial" panose="020B0604020202020204" pitchFamily="34" charset="0"/>
                <a:cs typeface="Arial" panose="020B0604020202020204" pitchFamily="34" charset="0"/>
              </a:rPr>
              <a:t>defendant is entitled to any costs incurred between the end of the period stated for accepting the offer and the date when the offeree accepts the offer; unless the court orders otherwise. </a:t>
            </a:r>
          </a:p>
        </p:txBody>
      </p:sp>
    </p:spTree>
    <p:extLst>
      <p:ext uri="{BB962C8B-B14F-4D97-AF65-F5344CB8AC3E}">
        <p14:creationId xmlns:p14="http://schemas.microsoft.com/office/powerpoint/2010/main" val="978335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35.13- Costs where a Defendant’s offer is accepted</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a:latin typeface="Arial" panose="020B0604020202020204" pitchFamily="34" charset="0"/>
                <a:cs typeface="Arial" panose="020B0604020202020204" pitchFamily="34" charset="0"/>
              </a:rPr>
              <a:t>(3) If the settlement relates only to part of the proceedings and the remaining part or parts of the proceedings continue – </a:t>
            </a:r>
          </a:p>
          <a:p>
            <a:pPr marL="514350" indent="-514350">
              <a:buAutoNum type="alphaLcParenBoth"/>
            </a:pPr>
            <a:r>
              <a:rPr lang="en-US" dirty="0">
                <a:latin typeface="Arial" panose="020B0604020202020204" pitchFamily="34" charset="0"/>
                <a:cs typeface="Arial" panose="020B0604020202020204" pitchFamily="34" charset="0"/>
              </a:rPr>
              <a:t>the claimant is entitled under this rule only to the costs relating to that part of the proceedings which has been settled; and </a:t>
            </a:r>
          </a:p>
          <a:p>
            <a:pPr marL="514350" indent="-514350">
              <a:buAutoNum type="alphaLcParenBoth"/>
            </a:pPr>
            <a:r>
              <a:rPr lang="en-US" dirty="0">
                <a:latin typeface="Arial" panose="020B0604020202020204" pitchFamily="34" charset="0"/>
                <a:cs typeface="Arial" panose="020B0604020202020204" pitchFamily="34" charset="0"/>
              </a:rPr>
              <a:t>unless the court orders otherwise or the defendant agrees, the claimant may not recover any such costs, nor have them quantified, until the conclusion of the rest of the proceedings, when the court can deal with the costs of the whole of the proceedings including any costs relating to those parts of the proceedings that were not settled.</a:t>
            </a:r>
          </a:p>
          <a:p>
            <a:pPr marL="0" indent="0">
              <a:buNone/>
            </a:pPr>
            <a:endParaRPr lang="en-US" dirty="0"/>
          </a:p>
        </p:txBody>
      </p:sp>
    </p:spTree>
    <p:extLst>
      <p:ext uri="{BB962C8B-B14F-4D97-AF65-F5344CB8AC3E}">
        <p14:creationId xmlns:p14="http://schemas.microsoft.com/office/powerpoint/2010/main" val="3241255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35.14- Costs where a Claimant’s offer is accepted</a:t>
            </a:r>
            <a:endParaRPr lang="en-US" dirty="0">
              <a:latin typeface="Arial Black" panose="020B0A04020102020204" pitchFamily="34" charset="0"/>
            </a:endParaRPr>
          </a:p>
        </p:txBody>
      </p:sp>
      <p:sp>
        <p:nvSpPr>
          <p:cNvPr id="3" name="Content Placeholder 2"/>
          <p:cNvSpPr>
            <a:spLocks noGrp="1"/>
          </p:cNvSpPr>
          <p:nvPr>
            <p:ph idx="1"/>
          </p:nvPr>
        </p:nvSpPr>
        <p:spPr>
          <a:xfrm>
            <a:off x="838200" y="2016882"/>
            <a:ext cx="10515600" cy="3955762"/>
          </a:xfrm>
        </p:spPr>
        <p:txBody>
          <a:bodyPr/>
          <a:lstStyle/>
          <a:p>
            <a:pPr marL="0" indent="0">
              <a:buNone/>
            </a:pPr>
            <a:endParaRPr lang="en-US" dirty="0">
              <a:solidFill>
                <a:srgbClr val="FF0000"/>
              </a:solidFill>
            </a:endParaRPr>
          </a:p>
          <a:p>
            <a:pPr marL="0" indent="0">
              <a:buNone/>
            </a:pPr>
            <a:r>
              <a:rPr lang="en-US" dirty="0"/>
              <a:t>If the claimant makes an offer which is accepted by the defendant, the claimant is entitled to costs up to the time when notice of acceptance of the offer is served. </a:t>
            </a:r>
          </a:p>
        </p:txBody>
      </p:sp>
    </p:spTree>
    <p:extLst>
      <p:ext uri="{BB962C8B-B14F-4D97-AF65-F5344CB8AC3E}">
        <p14:creationId xmlns:p14="http://schemas.microsoft.com/office/powerpoint/2010/main" val="1694057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0000"/>
                </a:solidFill>
                <a:latin typeface="Arial Black" panose="020B0A04020102020204" pitchFamily="34" charset="0"/>
              </a:rPr>
              <a:t>NEW - </a:t>
            </a:r>
            <a:r>
              <a:rPr lang="en-US" sz="3600" dirty="0">
                <a:solidFill>
                  <a:srgbClr val="00B0F0"/>
                </a:solidFill>
                <a:latin typeface="Arial Black" panose="020B0A04020102020204" pitchFamily="34" charset="0"/>
              </a:rPr>
              <a:t>CPR 29 .7 </a:t>
            </a:r>
            <a:br>
              <a:rPr lang="en-US" sz="3600" dirty="0">
                <a:solidFill>
                  <a:srgbClr val="00B0F0"/>
                </a:solidFill>
                <a:latin typeface="Arial Black" panose="020B0A04020102020204" pitchFamily="34" charset="0"/>
              </a:rPr>
            </a:br>
            <a:r>
              <a:rPr lang="en-US" sz="3600" dirty="0">
                <a:solidFill>
                  <a:srgbClr val="00B0F0"/>
                </a:solidFill>
                <a:latin typeface="Arial Black" panose="020B0A04020102020204" pitchFamily="34" charset="0"/>
              </a:rPr>
              <a:t>Procedure where one party will not serve witness statement as directed</a:t>
            </a:r>
            <a:endParaRPr lang="en-US" sz="3600" dirty="0"/>
          </a:p>
        </p:txBody>
      </p:sp>
      <p:sp>
        <p:nvSpPr>
          <p:cNvPr id="3" name="Content Placeholder 2"/>
          <p:cNvSpPr>
            <a:spLocks noGrp="1"/>
          </p:cNvSpPr>
          <p:nvPr>
            <p:ph idx="1"/>
          </p:nvPr>
        </p:nvSpPr>
        <p:spPr/>
        <p:txBody>
          <a:bodyPr>
            <a:normAutofit fontScale="77500" lnSpcReduction="20000"/>
          </a:bodyPr>
          <a:lstStyle/>
          <a:p>
            <a:pPr marL="0" indent="0" algn="just">
              <a:buNone/>
            </a:pPr>
            <a:endParaRPr lang="en-US" b="1" dirty="0">
              <a:solidFill>
                <a:srgbClr val="FF0000"/>
              </a:solidFill>
              <a:latin typeface="Arial" panose="020B0604020202020204" pitchFamily="34" charset="0"/>
              <a:cs typeface="Arial" panose="020B0604020202020204" pitchFamily="34" charset="0"/>
            </a:endParaRPr>
          </a:p>
          <a:p>
            <a:pPr marL="0" indent="0" algn="just">
              <a:buNone/>
            </a:pPr>
            <a:r>
              <a:rPr lang="en-US" b="1" dirty="0">
                <a:solidFill>
                  <a:srgbClr val="FF0000"/>
                </a:solidFill>
                <a:latin typeface="Arial" panose="020B0604020202020204" pitchFamily="34" charset="0"/>
                <a:cs typeface="Arial" panose="020B0604020202020204" pitchFamily="34" charset="0"/>
              </a:rPr>
              <a:t>WHAT TO DO?</a:t>
            </a:r>
          </a:p>
          <a:p>
            <a:pPr marL="0" indent="0" algn="just">
              <a:buNone/>
            </a:pPr>
            <a:endParaRPr lang="en-US" b="1" u="sng" dirty="0">
              <a:latin typeface="Arial" panose="020B0604020202020204" pitchFamily="34" charset="0"/>
              <a:cs typeface="Arial" panose="020B0604020202020204" pitchFamily="34" charset="0"/>
            </a:endParaRPr>
          </a:p>
          <a:p>
            <a:pPr marL="0" indent="0" algn="just">
              <a:buNone/>
            </a:pPr>
            <a:r>
              <a:rPr lang="en-US" b="1" u="sng" dirty="0">
                <a:latin typeface="Arial" panose="020B0604020202020204" pitchFamily="34" charset="0"/>
                <a:cs typeface="Arial" panose="020B0604020202020204" pitchFamily="34" charset="0"/>
              </a:rPr>
              <a:t>Party in compliance</a:t>
            </a:r>
            <a:r>
              <a:rPr lang="en-US" dirty="0">
                <a:latin typeface="Arial" panose="020B0604020202020204" pitchFamily="34" charset="0"/>
                <a:cs typeface="Arial" panose="020B0604020202020204" pitchFamily="34" charset="0"/>
              </a:rPr>
              <a:t> </a:t>
            </a:r>
          </a:p>
          <a:p>
            <a:pPr marL="571500" indent="-571500" algn="just">
              <a:buAutoNum type="romanLcParenBoth"/>
            </a:pPr>
            <a:r>
              <a:rPr lang="en-US" dirty="0">
                <a:latin typeface="Arial" panose="020B0604020202020204" pitchFamily="34" charset="0"/>
                <a:cs typeface="Arial" panose="020B0604020202020204" pitchFamily="34" charset="0"/>
              </a:rPr>
              <a:t>file statements in a sealed envelope and </a:t>
            </a:r>
          </a:p>
          <a:p>
            <a:pPr marL="571500" indent="-571500" algn="just">
              <a:buAutoNum type="romanLcParenBoth"/>
            </a:pPr>
            <a:r>
              <a:rPr lang="en-US" dirty="0">
                <a:latin typeface="Arial" panose="020B0604020202020204" pitchFamily="34" charset="0"/>
                <a:cs typeface="Arial" panose="020B0604020202020204" pitchFamily="34" charset="0"/>
              </a:rPr>
              <a:t>give notice to the defaulting party. </a:t>
            </a:r>
          </a:p>
          <a:p>
            <a:pPr marL="0" indent="0" algn="just">
              <a:buNone/>
            </a:pPr>
            <a:r>
              <a:rPr lang="en-US" b="1" u="sng" dirty="0">
                <a:latin typeface="Arial" panose="020B0604020202020204" pitchFamily="34" charset="0"/>
                <a:cs typeface="Arial" panose="020B0604020202020204" pitchFamily="34" charset="0"/>
              </a:rPr>
              <a:t>Defaulting party</a:t>
            </a:r>
          </a:p>
          <a:p>
            <a:pPr marL="571500" indent="-571500" algn="just">
              <a:buAutoNum type="romanLcParenBoth"/>
            </a:pPr>
            <a:r>
              <a:rPr lang="en-US" dirty="0">
                <a:latin typeface="Arial" panose="020B0604020202020204" pitchFamily="34" charset="0"/>
                <a:cs typeface="Arial" panose="020B0604020202020204" pitchFamily="34" charset="0"/>
              </a:rPr>
              <a:t>File and serve statements on the other party</a:t>
            </a:r>
          </a:p>
          <a:p>
            <a:pPr marL="571500" indent="-571500" algn="just">
              <a:buAutoNum type="romanLcParenBoth"/>
            </a:pPr>
            <a:r>
              <a:rPr lang="en-US" dirty="0">
                <a:latin typeface="Arial" panose="020B0604020202020204" pitchFamily="34" charset="0"/>
                <a:cs typeface="Arial" panose="020B0604020202020204" pitchFamily="34" charset="0"/>
              </a:rPr>
              <a:t>Provide Affidavit of Service/Certificate evidencing service</a:t>
            </a:r>
          </a:p>
          <a:p>
            <a:pPr marL="0" indent="0" algn="just">
              <a:buNone/>
            </a:pPr>
            <a:r>
              <a:rPr lang="en-US" b="1" u="sng" dirty="0">
                <a:latin typeface="Arial" panose="020B0604020202020204" pitchFamily="34" charset="0"/>
                <a:cs typeface="Arial" panose="020B0604020202020204" pitchFamily="34" charset="0"/>
              </a:rPr>
              <a:t>Court</a:t>
            </a:r>
            <a:endParaRPr lang="en-US" dirty="0">
              <a:latin typeface="Arial" panose="020B0604020202020204" pitchFamily="34" charset="0"/>
              <a:cs typeface="Arial" panose="020B0604020202020204" pitchFamily="34" charset="0"/>
            </a:endParaRPr>
          </a:p>
          <a:p>
            <a:pPr marL="0" indent="0" algn="just">
              <a:buNone/>
            </a:pP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DO NOT DISCLOSE statements to the defaulting party UNTIL they   have certified service of their own</a:t>
            </a:r>
          </a:p>
        </p:txBody>
      </p:sp>
    </p:spTree>
    <p:extLst>
      <p:ext uri="{BB962C8B-B14F-4D97-AF65-F5344CB8AC3E}">
        <p14:creationId xmlns:p14="http://schemas.microsoft.com/office/powerpoint/2010/main" val="3278552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35.15- Costs where Offer not Accepted</a:t>
            </a:r>
          </a:p>
        </p:txBody>
      </p:sp>
      <p:sp>
        <p:nvSpPr>
          <p:cNvPr id="3" name="Content Placeholder 2"/>
          <p:cNvSpPr>
            <a:spLocks noGrp="1"/>
          </p:cNvSpPr>
          <p:nvPr>
            <p:ph idx="1"/>
          </p:nvPr>
        </p:nvSpPr>
        <p:spPr/>
        <p:txBody>
          <a:bodyPr/>
          <a:lstStyle/>
          <a:p>
            <a:endParaRPr lang="en-US" dirty="0"/>
          </a:p>
          <a:p>
            <a:r>
              <a:rPr lang="en-US" dirty="0">
                <a:latin typeface="Arial" panose="020B0604020202020204" pitchFamily="34" charset="0"/>
                <a:cs typeface="Arial" panose="020B0604020202020204" pitchFamily="34" charset="0"/>
              </a:rPr>
              <a:t>Rule 35.15 sets out the general rules and exceptions</a:t>
            </a:r>
          </a:p>
          <a:p>
            <a:r>
              <a:rPr lang="en-US" dirty="0">
                <a:latin typeface="Arial" panose="020B0604020202020204" pitchFamily="34" charset="0"/>
                <a:cs typeface="Arial" panose="020B0604020202020204" pitchFamily="34" charset="0"/>
              </a:rPr>
              <a:t>Rule 35.15(1) – Where Claimant does not accept a Defendant’s offer</a:t>
            </a:r>
          </a:p>
          <a:p>
            <a:r>
              <a:rPr lang="en-US" dirty="0">
                <a:latin typeface="Arial" panose="020B0604020202020204" pitchFamily="34" charset="0"/>
                <a:cs typeface="Arial" panose="020B0604020202020204" pitchFamily="34" charset="0"/>
              </a:rPr>
              <a:t>Rule 35.15(2) – Where a Defendant does not accept a Claimant’s offer</a:t>
            </a:r>
          </a:p>
          <a:p>
            <a:r>
              <a:rPr lang="en-US" dirty="0">
                <a:latin typeface="Arial" panose="020B0604020202020204" pitchFamily="34" charset="0"/>
                <a:cs typeface="Arial" panose="020B0604020202020204" pitchFamily="34" charset="0"/>
              </a:rPr>
              <a:t>Rule 35.15(3) and (4)- Exceptional Circumstances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3483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solidFill>
                  <a:srgbClr val="FF0000"/>
                </a:solidFill>
                <a:latin typeface="Arial Black" panose="020B0A04020102020204" pitchFamily="34" charset="0"/>
              </a:rPr>
            </a:br>
            <a:r>
              <a:rPr lang="en-US" dirty="0">
                <a:solidFill>
                  <a:srgbClr val="00B0F0"/>
                </a:solidFill>
                <a:latin typeface="Arial Black" panose="020B0A04020102020204" pitchFamily="34" charset="0"/>
              </a:rPr>
              <a:t>CPR 35.15(1) – Where Claimant does not accept a Defendant’s offer</a:t>
            </a:r>
            <a:br>
              <a:rPr lang="en-US" dirty="0">
                <a:solidFill>
                  <a:srgbClr val="FF0000"/>
                </a:solidFill>
                <a:latin typeface="Arial Black" panose="020B0A04020102020204" pitchFamily="34" charset="0"/>
              </a:rPr>
            </a:b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514350" indent="-514350">
              <a:buAutoNum type="arabicParenBoth"/>
            </a:pPr>
            <a:r>
              <a:rPr lang="en-US" dirty="0">
                <a:latin typeface="Arial" panose="020B0604020202020204" pitchFamily="34" charset="0"/>
                <a:cs typeface="Arial" panose="020B0604020202020204" pitchFamily="34" charset="0"/>
              </a:rPr>
              <a:t>The general rule for defendants’ offers is that, if the defendant makes an offer to settle which is not accepted and in – </a:t>
            </a:r>
          </a:p>
          <a:p>
            <a:pPr marL="514350" indent="-514350">
              <a:buAutoNum type="alphaLcParenBoth"/>
            </a:pPr>
            <a:r>
              <a:rPr lang="en-US" dirty="0">
                <a:latin typeface="Arial" panose="020B0604020202020204" pitchFamily="34" charset="0"/>
                <a:cs typeface="Arial" panose="020B0604020202020204" pitchFamily="34" charset="0"/>
              </a:rPr>
              <a:t>the case of an offer to settle a claim for damages – the court awards less than 90% of the amount of the defendant’s offer; </a:t>
            </a:r>
          </a:p>
          <a:p>
            <a:pPr marL="514350" indent="-514350">
              <a:buAutoNum type="alphaLcParenBoth"/>
            </a:pPr>
            <a:r>
              <a:rPr lang="en-US" dirty="0">
                <a:latin typeface="Arial" panose="020B0604020202020204" pitchFamily="34" charset="0"/>
                <a:cs typeface="Arial" panose="020B0604020202020204" pitchFamily="34" charset="0"/>
              </a:rPr>
              <a:t>any other case – the court considers that the claimant acted unreasonably in not accepting the defendant’s offer; </a:t>
            </a:r>
          </a:p>
          <a:p>
            <a:pPr marL="0" indent="0">
              <a:buNone/>
            </a:pPr>
            <a:r>
              <a:rPr lang="en-US" dirty="0">
                <a:latin typeface="Arial" panose="020B0604020202020204" pitchFamily="34" charset="0"/>
                <a:cs typeface="Arial" panose="020B0604020202020204" pitchFamily="34" charset="0"/>
              </a:rPr>
              <a:t>the claimant </a:t>
            </a:r>
            <a:r>
              <a:rPr lang="en-US" b="1" u="sng" dirty="0">
                <a:latin typeface="Arial" panose="020B0604020202020204" pitchFamily="34" charset="0"/>
                <a:cs typeface="Arial" panose="020B0604020202020204" pitchFamily="34" charset="0"/>
              </a:rPr>
              <a:t>must</a:t>
            </a:r>
            <a:r>
              <a:rPr lang="en-US" dirty="0">
                <a:latin typeface="Arial" panose="020B0604020202020204" pitchFamily="34" charset="0"/>
                <a:cs typeface="Arial" panose="020B0604020202020204" pitchFamily="34" charset="0"/>
              </a:rPr>
              <a:t> pay any assessed costs incurred by the defendant after the latest date on which the offer could have been accepted without the court’s permission. </a:t>
            </a:r>
          </a:p>
        </p:txBody>
      </p:sp>
    </p:spTree>
    <p:extLst>
      <p:ext uri="{BB962C8B-B14F-4D97-AF65-F5344CB8AC3E}">
        <p14:creationId xmlns:p14="http://schemas.microsoft.com/office/powerpoint/2010/main" val="3075127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00B0F0"/>
                </a:solidFill>
                <a:latin typeface="Arial Black" panose="020B0A04020102020204" pitchFamily="34" charset="0"/>
              </a:rPr>
              <a:t>CPR 35.15(2) – Where a Defendant does not accept a Claimant’s offer</a:t>
            </a:r>
          </a:p>
        </p:txBody>
      </p:sp>
      <p:sp>
        <p:nvSpPr>
          <p:cNvPr id="3" name="Content Placeholder 2"/>
          <p:cNvSpPr>
            <a:spLocks noGrp="1"/>
          </p:cNvSpPr>
          <p:nvPr>
            <p:ph idx="1"/>
          </p:nvPr>
        </p:nvSpPr>
        <p:spPr>
          <a:xfrm>
            <a:off x="831669" y="2023413"/>
            <a:ext cx="10515600" cy="3955762"/>
          </a:xfrm>
        </p:spPr>
        <p:txBody>
          <a:bodyPr/>
          <a:lstStyle/>
          <a:p>
            <a:pPr marL="0" indent="0">
              <a:buNone/>
            </a:pPr>
            <a:r>
              <a:rPr lang="en-US" dirty="0">
                <a:latin typeface="Arial" panose="020B0604020202020204" pitchFamily="34" charset="0"/>
                <a:cs typeface="Arial" panose="020B0604020202020204" pitchFamily="34" charset="0"/>
              </a:rPr>
              <a:t>(2) If a claimant makes an offer to settle and in – </a:t>
            </a:r>
          </a:p>
          <a:p>
            <a:pPr marL="514350" indent="-514350">
              <a:buAutoNum type="alphaLcParenBoth"/>
            </a:pPr>
            <a:r>
              <a:rPr lang="en-US" dirty="0">
                <a:latin typeface="Arial" panose="020B0604020202020204" pitchFamily="34" charset="0"/>
                <a:cs typeface="Arial" panose="020B0604020202020204" pitchFamily="34" charset="0"/>
              </a:rPr>
              <a:t>the case of an offer to settle a claim for damages – the court awards an amount which is equal to or more than the amount of the offer; </a:t>
            </a:r>
          </a:p>
          <a:p>
            <a:pPr marL="514350" indent="-514350">
              <a:buAutoNum type="alphaLcParenBoth"/>
            </a:pPr>
            <a:r>
              <a:rPr lang="en-US" dirty="0">
                <a:latin typeface="Arial" panose="020B0604020202020204" pitchFamily="34" charset="0"/>
                <a:cs typeface="Arial" panose="020B0604020202020204" pitchFamily="34" charset="0"/>
              </a:rPr>
              <a:t>any other case – the court considers that the defendant acted unreasonably in not accepting the claimant’s offer; </a:t>
            </a:r>
          </a:p>
          <a:p>
            <a:pPr marL="0" indent="0">
              <a:buNone/>
            </a:pPr>
            <a:r>
              <a:rPr lang="en-US" dirty="0">
                <a:latin typeface="Arial" panose="020B0604020202020204" pitchFamily="34" charset="0"/>
                <a:cs typeface="Arial" panose="020B0604020202020204" pitchFamily="34" charset="0"/>
              </a:rPr>
              <a:t>the court may, in exercising its discretion as to interest take into account the rates set out in the following table:</a:t>
            </a:r>
          </a:p>
        </p:txBody>
      </p:sp>
    </p:spTree>
    <p:extLst>
      <p:ext uri="{BB962C8B-B14F-4D97-AF65-F5344CB8AC3E}">
        <p14:creationId xmlns:p14="http://schemas.microsoft.com/office/powerpoint/2010/main" val="1705529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35.15(2)- Interest Consequences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8992511"/>
              </p:ext>
            </p:extLst>
          </p:nvPr>
        </p:nvGraphicFramePr>
        <p:xfrm>
          <a:off x="838200" y="1825625"/>
          <a:ext cx="10515600" cy="4351338"/>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81730393"/>
                    </a:ext>
                  </a:extLst>
                </a:gridCol>
                <a:gridCol w="5257800">
                  <a:extLst>
                    <a:ext uri="{9D8B030D-6E8A-4147-A177-3AD203B41FA5}">
                      <a16:colId xmlns:a16="http://schemas.microsoft.com/office/drawing/2014/main" val="4031039249"/>
                    </a:ext>
                  </a:extLst>
                </a:gridCol>
              </a:tblGrid>
              <a:tr h="528952">
                <a:tc>
                  <a:txBody>
                    <a:bodyPr/>
                    <a:lstStyle/>
                    <a:p>
                      <a:pPr algn="ctr"/>
                      <a:r>
                        <a:rPr lang="en-US" dirty="0"/>
                        <a:t>Net amount of damages</a:t>
                      </a:r>
                    </a:p>
                    <a:p>
                      <a:pPr algn="ctr"/>
                      <a:r>
                        <a:rPr lang="en-US" dirty="0"/>
                        <a:t>‘net’= the amount of damages on the claim less the amount (if any) awarded on any counterclaim.</a:t>
                      </a:r>
                    </a:p>
                  </a:txBody>
                  <a:tcPr/>
                </a:tc>
                <a:tc>
                  <a:txBody>
                    <a:bodyPr/>
                    <a:lstStyle/>
                    <a:p>
                      <a:pPr algn="ctr"/>
                      <a:r>
                        <a:rPr lang="en-US" dirty="0"/>
                        <a:t>Rate of Interest </a:t>
                      </a:r>
                    </a:p>
                  </a:txBody>
                  <a:tcPr/>
                </a:tc>
                <a:extLst>
                  <a:ext uri="{0D108BD9-81ED-4DB2-BD59-A6C34878D82A}">
                    <a16:rowId xmlns:a16="http://schemas.microsoft.com/office/drawing/2014/main" val="3668318290"/>
                  </a:ext>
                </a:extLst>
              </a:tr>
              <a:tr h="739083">
                <a:tc>
                  <a:txBody>
                    <a:bodyPr/>
                    <a:lstStyle/>
                    <a:p>
                      <a:pPr algn="ct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 exceeding B$100,000</a:t>
                      </a:r>
                      <a:endParaRPr lang="en-US" dirty="0"/>
                    </a:p>
                  </a:txBody>
                  <a:tcPr/>
                </a:tc>
                <a:tc>
                  <a:txBody>
                    <a:bodyPr/>
                    <a:lstStyle/>
                    <a:p>
                      <a:pPr algn="ct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12% per annum.</a:t>
                      </a:r>
                      <a:endParaRPr lang="en-US" dirty="0"/>
                    </a:p>
                  </a:txBody>
                  <a:tcPr/>
                </a:tc>
                <a:extLst>
                  <a:ext uri="{0D108BD9-81ED-4DB2-BD59-A6C34878D82A}">
                    <a16:rowId xmlns:a16="http://schemas.microsoft.com/office/drawing/2014/main" val="2196595480"/>
                  </a:ext>
                </a:extLst>
              </a:tr>
              <a:tr h="739083">
                <a:tc>
                  <a:txBody>
                    <a:bodyPr/>
                    <a:lstStyle/>
                    <a:p>
                      <a:pPr algn="ct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for the next B$150,000</a:t>
                      </a:r>
                      <a:endParaRPr lang="en-US" dirty="0"/>
                    </a:p>
                  </a:txBody>
                  <a:tcPr/>
                </a:tc>
                <a:tc>
                  <a:txBody>
                    <a:bodyPr/>
                    <a:lstStyle/>
                    <a:p>
                      <a:pPr algn="ct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10% per annum </a:t>
                      </a:r>
                      <a:endParaRPr lang="en-US" dirty="0"/>
                    </a:p>
                  </a:txBody>
                  <a:tcPr/>
                </a:tc>
                <a:extLst>
                  <a:ext uri="{0D108BD9-81ED-4DB2-BD59-A6C34878D82A}">
                    <a16:rowId xmlns:a16="http://schemas.microsoft.com/office/drawing/2014/main" val="4281774186"/>
                  </a:ext>
                </a:extLst>
              </a:tr>
              <a:tr h="739083">
                <a:tc>
                  <a:txBody>
                    <a:bodyPr/>
                    <a:lstStyle/>
                    <a:p>
                      <a:pPr algn="ct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for the next B$500,000</a:t>
                      </a:r>
                      <a:endParaRPr lang="en-US" dirty="0"/>
                    </a:p>
                  </a:txBody>
                  <a:tcPr/>
                </a:tc>
                <a:tc>
                  <a:txBody>
                    <a:bodyPr/>
                    <a:lstStyle/>
                    <a:p>
                      <a:pPr algn="ct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9% per annum</a:t>
                      </a:r>
                      <a:endParaRPr lang="en-US" dirty="0"/>
                    </a:p>
                  </a:txBody>
                  <a:tcPr/>
                </a:tc>
                <a:extLst>
                  <a:ext uri="{0D108BD9-81ED-4DB2-BD59-A6C34878D82A}">
                    <a16:rowId xmlns:a16="http://schemas.microsoft.com/office/drawing/2014/main" val="3833582465"/>
                  </a:ext>
                </a:extLst>
              </a:tr>
              <a:tr h="739083">
                <a:tc>
                  <a:txBody>
                    <a:bodyPr/>
                    <a:lstStyle/>
                    <a:p>
                      <a:pPr algn="ctr"/>
                      <a:r>
                        <a:rPr lang="en-US" sz="2800" dirty="0"/>
                        <a:t>in excess of B$800,000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t>7% per annum</a:t>
                      </a:r>
                    </a:p>
                  </a:txBody>
                  <a:tcPr/>
                </a:tc>
                <a:extLst>
                  <a:ext uri="{0D108BD9-81ED-4DB2-BD59-A6C34878D82A}">
                    <a16:rowId xmlns:a16="http://schemas.microsoft.com/office/drawing/2014/main" val="815928763"/>
                  </a:ext>
                </a:extLst>
              </a:tr>
            </a:tbl>
          </a:graphicData>
        </a:graphic>
      </p:graphicFrame>
    </p:spTree>
    <p:extLst>
      <p:ext uri="{BB962C8B-B14F-4D97-AF65-F5344CB8AC3E}">
        <p14:creationId xmlns:p14="http://schemas.microsoft.com/office/powerpoint/2010/main" val="1730607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3.15(2)- Example</a:t>
            </a: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One year since the offer. </a:t>
            </a:r>
          </a:p>
          <a:p>
            <a:pPr marL="0" indent="0">
              <a:buNone/>
            </a:pPr>
            <a:r>
              <a:rPr lang="en-US" dirty="0">
                <a:latin typeface="Arial" panose="020B0604020202020204" pitchFamily="34" charset="0"/>
                <a:cs typeface="Arial" panose="020B0604020202020204" pitchFamily="34" charset="0"/>
              </a:rPr>
              <a:t>Damages – B$400,000; </a:t>
            </a:r>
          </a:p>
          <a:p>
            <a:pPr marL="0" indent="0">
              <a:buNone/>
            </a:pPr>
            <a:r>
              <a:rPr lang="en-US" dirty="0">
                <a:latin typeface="Arial" panose="020B0604020202020204" pitchFamily="34" charset="0"/>
                <a:cs typeface="Arial" panose="020B0604020202020204" pitchFamily="34" charset="0"/>
              </a:rPr>
              <a:t>The court might award – </a:t>
            </a:r>
          </a:p>
          <a:p>
            <a:pPr marL="0" indent="0">
              <a:buNone/>
            </a:pPr>
            <a:r>
              <a:rPr lang="en-US" dirty="0">
                <a:latin typeface="Arial" panose="020B0604020202020204" pitchFamily="34" charset="0"/>
                <a:cs typeface="Arial" panose="020B0604020202020204" pitchFamily="34" charset="0"/>
              </a:rPr>
              <a:t>12% on the first $100,000 for one year ($12,000); </a:t>
            </a:r>
          </a:p>
          <a:p>
            <a:pPr marL="0" indent="0">
              <a:buNone/>
            </a:pPr>
            <a:r>
              <a:rPr lang="en-US" dirty="0">
                <a:latin typeface="Arial" panose="020B0604020202020204" pitchFamily="34" charset="0"/>
                <a:cs typeface="Arial" panose="020B0604020202020204" pitchFamily="34" charset="0"/>
              </a:rPr>
              <a:t>plus 10% interest on the next $150,000 for one year ($15,000); </a:t>
            </a:r>
          </a:p>
          <a:p>
            <a:pPr marL="0" indent="0">
              <a:buNone/>
            </a:pPr>
            <a:r>
              <a:rPr lang="en-US" dirty="0">
                <a:latin typeface="Arial" panose="020B0604020202020204" pitchFamily="34" charset="0"/>
                <a:cs typeface="Arial" panose="020B0604020202020204" pitchFamily="34" charset="0"/>
              </a:rPr>
              <a:t>plus 9% interest on the remaining $150,000 for one year ($13,500); </a:t>
            </a:r>
          </a:p>
          <a:p>
            <a:pPr marL="0" indent="0">
              <a:buNone/>
            </a:pPr>
            <a:r>
              <a:rPr lang="en-US" dirty="0">
                <a:latin typeface="Arial" panose="020B0604020202020204" pitchFamily="34" charset="0"/>
                <a:cs typeface="Arial" panose="020B0604020202020204" pitchFamily="34" charset="0"/>
              </a:rPr>
              <a:t>=a total of B$40,500 interest on damages.</a:t>
            </a:r>
          </a:p>
        </p:txBody>
      </p:sp>
    </p:spTree>
    <p:extLst>
      <p:ext uri="{BB962C8B-B14F-4D97-AF65-F5344CB8AC3E}">
        <p14:creationId xmlns:p14="http://schemas.microsoft.com/office/powerpoint/2010/main" val="2603282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00B0F0"/>
                </a:solidFill>
                <a:latin typeface="Arial Black" panose="020B0A04020102020204" pitchFamily="34" charset="0"/>
              </a:rPr>
              <a:t>CPR 35.15(3) and (4)- Exceptional Circumstances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(3)</a:t>
            </a:r>
            <a:r>
              <a:rPr lang="en-US" dirty="0">
                <a:solidFill>
                  <a:srgbClr val="FF0000"/>
                </a:solidFill>
              </a:rPr>
              <a:t> </a:t>
            </a:r>
            <a:r>
              <a:rPr lang="en-US" dirty="0"/>
              <a:t>The court may decide that the general rule under paragraph (1) is not to apply in a particular case. </a:t>
            </a:r>
          </a:p>
          <a:p>
            <a:pPr marL="0" indent="0">
              <a:buNone/>
            </a:pPr>
            <a:r>
              <a:rPr lang="en-US" dirty="0"/>
              <a:t>(4) In deciding whether the rule in (1) above should not apply and in considering the exercise of its discretion the court may take into account the– </a:t>
            </a:r>
          </a:p>
          <a:p>
            <a:pPr marL="514350" indent="-514350">
              <a:buAutoNum type="alphaLcParenBoth"/>
            </a:pPr>
            <a:r>
              <a:rPr lang="en-US" dirty="0"/>
              <a:t>conduct of the </a:t>
            </a:r>
            <a:r>
              <a:rPr lang="en-US" dirty="0" err="1"/>
              <a:t>offeror</a:t>
            </a:r>
            <a:r>
              <a:rPr lang="en-US" dirty="0"/>
              <a:t> and the offeree with regard to giving or refusing information for the purposes of enabling the offer to be made or evaluated; </a:t>
            </a:r>
          </a:p>
          <a:p>
            <a:pPr marL="514350" indent="-514350">
              <a:buAutoNum type="alphaLcParenBoth"/>
            </a:pPr>
            <a:r>
              <a:rPr lang="en-US" dirty="0"/>
              <a:t>information available to the </a:t>
            </a:r>
            <a:r>
              <a:rPr lang="en-US" dirty="0" err="1"/>
              <a:t>offeror</a:t>
            </a:r>
            <a:r>
              <a:rPr lang="en-US" dirty="0"/>
              <a:t> and the offeree at the time that the offer was made; </a:t>
            </a:r>
          </a:p>
          <a:p>
            <a:pPr marL="514350" indent="-514350">
              <a:buAutoNum type="alphaLcParenBoth"/>
            </a:pPr>
            <a:r>
              <a:rPr lang="en-US" dirty="0"/>
              <a:t>stage in the proceedings at which the offer was made; and </a:t>
            </a:r>
          </a:p>
          <a:p>
            <a:pPr marL="514350" indent="-514350">
              <a:buAutoNum type="alphaLcParenBoth"/>
            </a:pPr>
            <a:r>
              <a:rPr lang="en-US" dirty="0"/>
              <a:t>terms of any offer.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33956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Rule 35.15(5)- When does it apply?</a:t>
            </a:r>
          </a:p>
        </p:txBody>
      </p:sp>
      <p:sp>
        <p:nvSpPr>
          <p:cNvPr id="3" name="Content Placeholder 2"/>
          <p:cNvSpPr>
            <a:spLocks noGrp="1"/>
          </p:cNvSpPr>
          <p:nvPr>
            <p:ph idx="1"/>
          </p:nvPr>
        </p:nvSpPr>
        <p:spPr/>
        <p:txBody>
          <a:bodyPr/>
          <a:lstStyle/>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dirty="0">
              <a:solidFill>
                <a:srgbClr val="FF0000"/>
              </a:solidFill>
            </a:endParaRPr>
          </a:p>
          <a:p>
            <a:pPr marL="0" indent="0" algn="ctr">
              <a:buNone/>
            </a:pPr>
            <a:r>
              <a:rPr lang="en-US" dirty="0">
                <a:latin typeface="Arial" panose="020B0604020202020204" pitchFamily="34" charset="0"/>
                <a:cs typeface="Arial" panose="020B0604020202020204" pitchFamily="34" charset="0"/>
              </a:rPr>
              <a:t>This rule applies to offers to settle at any time, </a:t>
            </a:r>
            <a:r>
              <a:rPr lang="en-US" u="sng" dirty="0">
                <a:latin typeface="Arial" panose="020B0604020202020204" pitchFamily="34" charset="0"/>
                <a:cs typeface="Arial" panose="020B0604020202020204" pitchFamily="34" charset="0"/>
              </a:rPr>
              <a:t>including before proceedings were started</a:t>
            </a:r>
            <a:r>
              <a:rPr lang="en-US" dirty="0">
                <a:latin typeface="Arial" panose="020B0604020202020204" pitchFamily="34" charset="0"/>
                <a:cs typeface="Arial" panose="020B0604020202020204" pitchFamily="34" charset="0"/>
              </a:rPr>
              <a:t>.</a:t>
            </a:r>
          </a:p>
          <a:p>
            <a:pPr marL="0" indent="0">
              <a:buNone/>
            </a:pPr>
            <a:endParaRPr lang="en-US" dirty="0"/>
          </a:p>
        </p:txBody>
      </p:sp>
    </p:spTree>
    <p:extLst>
      <p:ext uri="{BB962C8B-B14F-4D97-AF65-F5344CB8AC3E}">
        <p14:creationId xmlns:p14="http://schemas.microsoft.com/office/powerpoint/2010/main" val="2649824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35.16- How Costs Are To Be Dealt With</a:t>
            </a:r>
          </a:p>
        </p:txBody>
      </p:sp>
      <p:sp>
        <p:nvSpPr>
          <p:cNvPr id="3" name="Content Placeholder 2"/>
          <p:cNvSpPr>
            <a:spLocks noGrp="1"/>
          </p:cNvSpPr>
          <p:nvPr>
            <p:ph idx="1"/>
          </p:nvPr>
        </p:nvSpPr>
        <p:spPr>
          <a:xfrm>
            <a:off x="838200" y="2023413"/>
            <a:ext cx="10515600" cy="3955762"/>
          </a:xfrm>
        </p:spPr>
        <p:txBody>
          <a:bodyPr>
            <a:normAutofit lnSpcReduction="10000"/>
          </a:bodyPr>
          <a:lstStyle/>
          <a:p>
            <a:pPr marL="514350" indent="-514350">
              <a:buAutoNum type="arabicParenBoth"/>
            </a:pPr>
            <a:r>
              <a:rPr lang="en-US" dirty="0">
                <a:latin typeface="Arial" panose="020B0604020202020204" pitchFamily="34" charset="0"/>
                <a:cs typeface="Arial" panose="020B0604020202020204" pitchFamily="34" charset="0"/>
              </a:rPr>
              <a:t>If an offer to settle is accepted, the parties may agree the amount of costs that are due to be paid under this Part. </a:t>
            </a:r>
          </a:p>
          <a:p>
            <a:pPr marL="514350" indent="-514350">
              <a:buAutoNum type="arabicParenBoth"/>
            </a:pPr>
            <a:r>
              <a:rPr lang="en-US" dirty="0">
                <a:latin typeface="Arial" panose="020B0604020202020204" pitchFamily="34" charset="0"/>
                <a:cs typeface="Arial" panose="020B0604020202020204" pitchFamily="34" charset="0"/>
              </a:rPr>
              <a:t>If an offer to settle – </a:t>
            </a:r>
          </a:p>
          <a:p>
            <a:pPr marL="514350" indent="-514350">
              <a:buAutoNum type="alphaLcParenBoth"/>
            </a:pPr>
            <a:r>
              <a:rPr lang="en-US" dirty="0">
                <a:latin typeface="Arial" panose="020B0604020202020204" pitchFamily="34" charset="0"/>
                <a:cs typeface="Arial" panose="020B0604020202020204" pitchFamily="34" charset="0"/>
              </a:rPr>
              <a:t>is accepted after the time originally stated for accepting it under rule 35.10(2); or</a:t>
            </a:r>
          </a:p>
          <a:p>
            <a:pPr marL="514350" indent="-514350">
              <a:buAutoNum type="alphaLcParenBoth"/>
            </a:pPr>
            <a:r>
              <a:rPr lang="en-US" dirty="0">
                <a:latin typeface="Arial" panose="020B0604020202020204" pitchFamily="34" charset="0"/>
                <a:cs typeface="Arial" panose="020B0604020202020204" pitchFamily="34" charset="0"/>
              </a:rPr>
              <a:t>deals only with part of the case in accordance with rule 35.13(3); </a:t>
            </a:r>
          </a:p>
          <a:p>
            <a:pPr marL="0" indent="0">
              <a:buNone/>
            </a:pPr>
            <a:r>
              <a:rPr lang="en-US" dirty="0">
                <a:latin typeface="Arial" panose="020B0604020202020204" pitchFamily="34" charset="0"/>
                <a:cs typeface="Arial" panose="020B0604020202020204" pitchFamily="34" charset="0"/>
              </a:rPr>
              <a:t>the amount of costs to be paid to the party entitled to such costs must be assessed by the court.</a:t>
            </a:r>
          </a:p>
        </p:txBody>
      </p:sp>
    </p:spTree>
    <p:extLst>
      <p:ext uri="{BB962C8B-B14F-4D97-AF65-F5344CB8AC3E}">
        <p14:creationId xmlns:p14="http://schemas.microsoft.com/office/powerpoint/2010/main" val="1365810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solidFill>
                  <a:srgbClr val="00B0F0"/>
                </a:solidFill>
                <a:latin typeface="Arial Black" panose="020B0A04020102020204" pitchFamily="34" charset="0"/>
              </a:rPr>
              <a:t>Part 36-Payments into Court to Support Offers under Part 35 and under Court Order</a:t>
            </a:r>
          </a:p>
        </p:txBody>
      </p:sp>
      <p:sp>
        <p:nvSpPr>
          <p:cNvPr id="3" name="Content Placeholder 2"/>
          <p:cNvSpPr>
            <a:spLocks noGrp="1"/>
          </p:cNvSpPr>
          <p:nvPr>
            <p:ph idx="1"/>
          </p:nvPr>
        </p:nvSpPr>
        <p:spPr/>
        <p:txBody>
          <a:bodyPr/>
          <a:lstStyle/>
          <a:p>
            <a:endParaRPr lang="en-US" dirty="0"/>
          </a:p>
          <a:p>
            <a:r>
              <a:rPr lang="en-US" dirty="0">
                <a:solidFill>
                  <a:srgbClr val="FF0000"/>
                </a:solidFill>
              </a:rPr>
              <a:t>Some similarities to R.S.C. Order 22</a:t>
            </a:r>
          </a:p>
          <a:p>
            <a:endParaRPr lang="en-US" dirty="0">
              <a:solidFill>
                <a:srgbClr val="FF0000"/>
              </a:solidFill>
            </a:endParaRPr>
          </a:p>
          <a:p>
            <a:r>
              <a:rPr lang="en-US" dirty="0">
                <a:latin typeface="Arial" panose="020B0604020202020204" pitchFamily="34" charset="0"/>
                <a:cs typeface="Arial" panose="020B0604020202020204" pitchFamily="34" charset="0"/>
              </a:rPr>
              <a:t>Whereas R.S.C. Ord. 22 addresses only court orders and </a:t>
            </a:r>
            <a:r>
              <a:rPr lang="en-US" dirty="0" err="1">
                <a:latin typeface="Arial" panose="020B0604020202020204" pitchFamily="34" charset="0"/>
                <a:cs typeface="Arial" panose="020B0604020202020204" pitchFamily="34" charset="0"/>
              </a:rPr>
              <a:t>defences</a:t>
            </a:r>
            <a:r>
              <a:rPr lang="en-US" dirty="0">
                <a:latin typeface="Arial" panose="020B0604020202020204" pitchFamily="34" charset="0"/>
                <a:cs typeface="Arial" panose="020B0604020202020204" pitchFamily="34" charset="0"/>
              </a:rPr>
              <a:t> of tender, this Part also addresses payments into Court to support an Offer under CPR Part 35.</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the extent that CPR Part 35 addresses right to obtain funds paid into Court, some of R.S.C. Ord. 22 already covered there.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112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36.1- Scope of this Part</a:t>
            </a:r>
          </a:p>
        </p:txBody>
      </p:sp>
      <p:sp>
        <p:nvSpPr>
          <p:cNvPr id="3" name="Content Placeholder 2"/>
          <p:cNvSpPr>
            <a:spLocks noGrp="1"/>
          </p:cNvSpPr>
          <p:nvPr>
            <p:ph idx="1"/>
          </p:nvPr>
        </p:nvSpPr>
        <p:spPr/>
        <p:txBody>
          <a:bodyPr>
            <a:normAutofit/>
          </a:bodyPr>
          <a:lstStyle/>
          <a:p>
            <a:pPr marL="0" indent="0">
              <a:buNone/>
            </a:pPr>
            <a:r>
              <a:rPr lang="en-US" dirty="0">
                <a:latin typeface="Arial" panose="020B0604020202020204" pitchFamily="34" charset="0"/>
                <a:cs typeface="Arial" panose="020B0604020202020204" pitchFamily="34" charset="0"/>
              </a:rPr>
              <a:t>(1) This Part deals with payments into court made – </a:t>
            </a:r>
          </a:p>
          <a:p>
            <a:pPr marL="514350" indent="-514350">
              <a:buAutoNum type="alphaLcParenBoth"/>
            </a:pPr>
            <a:r>
              <a:rPr lang="en-US" dirty="0">
                <a:latin typeface="Arial" panose="020B0604020202020204" pitchFamily="34" charset="0"/>
                <a:cs typeface="Arial" panose="020B0604020202020204" pitchFamily="34" charset="0"/>
              </a:rPr>
              <a:t>in accordance with an order of court; </a:t>
            </a:r>
          </a:p>
          <a:p>
            <a:pPr marL="514350" indent="-514350">
              <a:buAutoNum type="alphaLcParenBoth"/>
            </a:pPr>
            <a:r>
              <a:rPr lang="en-US" dirty="0">
                <a:latin typeface="Arial" panose="020B0604020202020204" pitchFamily="34" charset="0"/>
                <a:cs typeface="Arial" panose="020B0604020202020204" pitchFamily="34" charset="0"/>
              </a:rPr>
              <a:t>to support a defence of tender; and </a:t>
            </a:r>
          </a:p>
          <a:p>
            <a:pPr marL="514350" indent="-514350">
              <a:buAutoNum type="alphaLcParenBoth"/>
            </a:pPr>
            <a:r>
              <a:rPr lang="en-US" dirty="0">
                <a:latin typeface="Arial" panose="020B0604020202020204" pitchFamily="34" charset="0"/>
                <a:cs typeface="Arial" panose="020B0604020202020204" pitchFamily="34" charset="0"/>
              </a:rPr>
              <a:t>to support an offer of payment under Part 35. </a:t>
            </a:r>
          </a:p>
          <a:p>
            <a:pPr marL="514350" indent="-514350">
              <a:buAutoNum type="alphaLcParenBoth"/>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(2) A defendant is not obliged to make a payment into court to support an offer under Part 35. </a:t>
            </a:r>
          </a:p>
        </p:txBody>
      </p:sp>
    </p:spTree>
    <p:extLst>
      <p:ext uri="{BB962C8B-B14F-4D97-AF65-F5344CB8AC3E}">
        <p14:creationId xmlns:p14="http://schemas.microsoft.com/office/powerpoint/2010/main" val="247060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latin typeface="Arial Black" panose="020B0A04020102020204" pitchFamily="34" charset="0"/>
              </a:rPr>
              <a:t>OBSERVATIONS OF CPR 29 .7</a:t>
            </a:r>
            <a:endParaRPr lang="en-US" dirty="0"/>
          </a:p>
        </p:txBody>
      </p:sp>
      <p:sp>
        <p:nvSpPr>
          <p:cNvPr id="3" name="Content Placeholder 2"/>
          <p:cNvSpPr>
            <a:spLocks noGrp="1"/>
          </p:cNvSpPr>
          <p:nvPr>
            <p:ph idx="1"/>
          </p:nvPr>
        </p:nvSpPr>
        <p:spPr/>
        <p:txBody>
          <a:bodyPr>
            <a:normAutofit fontScale="92500" lnSpcReduction="20000"/>
          </a:bodyPr>
          <a:lstStyle/>
          <a:p>
            <a:pPr marL="0" indent="0" algn="just">
              <a:buNone/>
            </a:pPr>
            <a:r>
              <a:rPr lang="en-US" b="1" dirty="0">
                <a:latin typeface="Arial" panose="020B0604020202020204" pitchFamily="34" charset="0"/>
                <a:cs typeface="Arial" panose="020B0604020202020204" pitchFamily="34" charset="0"/>
              </a:rPr>
              <a:t>Court must determine practice and procedure of acceptance of 	sealed envelopes. </a:t>
            </a:r>
          </a:p>
          <a:p>
            <a:pPr marL="0" indent="0" algn="just">
              <a:buNone/>
            </a:pPr>
            <a:r>
              <a:rPr lang="en-US" dirty="0">
                <a:latin typeface="Arial" panose="020B0604020202020204" pitchFamily="34"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a:p>
            <a:pPr marL="457200" lvl="1" indent="0" algn="just">
              <a:buNone/>
            </a:pPr>
            <a:r>
              <a:rPr lang="en-US" sz="2600" dirty="0">
                <a:latin typeface="Arial" panose="020B0604020202020204" pitchFamily="34" charset="0"/>
                <a:cs typeface="Arial" panose="020B0604020202020204" pitchFamily="34" charset="0"/>
              </a:rPr>
              <a:t>(</a:t>
            </a:r>
            <a:r>
              <a:rPr lang="en-US" sz="2600" dirty="0" err="1">
                <a:latin typeface="Arial" panose="020B0604020202020204" pitchFamily="34" charset="0"/>
                <a:cs typeface="Arial" panose="020B0604020202020204" pitchFamily="34" charset="0"/>
              </a:rPr>
              <a:t>i</a:t>
            </a:r>
            <a:r>
              <a:rPr lang="en-US" sz="2600" dirty="0">
                <a:latin typeface="Arial" panose="020B0604020202020204" pitchFamily="34" charset="0"/>
                <a:cs typeface="Arial" panose="020B0604020202020204" pitchFamily="34" charset="0"/>
              </a:rPr>
              <a:t>) who is to provide the envelopes, specifics of size, </a:t>
            </a:r>
            <a:r>
              <a:rPr lang="en-US" sz="2600" dirty="0" err="1">
                <a:latin typeface="Arial" panose="020B0604020202020204" pitchFamily="34" charset="0"/>
                <a:cs typeface="Arial" panose="020B0604020202020204" pitchFamily="34" charset="0"/>
              </a:rPr>
              <a:t>colour</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etc</a:t>
            </a:r>
            <a:endParaRPr lang="en-US" sz="2600" dirty="0">
              <a:latin typeface="Arial" panose="020B0604020202020204" pitchFamily="34" charset="0"/>
              <a:cs typeface="Arial" panose="020B0604020202020204" pitchFamily="34" charset="0"/>
            </a:endParaRPr>
          </a:p>
          <a:p>
            <a:pPr marL="457200" lvl="1" indent="0" algn="just">
              <a:buNone/>
            </a:pPr>
            <a:r>
              <a:rPr lang="en-US" sz="2600" dirty="0">
                <a:latin typeface="Arial" panose="020B0604020202020204" pitchFamily="34" charset="0"/>
                <a:cs typeface="Arial" panose="020B0604020202020204" pitchFamily="34" charset="0"/>
              </a:rPr>
              <a:t>(ii) information to be placed on the envelope – name of parties, to the action, file number, law firm?</a:t>
            </a:r>
          </a:p>
          <a:p>
            <a:pPr marL="457200" lvl="1" indent="0" algn="just">
              <a:buNone/>
            </a:pPr>
            <a:r>
              <a:rPr lang="en-US" sz="2600" dirty="0">
                <a:latin typeface="Arial" panose="020B0604020202020204" pitchFamily="34" charset="0"/>
                <a:cs typeface="Arial" panose="020B0604020202020204" pitchFamily="34" charset="0"/>
              </a:rPr>
              <a:t>(iii)Form of Notice to the defaulting party – need to be addressed</a:t>
            </a:r>
          </a:p>
          <a:p>
            <a:pPr marL="457200" lvl="1" indent="0" algn="just">
              <a:buNone/>
            </a:pPr>
            <a:r>
              <a:rPr lang="en-US" sz="2600" dirty="0">
                <a:latin typeface="Arial" panose="020B0604020202020204" pitchFamily="34" charset="0"/>
                <a:cs typeface="Arial" panose="020B0604020202020204" pitchFamily="34" charset="0"/>
              </a:rPr>
              <a:t>(iv) Certificate or Affidavit of Service – how does the defaulting party certify service?</a:t>
            </a:r>
          </a:p>
          <a:p>
            <a:pPr marL="457200" lvl="1" indent="0" algn="just">
              <a:buNone/>
            </a:pPr>
            <a:r>
              <a:rPr lang="en-US" sz="2600" dirty="0">
                <a:latin typeface="Arial" panose="020B0604020202020204" pitchFamily="34" charset="0"/>
                <a:cs typeface="Arial" panose="020B0604020202020204" pitchFamily="34" charset="0"/>
              </a:rPr>
              <a:t>(v) How will this procedure be addressed when E-filing is introduced? </a:t>
            </a:r>
          </a:p>
          <a:p>
            <a:pPr marL="514350" indent="-514350" algn="just">
              <a:buAutoNum type="arabicParenR"/>
            </a:pPr>
            <a:endParaRPr lang="en-US" dirty="0">
              <a:latin typeface="Arial" panose="020B0604020202020204" pitchFamily="34" charset="0"/>
              <a:cs typeface="Arial" panose="020B0604020202020204" pitchFamily="34" charset="0"/>
            </a:endParaRPr>
          </a:p>
          <a:p>
            <a:pPr marL="0" indent="0" algn="just">
              <a:buNone/>
            </a:pPr>
            <a:r>
              <a:rPr lang="en-US" b="1" dirty="0">
                <a:latin typeface="Arial" panose="020B0604020202020204" pitchFamily="34" charset="0"/>
                <a:cs typeface="Arial" panose="020B0604020202020204" pitchFamily="34" charset="0"/>
              </a:rPr>
              <a:t>Perhaps by Practice Direction?</a:t>
            </a:r>
          </a:p>
          <a:p>
            <a:pPr marL="457200" lvl="1" indent="0" algn="just">
              <a:buNone/>
            </a:pPr>
            <a:endParaRPr lang="en-US" dirty="0">
              <a:latin typeface="Arial" panose="020B0604020202020204" pitchFamily="34" charset="0"/>
              <a:cs typeface="Arial" panose="020B0604020202020204" pitchFamily="34" charset="0"/>
            </a:endParaRPr>
          </a:p>
          <a:p>
            <a:pPr marL="457200" lvl="1" indent="0" algn="just">
              <a:buNone/>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76638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36.1- Scope of this Part</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(3) With the – </a:t>
            </a:r>
          </a:p>
          <a:p>
            <a:pPr marL="514350" indent="-514350">
              <a:buAutoNum type="alphaLcParenBoth"/>
            </a:pPr>
            <a:r>
              <a:rPr lang="en-US" dirty="0">
                <a:latin typeface="Arial" panose="020B0604020202020204" pitchFamily="34" charset="0"/>
                <a:cs typeface="Arial" panose="020B0604020202020204" pitchFamily="34" charset="0"/>
              </a:rPr>
              <a:t>agreement of the claimant; or </a:t>
            </a:r>
          </a:p>
          <a:p>
            <a:pPr marL="514350" indent="-514350">
              <a:buAutoNum type="alphaLcParenBoth"/>
            </a:pPr>
            <a:r>
              <a:rPr lang="en-US" dirty="0">
                <a:latin typeface="Arial" panose="020B0604020202020204" pitchFamily="34" charset="0"/>
                <a:cs typeface="Arial" panose="020B0604020202020204" pitchFamily="34" charset="0"/>
              </a:rPr>
              <a:t>permission of the court; </a:t>
            </a:r>
          </a:p>
          <a:p>
            <a:pPr marL="0" indent="0">
              <a:buNone/>
            </a:pPr>
            <a:r>
              <a:rPr lang="en-US" dirty="0">
                <a:latin typeface="Arial" panose="020B0604020202020204" pitchFamily="34" charset="0"/>
                <a:cs typeface="Arial" panose="020B0604020202020204" pitchFamily="34" charset="0"/>
              </a:rPr>
              <a:t>a defendant may pay money in support of an offer of payment into an interest bearing account on such terms as to the – </a:t>
            </a:r>
          </a:p>
          <a:p>
            <a:pPr marL="571500" indent="-571500">
              <a:buAutoNum type="romanLcParenBoth"/>
            </a:pPr>
            <a:r>
              <a:rPr lang="en-US" dirty="0">
                <a:latin typeface="Arial" panose="020B0604020202020204" pitchFamily="34" charset="0"/>
                <a:cs typeface="Arial" panose="020B0604020202020204" pitchFamily="34" charset="0"/>
              </a:rPr>
              <a:t>names of the account holders; and </a:t>
            </a:r>
          </a:p>
          <a:p>
            <a:pPr marL="571500" indent="-571500">
              <a:buAutoNum type="romanLcParenBoth"/>
            </a:pPr>
            <a:r>
              <a:rPr lang="en-US" dirty="0">
                <a:latin typeface="Arial" panose="020B0604020202020204" pitchFamily="34" charset="0"/>
                <a:cs typeface="Arial" panose="020B0604020202020204" pitchFamily="34" charset="0"/>
              </a:rPr>
              <a:t>terms on which money may be paid out of the account as may be ordered by the court or agreed between the parties.</a:t>
            </a:r>
          </a:p>
          <a:p>
            <a:pPr marL="0" indent="0">
              <a:buNone/>
            </a:pPr>
            <a:endParaRPr lang="en-US" dirty="0"/>
          </a:p>
        </p:txBody>
      </p:sp>
    </p:spTree>
    <p:extLst>
      <p:ext uri="{BB962C8B-B14F-4D97-AF65-F5344CB8AC3E}">
        <p14:creationId xmlns:p14="http://schemas.microsoft.com/office/powerpoint/2010/main" val="416371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0B0F0"/>
                </a:solidFill>
                <a:latin typeface="Arial Black" panose="020B0A04020102020204" pitchFamily="34" charset="0"/>
              </a:rPr>
              <a:t>CPR 36.2- Payment into Court to Support Offers to Settle</a:t>
            </a:r>
          </a:p>
        </p:txBody>
      </p:sp>
      <p:sp>
        <p:nvSpPr>
          <p:cNvPr id="3" name="Content Placeholder 2"/>
          <p:cNvSpPr>
            <a:spLocks noGrp="1"/>
          </p:cNvSpPr>
          <p:nvPr>
            <p:ph idx="1"/>
          </p:nvPr>
        </p:nvSpPr>
        <p:spPr/>
        <p:txBody>
          <a:bodyPr>
            <a:normAutofit fontScale="92500" lnSpcReduction="10000"/>
          </a:bodyPr>
          <a:lstStyle/>
          <a:p>
            <a:pPr marL="514350" indent="-514350">
              <a:buAutoNum type="arabicParenBoth"/>
            </a:pPr>
            <a:r>
              <a:rPr lang="en-US" dirty="0">
                <a:latin typeface="Arial" panose="020B0604020202020204" pitchFamily="34" charset="0"/>
                <a:cs typeface="Arial" panose="020B0604020202020204" pitchFamily="34" charset="0"/>
              </a:rPr>
              <a:t>A defendant who offers to settle the whole or part of a claim may pay money into court in support of the offer.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(2) A defendant may not pay money into court unless the – </a:t>
            </a:r>
          </a:p>
          <a:p>
            <a:pPr marL="514350" indent="-514350">
              <a:buAutoNum type="alphaLcParenBoth"/>
            </a:pPr>
            <a:r>
              <a:rPr lang="en-US" dirty="0">
                <a:latin typeface="Arial" panose="020B0604020202020204" pitchFamily="34" charset="0"/>
                <a:cs typeface="Arial" panose="020B0604020202020204" pitchFamily="34" charset="0"/>
              </a:rPr>
              <a:t>defendant certifies that such payment is in support of an offer to settle; </a:t>
            </a:r>
          </a:p>
          <a:p>
            <a:pPr marL="514350" indent="-514350">
              <a:buAutoNum type="alphaLcParenBoth"/>
            </a:pPr>
            <a:r>
              <a:rPr lang="en-US" dirty="0">
                <a:latin typeface="Arial" panose="020B0604020202020204" pitchFamily="34" charset="0"/>
                <a:cs typeface="Arial" panose="020B0604020202020204" pitchFamily="34" charset="0"/>
              </a:rPr>
              <a:t>payment is made to support a defence of tender; or </a:t>
            </a:r>
          </a:p>
          <a:p>
            <a:pPr marL="514350" indent="-514350">
              <a:buAutoNum type="alphaLcParenBoth"/>
            </a:pPr>
            <a:r>
              <a:rPr lang="en-US" dirty="0">
                <a:latin typeface="Arial" panose="020B0604020202020204" pitchFamily="34" charset="0"/>
                <a:cs typeface="Arial" panose="020B0604020202020204" pitchFamily="34" charset="0"/>
              </a:rPr>
              <a:t>payment is made under a court order.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(3) A payment into court may not be made until a claim is filed. </a:t>
            </a:r>
          </a:p>
        </p:txBody>
      </p:sp>
    </p:spTree>
    <p:extLst>
      <p:ext uri="{BB962C8B-B14F-4D97-AF65-F5344CB8AC3E}">
        <p14:creationId xmlns:p14="http://schemas.microsoft.com/office/powerpoint/2010/main" val="16193314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0B0F0"/>
                </a:solidFill>
                <a:latin typeface="Arial Black" panose="020B0A04020102020204" pitchFamily="34" charset="0"/>
              </a:rPr>
              <a:t>CPR 36.2- Payment into Court to Support Offers to Settle</a:t>
            </a:r>
            <a:endParaRPr lang="en-US" sz="4000" dirty="0">
              <a:latin typeface="Arial Black" panose="020B0A04020102020204" pitchFamily="34" charset="0"/>
            </a:endParaRP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(4)</a:t>
            </a:r>
            <a:r>
              <a:rPr lang="en-US" dirty="0">
                <a:solidFill>
                  <a:srgbClr val="FF0000"/>
                </a:solidFill>
              </a:rPr>
              <a:t> </a:t>
            </a:r>
            <a:r>
              <a:rPr lang="en-US" dirty="0">
                <a:latin typeface="Arial" panose="020B0604020202020204" pitchFamily="34" charset="0"/>
                <a:cs typeface="Arial" panose="020B0604020202020204" pitchFamily="34" charset="0"/>
              </a:rPr>
              <a:t>A payment into court to support an offer may be made – </a:t>
            </a:r>
          </a:p>
          <a:p>
            <a:pPr marL="514350" indent="-514350">
              <a:buAutoNum type="alphaLcParenBoth"/>
            </a:pPr>
            <a:r>
              <a:rPr lang="en-US" dirty="0">
                <a:latin typeface="Arial" panose="020B0604020202020204" pitchFamily="34" charset="0"/>
                <a:cs typeface="Arial" panose="020B0604020202020204" pitchFamily="34" charset="0"/>
              </a:rPr>
              <a:t>when the offer is made; or </a:t>
            </a:r>
          </a:p>
          <a:p>
            <a:pPr marL="514350" indent="-514350">
              <a:buAutoNum type="alphaLcParenBoth"/>
            </a:pPr>
            <a:r>
              <a:rPr lang="en-US" dirty="0">
                <a:latin typeface="Arial" panose="020B0604020202020204" pitchFamily="34" charset="0"/>
                <a:cs typeface="Arial" panose="020B0604020202020204" pitchFamily="34" charset="0"/>
              </a:rPr>
              <a:t>at any time while the offer is outstanding.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(5) A defendant who pays money into court must – </a:t>
            </a:r>
          </a:p>
          <a:p>
            <a:pPr marL="514350" indent="-514350">
              <a:buAutoNum type="alphaLcParenBoth"/>
            </a:pPr>
            <a:r>
              <a:rPr lang="en-US" dirty="0">
                <a:latin typeface="Arial" panose="020B0604020202020204" pitchFamily="34" charset="0"/>
                <a:cs typeface="Arial" panose="020B0604020202020204" pitchFamily="34" charset="0"/>
              </a:rPr>
              <a:t>serve notice of payment on the claimant; and – </a:t>
            </a:r>
          </a:p>
          <a:p>
            <a:pPr marL="514350" indent="-514350">
              <a:buAutoNum type="alphaLcParenBoth"/>
            </a:pPr>
            <a:r>
              <a:rPr lang="en-US" dirty="0">
                <a:latin typeface="Arial" panose="020B0604020202020204" pitchFamily="34" charset="0"/>
                <a:cs typeface="Arial" panose="020B0604020202020204" pitchFamily="34" charset="0"/>
              </a:rPr>
              <a:t>file a copy of the notice with a statement of the date (if any) by which the offer is open for acceptance under rule 35.9(1). </a:t>
            </a:r>
          </a:p>
          <a:p>
            <a:pPr marL="0" indent="0">
              <a:buNone/>
            </a:pPr>
            <a:endParaRPr lang="en-US" dirty="0"/>
          </a:p>
        </p:txBody>
      </p:sp>
    </p:spTree>
    <p:extLst>
      <p:ext uri="{BB962C8B-B14F-4D97-AF65-F5344CB8AC3E}">
        <p14:creationId xmlns:p14="http://schemas.microsoft.com/office/powerpoint/2010/main" val="1843653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0B0F0"/>
                </a:solidFill>
                <a:latin typeface="Arial Black" panose="020B0A04020102020204" pitchFamily="34" charset="0"/>
              </a:rPr>
              <a:t>CPR 36.3- Right to Payment Out on Acceptance of an Offer</a:t>
            </a:r>
          </a:p>
        </p:txBody>
      </p:sp>
      <p:sp>
        <p:nvSpPr>
          <p:cNvPr id="3" name="Content Placeholder 2"/>
          <p:cNvSpPr>
            <a:spLocks noGrp="1"/>
          </p:cNvSpPr>
          <p:nvPr>
            <p:ph idx="1"/>
          </p:nvPr>
        </p:nvSpPr>
        <p:spPr/>
        <p:txBody>
          <a:bodyPr>
            <a:normAutofit fontScale="92500" lnSpcReduction="20000"/>
          </a:bodyPr>
          <a:lstStyle/>
          <a:p>
            <a:pPr marL="514350" indent="-514350">
              <a:buAutoNum type="arabicParenBoth"/>
            </a:pPr>
            <a:r>
              <a:rPr lang="en-US" dirty="0">
                <a:latin typeface="Arial" panose="020B0604020202020204" pitchFamily="34" charset="0"/>
                <a:cs typeface="Arial" panose="020B0604020202020204" pitchFamily="34" charset="0"/>
              </a:rPr>
              <a:t>The general rule is that a claimant who accepts an offer to settle –</a:t>
            </a:r>
          </a:p>
          <a:p>
            <a:pPr marL="0" indent="0">
              <a:buNone/>
            </a:pPr>
            <a:r>
              <a:rPr lang="en-US" dirty="0">
                <a:latin typeface="Arial" panose="020B0604020202020204" pitchFamily="34" charset="0"/>
                <a:cs typeface="Arial" panose="020B0604020202020204" pitchFamily="34" charset="0"/>
              </a:rPr>
              <a:t>(a) within the period stated; or</a:t>
            </a:r>
          </a:p>
          <a:p>
            <a:pPr marL="0" indent="0">
              <a:buNone/>
            </a:pPr>
            <a:r>
              <a:rPr lang="en-US" dirty="0">
                <a:latin typeface="Arial" panose="020B0604020202020204" pitchFamily="34" charset="0"/>
                <a:cs typeface="Arial" panose="020B0604020202020204" pitchFamily="34" charset="0"/>
              </a:rPr>
              <a:t>(b) where no period is stated; </a:t>
            </a:r>
          </a:p>
          <a:p>
            <a:pPr marL="0" indent="0">
              <a:buNone/>
            </a:pPr>
            <a:r>
              <a:rPr lang="en-US" dirty="0">
                <a:latin typeface="Arial" panose="020B0604020202020204" pitchFamily="34" charset="0"/>
                <a:cs typeface="Arial" panose="020B0604020202020204" pitchFamily="34" charset="0"/>
              </a:rPr>
              <a:t>for accepting it in the defendant’s offer is entitled to payment of the sum which the defendant paid into court to support the offer, without needing a court order.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(2) To obtain payment, the claimant must file a request for payment certifying that the offer has been accepted in accordance with paragraph (1) (a) or (b).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(3) The general rule is qualified by rule 36.4.</a:t>
            </a:r>
          </a:p>
        </p:txBody>
      </p:sp>
    </p:spTree>
    <p:extLst>
      <p:ext uri="{BB962C8B-B14F-4D97-AF65-F5344CB8AC3E}">
        <p14:creationId xmlns:p14="http://schemas.microsoft.com/office/powerpoint/2010/main" val="2073107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6511"/>
          </a:xfrm>
        </p:spPr>
        <p:txBody>
          <a:bodyPr>
            <a:normAutofit/>
          </a:bodyPr>
          <a:lstStyle/>
          <a:p>
            <a:pPr algn="ctr"/>
            <a:r>
              <a:rPr lang="en-US" dirty="0">
                <a:solidFill>
                  <a:srgbClr val="00B0F0"/>
                </a:solidFill>
                <a:latin typeface="Arial Black" panose="020B0A04020102020204" pitchFamily="34" charset="0"/>
              </a:rPr>
              <a:t>CPR 36.4- Exceptions to CPR 36.3</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b="1" u="sng" dirty="0"/>
          </a:p>
          <a:p>
            <a:pPr marL="0" indent="0">
              <a:buNone/>
            </a:pPr>
            <a:endParaRPr lang="en-US" b="1" u="sng" dirty="0"/>
          </a:p>
        </p:txBody>
      </p:sp>
      <p:graphicFrame>
        <p:nvGraphicFramePr>
          <p:cNvPr id="4" name="Table 3"/>
          <p:cNvGraphicFramePr>
            <a:graphicFrameLocks noGrp="1"/>
          </p:cNvGraphicFramePr>
          <p:nvPr>
            <p:extLst>
              <p:ext uri="{D42A27DB-BD31-4B8C-83A1-F6EECF244321}">
                <p14:modId xmlns:p14="http://schemas.microsoft.com/office/powerpoint/2010/main" val="3884143546"/>
              </p:ext>
            </p:extLst>
          </p:nvPr>
        </p:nvGraphicFramePr>
        <p:xfrm>
          <a:off x="838200" y="1431636"/>
          <a:ext cx="10515600" cy="5334000"/>
        </p:xfrm>
        <a:graphic>
          <a:graphicData uri="http://schemas.openxmlformats.org/drawingml/2006/table">
            <a:tbl>
              <a:tblPr>
                <a:tableStyleId>{793D81CF-94F2-401A-BA57-92F5A7B2D0C5}</a:tableStyleId>
              </a:tblPr>
              <a:tblGrid>
                <a:gridCol w="10515600">
                  <a:extLst>
                    <a:ext uri="{9D8B030D-6E8A-4147-A177-3AD203B41FA5}">
                      <a16:colId xmlns:a16="http://schemas.microsoft.com/office/drawing/2014/main" val="1479901663"/>
                    </a:ext>
                  </a:extLst>
                </a:gridCol>
              </a:tblGrid>
              <a:tr h="5331749">
                <a:tc>
                  <a:txBody>
                    <a:bodyPr/>
                    <a:lstStyle/>
                    <a:p>
                      <a:pPr marL="0" marR="0" algn="just">
                        <a:spcBef>
                          <a:spcPts val="0"/>
                        </a:spcBef>
                        <a:spcAft>
                          <a:spcPts val="0"/>
                        </a:spcAft>
                      </a:pPr>
                      <a:r>
                        <a:rPr lang="en-US" sz="2600" dirty="0">
                          <a:solidFill>
                            <a:schemeClr val="tx1"/>
                          </a:solidFill>
                          <a:effectLst/>
                          <a:latin typeface="Arial" panose="020B0604020202020204" pitchFamily="34" charset="0"/>
                          <a:cs typeface="Arial" panose="020B0604020202020204" pitchFamily="34" charset="0"/>
                        </a:rPr>
                        <a:t>Require a Court Order (which must address costs of any part of the claim stayed)</a:t>
                      </a:r>
                      <a:r>
                        <a:rPr lang="en-US" sz="2600" baseline="0" dirty="0">
                          <a:solidFill>
                            <a:schemeClr val="tx1"/>
                          </a:solidFill>
                          <a:effectLst/>
                          <a:latin typeface="Arial" panose="020B0604020202020204" pitchFamily="34" charset="0"/>
                          <a:cs typeface="Arial" panose="020B0604020202020204" pitchFamily="34" charset="0"/>
                        </a:rPr>
                        <a:t> </a:t>
                      </a:r>
                      <a:r>
                        <a:rPr lang="en-US" sz="2600" dirty="0">
                          <a:solidFill>
                            <a:schemeClr val="tx1"/>
                          </a:solidFill>
                          <a:effectLst/>
                          <a:latin typeface="Arial" panose="020B0604020202020204" pitchFamily="34" charset="0"/>
                          <a:cs typeface="Arial" panose="020B0604020202020204" pitchFamily="34" charset="0"/>
                        </a:rPr>
                        <a:t>if:</a:t>
                      </a:r>
                    </a:p>
                    <a:p>
                      <a:pPr marL="0" marR="0" algn="just">
                        <a:spcBef>
                          <a:spcPts val="0"/>
                        </a:spcBef>
                        <a:spcAft>
                          <a:spcPts val="0"/>
                        </a:spcAft>
                      </a:pPr>
                      <a:endParaRPr lang="en-US" sz="1200" dirty="0">
                        <a:solidFill>
                          <a:schemeClr val="tx1"/>
                        </a:solidFill>
                        <a:effectLst/>
                        <a:latin typeface="Arial" panose="020B0604020202020204" pitchFamily="34" charset="0"/>
                        <a:cs typeface="Arial" panose="020B0604020202020204" pitchFamily="34" charset="0"/>
                      </a:endParaRPr>
                    </a:p>
                    <a:p>
                      <a:pPr marL="0" marR="0" algn="just">
                        <a:spcBef>
                          <a:spcPts val="0"/>
                        </a:spcBef>
                        <a:spcAft>
                          <a:spcPts val="0"/>
                        </a:spcAft>
                      </a:pPr>
                      <a:r>
                        <a:rPr lang="en-US" sz="2600" dirty="0">
                          <a:solidFill>
                            <a:schemeClr val="tx1"/>
                          </a:solidFill>
                          <a:effectLst/>
                          <a:latin typeface="Arial" panose="020B0604020202020204" pitchFamily="34" charset="0"/>
                          <a:cs typeface="Arial" panose="020B0604020202020204" pitchFamily="34" charset="0"/>
                        </a:rPr>
                        <a:t>- Offer accepted after period</a:t>
                      </a:r>
                      <a:r>
                        <a:rPr lang="en-US" sz="2600" baseline="0" dirty="0">
                          <a:solidFill>
                            <a:schemeClr val="tx1"/>
                          </a:solidFill>
                          <a:effectLst/>
                          <a:latin typeface="Arial" panose="020B0604020202020204" pitchFamily="34" charset="0"/>
                          <a:cs typeface="Arial" panose="020B0604020202020204" pitchFamily="34" charset="0"/>
                        </a:rPr>
                        <a:t> indicated for acceptance</a:t>
                      </a:r>
                      <a:r>
                        <a:rPr lang="en-US" sz="2600" dirty="0">
                          <a:solidFill>
                            <a:schemeClr val="tx1"/>
                          </a:solidFill>
                          <a:effectLst/>
                          <a:latin typeface="Arial" panose="020B0604020202020204" pitchFamily="34" charset="0"/>
                          <a:cs typeface="Arial" panose="020B0604020202020204" pitchFamily="34" charset="0"/>
                        </a:rPr>
                        <a:t>;</a:t>
                      </a:r>
                    </a:p>
                    <a:p>
                      <a:pPr marL="0" marR="0" algn="just">
                        <a:spcBef>
                          <a:spcPts val="0"/>
                        </a:spcBef>
                        <a:spcAft>
                          <a:spcPts val="0"/>
                        </a:spcAft>
                      </a:pPr>
                      <a:r>
                        <a:rPr lang="en-US" sz="2600" dirty="0">
                          <a:solidFill>
                            <a:schemeClr val="tx1"/>
                          </a:solidFill>
                          <a:effectLst/>
                          <a:latin typeface="Arial" panose="020B0604020202020204" pitchFamily="34" charset="0"/>
                          <a:cs typeface="Arial" panose="020B0604020202020204" pitchFamily="34" charset="0"/>
                        </a:rPr>
                        <a:t>- Offer accepted and money paid into Court  by one or more but not all Defendants;</a:t>
                      </a:r>
                    </a:p>
                    <a:p>
                      <a:pPr marL="0" marR="0" algn="just">
                        <a:spcBef>
                          <a:spcPts val="0"/>
                        </a:spcBef>
                        <a:spcAft>
                          <a:spcPts val="0"/>
                        </a:spcAft>
                      </a:pPr>
                      <a:r>
                        <a:rPr lang="en-US" sz="2600" dirty="0">
                          <a:solidFill>
                            <a:schemeClr val="tx1"/>
                          </a:solidFill>
                          <a:effectLst/>
                          <a:latin typeface="Arial" panose="020B0604020202020204" pitchFamily="34" charset="0"/>
                          <a:cs typeface="Arial" panose="020B0604020202020204" pitchFamily="34" charset="0"/>
                        </a:rPr>
                        <a:t>- Money paid into court</a:t>
                      </a:r>
                      <a:r>
                        <a:rPr lang="en-US" sz="2600" baseline="0" dirty="0">
                          <a:solidFill>
                            <a:schemeClr val="tx1"/>
                          </a:solidFill>
                          <a:effectLst/>
                          <a:latin typeface="Arial" panose="020B0604020202020204" pitchFamily="34" charset="0"/>
                          <a:cs typeface="Arial" panose="020B0604020202020204" pitchFamily="34" charset="0"/>
                        </a:rPr>
                        <a:t> to </a:t>
                      </a:r>
                      <a:r>
                        <a:rPr lang="en-US" sz="2600" dirty="0">
                          <a:solidFill>
                            <a:schemeClr val="tx1"/>
                          </a:solidFill>
                          <a:effectLst/>
                          <a:latin typeface="Arial" panose="020B0604020202020204" pitchFamily="34" charset="0"/>
                          <a:cs typeface="Arial" panose="020B0604020202020204" pitchFamily="34" charset="0"/>
                        </a:rPr>
                        <a:t>settle a claim to which Part 23 (Claims by minors and patients) or Rule 36.7 (proceedings under Fatal Accidents Act) apply (nor can such</a:t>
                      </a:r>
                      <a:r>
                        <a:rPr lang="en-US" sz="2600" baseline="0" dirty="0">
                          <a:solidFill>
                            <a:schemeClr val="tx1"/>
                          </a:solidFill>
                          <a:effectLst/>
                          <a:latin typeface="Arial" panose="020B0604020202020204" pitchFamily="34" charset="0"/>
                          <a:cs typeface="Arial" panose="020B0604020202020204" pitchFamily="34" charset="0"/>
                        </a:rPr>
                        <a:t> orders</a:t>
                      </a:r>
                      <a:r>
                        <a:rPr lang="en-US" sz="2600" dirty="0">
                          <a:solidFill>
                            <a:schemeClr val="tx1"/>
                          </a:solidFill>
                          <a:effectLst/>
                          <a:latin typeface="Arial" panose="020B0604020202020204" pitchFamily="34" charset="0"/>
                          <a:cs typeface="Arial" panose="020B0604020202020204" pitchFamily="34" charset="0"/>
                        </a:rPr>
                        <a:t> be consent orders);</a:t>
                      </a:r>
                    </a:p>
                    <a:p>
                      <a:pPr marL="0" marR="0" algn="just">
                        <a:spcBef>
                          <a:spcPts val="0"/>
                        </a:spcBef>
                        <a:spcAft>
                          <a:spcPts val="0"/>
                        </a:spcAft>
                      </a:pPr>
                      <a:r>
                        <a:rPr lang="en-US" sz="2600" dirty="0">
                          <a:solidFill>
                            <a:schemeClr val="tx1"/>
                          </a:solidFill>
                          <a:effectLst/>
                          <a:latin typeface="Arial" panose="020B0604020202020204" pitchFamily="34" charset="0"/>
                          <a:cs typeface="Arial" panose="020B0604020202020204" pitchFamily="34" charset="0"/>
                        </a:rPr>
                        <a:t>- Claimant accepting money paid in where a defence of tender was asserted;</a:t>
                      </a:r>
                    </a:p>
                    <a:p>
                      <a:pPr marL="0" marR="0" indent="0" algn="just">
                        <a:spcBef>
                          <a:spcPts val="0"/>
                        </a:spcBef>
                        <a:spcAft>
                          <a:spcPts val="0"/>
                        </a:spcAft>
                        <a:buFontTx/>
                        <a:buNone/>
                      </a:pPr>
                      <a:r>
                        <a:rPr lang="en-US" sz="2600" baseline="0" dirty="0">
                          <a:solidFill>
                            <a:schemeClr val="tx1"/>
                          </a:solidFill>
                          <a:effectLst/>
                          <a:latin typeface="Arial" panose="020B0604020202020204" pitchFamily="34" charset="0"/>
                          <a:cs typeface="Arial" panose="020B0604020202020204" pitchFamily="34" charset="0"/>
                        </a:rPr>
                        <a:t>- If a </a:t>
                      </a:r>
                      <a:r>
                        <a:rPr lang="en-US" sz="2600" dirty="0">
                          <a:solidFill>
                            <a:schemeClr val="tx1"/>
                          </a:solidFill>
                          <a:effectLst/>
                          <a:latin typeface="Arial" panose="020B0604020202020204" pitchFamily="34" charset="0"/>
                          <a:cs typeface="Arial" panose="020B0604020202020204" pitchFamily="34" charset="0"/>
                        </a:rPr>
                        <a:t>claimant accepts money paid in after trial has commenced and all proceedings (or part to which acceptance relates) are stayed.</a:t>
                      </a:r>
                    </a:p>
                    <a:p>
                      <a:pPr marL="457200" marR="0" indent="-457200" algn="just">
                        <a:spcBef>
                          <a:spcPts val="0"/>
                        </a:spcBef>
                        <a:spcAft>
                          <a:spcPts val="0"/>
                        </a:spcAft>
                        <a:buFontTx/>
                        <a:buChar char="-"/>
                      </a:pPr>
                      <a:endParaRPr lang="en-US" sz="2600" dirty="0">
                        <a:solidFill>
                          <a:schemeClr val="tx1"/>
                        </a:solidFill>
                        <a:effectLst/>
                        <a:latin typeface="Arial" panose="020B0604020202020204" pitchFamily="34" charset="0"/>
                        <a:cs typeface="Arial" panose="020B0604020202020204" pitchFamily="34" charset="0"/>
                      </a:endParaRPr>
                    </a:p>
                  </a:txBody>
                  <a:tcPr marL="114300" marR="114300" marT="0" marB="0">
                    <a:blipFill>
                      <a:blip r:embed="rId2"/>
                      <a:tile tx="0" ty="0" sx="100000" sy="100000" flip="none" algn="tl"/>
                    </a:blipFill>
                  </a:tcPr>
                </a:tc>
                <a:extLst>
                  <a:ext uri="{0D108BD9-81ED-4DB2-BD59-A6C34878D82A}">
                    <a16:rowId xmlns:a16="http://schemas.microsoft.com/office/drawing/2014/main" val="4015359106"/>
                  </a:ext>
                </a:extLst>
              </a:tr>
            </a:tbl>
          </a:graphicData>
        </a:graphic>
      </p:graphicFrame>
    </p:spTree>
    <p:extLst>
      <p:ext uri="{BB962C8B-B14F-4D97-AF65-F5344CB8AC3E}">
        <p14:creationId xmlns:p14="http://schemas.microsoft.com/office/powerpoint/2010/main" val="9598777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0B0F0"/>
                </a:solidFill>
                <a:latin typeface="Arial Black" panose="020B0A04020102020204" pitchFamily="34" charset="0"/>
              </a:rPr>
              <a:t>CPR 36.5 – Money Paid Into Court Under Order</a:t>
            </a:r>
          </a:p>
        </p:txBody>
      </p:sp>
      <p:sp>
        <p:nvSpPr>
          <p:cNvPr id="3" name="Content Placeholder 2"/>
          <p:cNvSpPr>
            <a:spLocks noGrp="1"/>
          </p:cNvSpPr>
          <p:nvPr>
            <p:ph idx="1"/>
          </p:nvPr>
        </p:nvSpPr>
        <p:spPr/>
        <p:txBody>
          <a:bodyPr/>
          <a:lstStyle/>
          <a:p>
            <a:r>
              <a:rPr lang="en-US" dirty="0">
                <a:solidFill>
                  <a:srgbClr val="FF0000"/>
                </a:solidFill>
              </a:rPr>
              <a:t>Replaces R.S.C Ord. 22 </a:t>
            </a:r>
            <a:r>
              <a:rPr lang="en-US" dirty="0" err="1">
                <a:solidFill>
                  <a:srgbClr val="FF0000"/>
                </a:solidFill>
              </a:rPr>
              <a:t>rr</a:t>
            </a:r>
            <a:r>
              <a:rPr lang="en-US" dirty="0">
                <a:solidFill>
                  <a:srgbClr val="FF0000"/>
                </a:solidFill>
              </a:rPr>
              <a:t>. 1(2) and 8</a:t>
            </a:r>
          </a:p>
          <a:p>
            <a:endParaRPr lang="en-US" dirty="0">
              <a:solidFill>
                <a:srgbClr val="FF0000"/>
              </a:solidFill>
            </a:endParaRPr>
          </a:p>
          <a:p>
            <a:r>
              <a:rPr lang="en-US" dirty="0">
                <a:latin typeface="Arial" panose="020B0604020202020204" pitchFamily="34" charset="0"/>
                <a:cs typeface="Arial" panose="020B0604020202020204" pitchFamily="34" charset="0"/>
              </a:rPr>
              <a:t>General Rule is that where money paid in under a Court Order, may not be paid out without Court permission.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Carves out an exception where</a:t>
            </a:r>
          </a:p>
          <a:p>
            <a:pPr lvl="1"/>
            <a:r>
              <a:rPr lang="en-US" dirty="0">
                <a:latin typeface="Arial" panose="020B0604020202020204" pitchFamily="34" charset="0"/>
                <a:cs typeface="Arial" panose="020B0604020202020204" pitchFamily="34" charset="0"/>
              </a:rPr>
              <a:t>Money paid in by a Defendant</a:t>
            </a:r>
          </a:p>
          <a:p>
            <a:pPr lvl="1"/>
            <a:r>
              <a:rPr lang="en-US" dirty="0">
                <a:latin typeface="Arial" panose="020B0604020202020204" pitchFamily="34" charset="0"/>
                <a:cs typeface="Arial" panose="020B0604020202020204" pitchFamily="34" charset="0"/>
              </a:rPr>
              <a:t>Defendant makes an offer to settle which is accepted by the Claimant</a:t>
            </a:r>
          </a:p>
          <a:p>
            <a:pPr lvl="1"/>
            <a:r>
              <a:rPr lang="en-US" dirty="0">
                <a:latin typeface="Arial" panose="020B0604020202020204" pitchFamily="34" charset="0"/>
                <a:cs typeface="Arial" panose="020B0604020202020204" pitchFamily="34" charset="0"/>
              </a:rPr>
              <a:t>Rule 36.6 applies</a:t>
            </a:r>
          </a:p>
        </p:txBody>
      </p:sp>
    </p:spTree>
    <p:extLst>
      <p:ext uri="{BB962C8B-B14F-4D97-AF65-F5344CB8AC3E}">
        <p14:creationId xmlns:p14="http://schemas.microsoft.com/office/powerpoint/2010/main" val="3104208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0B0F0"/>
                </a:solidFill>
                <a:latin typeface="Arial Black" panose="020B0A04020102020204" pitchFamily="34" charset="0"/>
              </a:rPr>
              <a:t>CPR 36.6- Money Paid Into Court as a Condition of Defending</a:t>
            </a:r>
          </a:p>
        </p:txBody>
      </p:sp>
      <p:sp>
        <p:nvSpPr>
          <p:cNvPr id="3" name="Content Placeholder 2"/>
          <p:cNvSpPr>
            <a:spLocks noGrp="1"/>
          </p:cNvSpPr>
          <p:nvPr>
            <p:ph idx="1"/>
          </p:nvPr>
        </p:nvSpPr>
        <p:spPr/>
        <p:txBody>
          <a:bodyPr/>
          <a:lstStyle/>
          <a:p>
            <a:r>
              <a:rPr lang="en-US" dirty="0">
                <a:solidFill>
                  <a:srgbClr val="FF0000"/>
                </a:solidFill>
              </a:rPr>
              <a:t>New!</a:t>
            </a:r>
          </a:p>
          <a:p>
            <a:endParaRPr lang="en-US" dirty="0">
              <a:solidFill>
                <a:srgbClr val="FF0000"/>
              </a:solidFill>
            </a:endParaRPr>
          </a:p>
          <a:p>
            <a:pPr algn="just"/>
            <a:r>
              <a:rPr lang="en-US" dirty="0">
                <a:latin typeface="Arial" panose="020B0604020202020204" pitchFamily="34" charset="0"/>
                <a:cs typeface="Arial" panose="020B0604020202020204" pitchFamily="34" charset="0"/>
              </a:rPr>
              <a:t>Where money paid in as a condition of defending or continuing the defence, if that Defendant makes an offer to settle may elect to treat those funds as supporting the offer (whether offer was made before or after the Order) by filing a notice of that election and serving it on every other party. </a:t>
            </a:r>
            <a:endParaRPr lang="en-US" sz="20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a:p>
            <a:endParaRPr lang="en-US" dirty="0"/>
          </a:p>
        </p:txBody>
      </p:sp>
    </p:spTree>
    <p:extLst>
      <p:ext uri="{BB962C8B-B14F-4D97-AF65-F5344CB8AC3E}">
        <p14:creationId xmlns:p14="http://schemas.microsoft.com/office/powerpoint/2010/main" val="13098411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0B0F0"/>
                </a:solidFill>
                <a:latin typeface="Arial Black" panose="020B0A04020102020204" pitchFamily="34" charset="0"/>
              </a:rPr>
              <a:t>CPR 36.7- Proceedings Under the Fatal Accidents Act</a:t>
            </a:r>
          </a:p>
        </p:txBody>
      </p:sp>
      <p:sp>
        <p:nvSpPr>
          <p:cNvPr id="3" name="Content Placeholder 2"/>
          <p:cNvSpPr>
            <a:spLocks noGrp="1"/>
          </p:cNvSpPr>
          <p:nvPr>
            <p:ph idx="1"/>
          </p:nvPr>
        </p:nvSpPr>
        <p:spPr/>
        <p:txBody>
          <a:bodyPr/>
          <a:lstStyle/>
          <a:p>
            <a:endParaRPr lang="en-US" dirty="0"/>
          </a:p>
          <a:p>
            <a:r>
              <a:rPr lang="en-US" dirty="0">
                <a:latin typeface="Arial" panose="020B0604020202020204" pitchFamily="34" charset="0"/>
                <a:cs typeface="Arial" panose="020B0604020202020204" pitchFamily="34" charset="0"/>
              </a:rPr>
              <a:t>Special requirements apply where claims under the Fatal Accidents Act involved;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Where an offer accepted and a single sum of money is paid into Court</a:t>
            </a:r>
          </a:p>
          <a:p>
            <a:pPr lvl="1"/>
            <a:r>
              <a:rPr lang="en-US" dirty="0">
                <a:latin typeface="Arial" panose="020B0604020202020204" pitchFamily="34" charset="0"/>
                <a:cs typeface="Arial" panose="020B0604020202020204" pitchFamily="34" charset="0"/>
              </a:rPr>
              <a:t>The Court must apportion the sum amongst the various causes of action; and</a:t>
            </a:r>
          </a:p>
          <a:p>
            <a:pPr lvl="1"/>
            <a:r>
              <a:rPr lang="en-US" dirty="0">
                <a:latin typeface="Arial" panose="020B0604020202020204" pitchFamily="34" charset="0"/>
                <a:cs typeface="Arial" panose="020B0604020202020204" pitchFamily="34" charset="0"/>
              </a:rPr>
              <a:t>Any sum apportioned to the claim under the act, must also be apportioned between claimants where there are more than 1. </a:t>
            </a:r>
          </a:p>
        </p:txBody>
      </p:sp>
    </p:spTree>
    <p:extLst>
      <p:ext uri="{BB962C8B-B14F-4D97-AF65-F5344CB8AC3E}">
        <p14:creationId xmlns:p14="http://schemas.microsoft.com/office/powerpoint/2010/main" val="3167734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Part 37 - Discontinuance</a:t>
            </a:r>
          </a:p>
        </p:txBody>
      </p:sp>
      <p:sp>
        <p:nvSpPr>
          <p:cNvPr id="3" name="Content Placeholder 2"/>
          <p:cNvSpPr>
            <a:spLocks noGrp="1"/>
          </p:cNvSpPr>
          <p:nvPr>
            <p:ph idx="1"/>
          </p:nvPr>
        </p:nvSpPr>
        <p:spPr/>
        <p:txBody>
          <a:bodyPr>
            <a:normAutofit fontScale="77500" lnSpcReduction="20000"/>
          </a:bodyPr>
          <a:lstStyle/>
          <a:p>
            <a:endParaRPr lang="en-US" dirty="0"/>
          </a:p>
          <a:p>
            <a:r>
              <a:rPr lang="en-US" dirty="0">
                <a:solidFill>
                  <a:srgbClr val="FF0000"/>
                </a:solidFill>
              </a:rPr>
              <a:t>Refer to R.S.C. Order 21 </a:t>
            </a:r>
          </a:p>
          <a:p>
            <a:r>
              <a:rPr lang="en-US" dirty="0">
                <a:latin typeface="Arial" panose="020B0604020202020204" pitchFamily="34" charset="0"/>
                <a:cs typeface="Arial" panose="020B0604020202020204" pitchFamily="34" charset="0"/>
              </a:rPr>
              <a:t>This part addresses the procedure for discontinuance of whole or part of a claim by the CLAIMANT (CPR 37.1)</a:t>
            </a:r>
          </a:p>
          <a:p>
            <a:r>
              <a:rPr lang="en-US" dirty="0">
                <a:latin typeface="Arial" panose="020B0604020202020204" pitchFamily="34" charset="0"/>
                <a:cs typeface="Arial" panose="020B0604020202020204" pitchFamily="34" charset="0"/>
              </a:rPr>
              <a:t>Generally may discontinue without permission from the court (CPR 37.2(1)) as against any or all defendants (CPR 37.2(3))</a:t>
            </a:r>
          </a:p>
          <a:p>
            <a:r>
              <a:rPr lang="en-US" dirty="0">
                <a:latin typeface="Arial" panose="020B0604020202020204" pitchFamily="34" charset="0"/>
                <a:cs typeface="Arial" panose="020B0604020202020204" pitchFamily="34" charset="0"/>
              </a:rPr>
              <a:t>Permission only needed if (CPR 27.2(2)):</a:t>
            </a:r>
          </a:p>
          <a:p>
            <a:pPr marL="571500" indent="-571500">
              <a:buAutoNum type="romanLcParenBoth"/>
            </a:pPr>
            <a:r>
              <a:rPr lang="en-US" dirty="0">
                <a:latin typeface="Arial" panose="020B0604020202020204" pitchFamily="34" charset="0"/>
                <a:cs typeface="Arial" panose="020B0604020202020204" pitchFamily="34" charset="0"/>
              </a:rPr>
              <a:t>An undertaking given by any party;</a:t>
            </a:r>
          </a:p>
          <a:p>
            <a:pPr marL="571500" indent="-571500">
              <a:buAutoNum type="romanLcParenBoth"/>
            </a:pPr>
            <a:r>
              <a:rPr lang="en-US" dirty="0">
                <a:latin typeface="Arial" panose="020B0604020202020204" pitchFamily="34" charset="0"/>
                <a:cs typeface="Arial" panose="020B0604020202020204" pitchFamily="34" charset="0"/>
              </a:rPr>
              <a:t>An injunction has been granted by the Court;</a:t>
            </a:r>
          </a:p>
          <a:p>
            <a:pPr marL="571500" indent="-571500">
              <a:buAutoNum type="romanLcParenBoth"/>
            </a:pPr>
            <a:r>
              <a:rPr lang="en-US" dirty="0">
                <a:latin typeface="Arial" panose="020B0604020202020204" pitchFamily="34" charset="0"/>
                <a:cs typeface="Arial" panose="020B0604020202020204" pitchFamily="34" charset="0"/>
              </a:rPr>
              <a:t>Claimant has received an interim payment (unless paying Def. consents in writing);</a:t>
            </a:r>
          </a:p>
          <a:p>
            <a:pPr marL="571500" indent="-571500">
              <a:buAutoNum type="romanLcParenBoth"/>
            </a:pPr>
            <a:r>
              <a:rPr lang="en-US" dirty="0">
                <a:latin typeface="Arial" panose="020B0604020202020204" pitchFamily="34" charset="0"/>
                <a:cs typeface="Arial" panose="020B0604020202020204" pitchFamily="34" charset="0"/>
              </a:rPr>
              <a:t>Multiple Claimants and not all seeking to discontinue (unless every claimant consents in writing).</a:t>
            </a:r>
          </a:p>
        </p:txBody>
      </p:sp>
    </p:spTree>
    <p:extLst>
      <p:ext uri="{BB962C8B-B14F-4D97-AF65-F5344CB8AC3E}">
        <p14:creationId xmlns:p14="http://schemas.microsoft.com/office/powerpoint/2010/main" val="3839658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00B0F0"/>
                </a:solidFill>
                <a:latin typeface="Arial Black" panose="020B0A04020102020204" pitchFamily="34" charset="0"/>
              </a:rPr>
              <a:t>CPR 37.3, 37.4 &amp; 37.5- Procedure, Setting Aside and Effect</a:t>
            </a:r>
          </a:p>
        </p:txBody>
      </p:sp>
      <p:sp>
        <p:nvSpPr>
          <p:cNvPr id="3" name="Content Placeholder 2"/>
          <p:cNvSpPr>
            <a:spLocks noGrp="1"/>
          </p:cNvSpPr>
          <p:nvPr>
            <p:ph idx="1"/>
          </p:nvPr>
        </p:nvSpPr>
        <p:spPr/>
        <p:txBody>
          <a:bodyPr>
            <a:normAutofit fontScale="92500" lnSpcReduction="20000"/>
          </a:bodyPr>
          <a:lstStyle/>
          <a:p>
            <a:r>
              <a:rPr lang="en-US" dirty="0">
                <a:latin typeface="Arial" panose="020B0604020202020204" pitchFamily="34" charset="0"/>
                <a:cs typeface="Arial" panose="020B0604020202020204" pitchFamily="34" charset="0"/>
              </a:rPr>
              <a:t>CPR 37.3- Procedure</a:t>
            </a:r>
          </a:p>
          <a:p>
            <a:pPr lvl="1"/>
            <a:r>
              <a:rPr lang="en-US" dirty="0">
                <a:latin typeface="Arial" panose="020B0604020202020204" pitchFamily="34" charset="0"/>
                <a:cs typeface="Arial" panose="020B0604020202020204" pitchFamily="34" charset="0"/>
              </a:rPr>
              <a:t>compare with RSC Ord 21 r 3(2)</a:t>
            </a:r>
          </a:p>
          <a:p>
            <a:pPr lvl="1"/>
            <a:r>
              <a:rPr lang="en-US" dirty="0">
                <a:latin typeface="Arial" panose="020B0604020202020204" pitchFamily="34" charset="0"/>
                <a:cs typeface="Arial" panose="020B0604020202020204" pitchFamily="34" charset="0"/>
              </a:rPr>
              <a:t>Notice must be served on every other party </a:t>
            </a:r>
          </a:p>
          <a:p>
            <a:pPr lvl="1"/>
            <a:r>
              <a:rPr lang="en-US" dirty="0">
                <a:latin typeface="Arial" panose="020B0604020202020204" pitchFamily="34" charset="0"/>
                <a:cs typeface="Arial" panose="020B0604020202020204" pitchFamily="34" charset="0"/>
              </a:rPr>
              <a:t>Copy of the Notice must be filed certifying: (a) served; (b) attaching necessary consents; (c ) details of the Order, if permission was necessary; (d) specify against whom it has been discontinued if multiple Ds.</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CPR 37.4- Setting Aside for Non-Compliance</a:t>
            </a:r>
          </a:p>
          <a:p>
            <a:pPr lvl="1"/>
            <a:r>
              <a:rPr lang="en-US" dirty="0">
                <a:latin typeface="Arial" panose="020B0604020202020204" pitchFamily="34" charset="0"/>
                <a:cs typeface="Arial" panose="020B0604020202020204" pitchFamily="34" charset="0"/>
              </a:rPr>
              <a:t>If NOD served without requisite consent/permission, the D may apply within 28 days to set it aside.</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CPR 37.5- Effect</a:t>
            </a:r>
          </a:p>
          <a:p>
            <a:pPr lvl="1"/>
            <a:r>
              <a:rPr lang="en-US" dirty="0">
                <a:latin typeface="Arial" panose="020B0604020202020204" pitchFamily="34" charset="0"/>
                <a:cs typeface="Arial" panose="020B0604020202020204" pitchFamily="34" charset="0"/>
              </a:rPr>
              <a:t>Discontinuance takes effect when Notice served on that D, but doesn’t affect proceedings for costs or applications to set aside.</a:t>
            </a:r>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1753154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4000" dirty="0">
                <a:solidFill>
                  <a:srgbClr val="00B0F0"/>
                </a:solidFill>
                <a:latin typeface="Arial Black" panose="020B0A04020102020204" pitchFamily="34" charset="0"/>
              </a:rPr>
              <a:t>CODIFICATION OF EXISTING PRACTICE – CPR 29.8 AND 29.9</a:t>
            </a:r>
          </a:p>
        </p:txBody>
      </p:sp>
      <p:sp>
        <p:nvSpPr>
          <p:cNvPr id="3" name="Content Placeholder 2"/>
          <p:cNvSpPr>
            <a:spLocks noGrp="1"/>
          </p:cNvSpPr>
          <p:nvPr>
            <p:ph idx="1"/>
          </p:nvPr>
        </p:nvSpPr>
        <p:spPr/>
        <p:txBody>
          <a:bodyPr/>
          <a:lstStyle/>
          <a:p>
            <a:pPr algn="just"/>
            <a:r>
              <a:rPr lang="en-US" dirty="0">
                <a:latin typeface="Arial" panose="020B0604020202020204" pitchFamily="34" charset="0"/>
                <a:cs typeface="Arial" panose="020B0604020202020204" pitchFamily="34" charset="0"/>
              </a:rPr>
              <a:t>	CPR 29.8 – witness must be called where witness 	statement or summary served and the evidence is being 	relied upon; if a witness statement or summary is served   	but party does not intend to call that witness at trial must 	give not less than 28 days notice before trial.</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	CPR 29.9 – amplification of evidence with permission of the 	court</a:t>
            </a:r>
          </a:p>
          <a:p>
            <a:endParaRPr lang="en-US" dirty="0"/>
          </a:p>
        </p:txBody>
      </p:sp>
    </p:spTree>
    <p:extLst>
      <p:ext uri="{BB962C8B-B14F-4D97-AF65-F5344CB8AC3E}">
        <p14:creationId xmlns:p14="http://schemas.microsoft.com/office/powerpoint/2010/main" val="40176115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37.6, 37.7, &amp; 37.8- Costs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CPR 37.6- Unless the parties agree or the Court otherwise Orders, a Claimant who discontinues is liable to the Def. for costs up to the date when Notice served.</a:t>
            </a:r>
          </a:p>
          <a:p>
            <a:pPr marL="0" indent="0">
              <a:buNone/>
            </a:pPr>
            <a:r>
              <a:rPr lang="en-US" dirty="0"/>
              <a:t>- If only part of the claim discontinued, Claimant only liable for costs relating to that part, and costs will be quantified at conclusion of the claim, unless Court otherwise orders.</a:t>
            </a:r>
          </a:p>
          <a:p>
            <a:pPr marL="0" indent="0">
              <a:buNone/>
            </a:pPr>
            <a:endParaRPr lang="en-US" dirty="0"/>
          </a:p>
          <a:p>
            <a:pPr marL="0" indent="0">
              <a:buNone/>
            </a:pPr>
            <a:r>
              <a:rPr lang="en-US" dirty="0"/>
              <a:t>CPR 37.7- If part of the claim discontinued, Court MUST assess costs of that part when the claim is resolved.</a:t>
            </a:r>
          </a:p>
          <a:p>
            <a:pPr marL="0" indent="0">
              <a:buNone/>
            </a:pPr>
            <a:endParaRPr lang="en-US" dirty="0"/>
          </a:p>
          <a:p>
            <a:pPr marL="0" indent="0">
              <a:buNone/>
            </a:pPr>
            <a:r>
              <a:rPr lang="en-US" dirty="0"/>
              <a:t>CPR 37.8- Where a claim is discontinued against a Def. who has entered a defence, and the claimant later brings the same or similar claim, Court may stay the subsequent proceedings until cost of discontinued claim paid.</a:t>
            </a:r>
          </a:p>
        </p:txBody>
      </p:sp>
    </p:spTree>
    <p:extLst>
      <p:ext uri="{BB962C8B-B14F-4D97-AF65-F5344CB8AC3E}">
        <p14:creationId xmlns:p14="http://schemas.microsoft.com/office/powerpoint/2010/main" val="31440178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Part 38 – Pre-Trial Review</a:t>
            </a:r>
          </a:p>
        </p:txBody>
      </p:sp>
      <p:sp>
        <p:nvSpPr>
          <p:cNvPr id="3" name="Content Placeholder 2"/>
          <p:cNvSpPr>
            <a:spLocks noGrp="1"/>
          </p:cNvSpPr>
          <p:nvPr>
            <p:ph idx="1"/>
          </p:nvPr>
        </p:nvSpPr>
        <p:spPr/>
        <p:txBody>
          <a:bodyPr>
            <a:normAutofit fontScale="77500" lnSpcReduction="20000"/>
          </a:bodyPr>
          <a:lstStyle/>
          <a:p>
            <a:r>
              <a:rPr lang="en-US" dirty="0">
                <a:solidFill>
                  <a:srgbClr val="FF0000"/>
                </a:solidFill>
                <a:latin typeface="Arial" panose="020B0604020202020204" pitchFamily="34" charset="0"/>
                <a:cs typeface="Arial" panose="020B0604020202020204" pitchFamily="34" charset="0"/>
              </a:rPr>
              <a:t>Refer to Orders 31(A) 27-30</a:t>
            </a:r>
          </a:p>
          <a:p>
            <a:r>
              <a:rPr lang="en-US" dirty="0">
                <a:latin typeface="Arial" panose="020B0604020202020204" pitchFamily="34" charset="0"/>
                <a:cs typeface="Arial" panose="020B0604020202020204" pitchFamily="34" charset="0"/>
              </a:rPr>
              <a:t>Very little deviation from existing RSC</a:t>
            </a:r>
          </a:p>
          <a:p>
            <a:pPr marL="0" indent="0">
              <a:buNone/>
            </a:pPr>
            <a:r>
              <a:rPr lang="en-US" dirty="0">
                <a:latin typeface="Arial" panose="020B0604020202020204" pitchFamily="34" charset="0"/>
                <a:cs typeface="Arial" panose="020B0604020202020204" pitchFamily="34" charset="0"/>
              </a:rPr>
              <a:t>Note:</a:t>
            </a:r>
          </a:p>
          <a:p>
            <a:pPr marL="514350" indent="-514350">
              <a:buAutoNum type="arabicParenBoth"/>
            </a:pPr>
            <a:r>
              <a:rPr lang="en-US" dirty="0">
                <a:latin typeface="Arial" panose="020B0604020202020204" pitchFamily="34" charset="0"/>
                <a:cs typeface="Arial" panose="020B0604020202020204" pitchFamily="34" charset="0"/>
              </a:rPr>
              <a:t>To be held shortly before trial if court so orders (CPR 38.1)</a:t>
            </a:r>
          </a:p>
          <a:p>
            <a:pPr marL="514350" indent="-514350">
              <a:buAutoNum type="arabicParenBoth"/>
            </a:pPr>
            <a:r>
              <a:rPr lang="en-US" dirty="0">
                <a:latin typeface="Arial" panose="020B0604020202020204" pitchFamily="34" charset="0"/>
                <a:cs typeface="Arial" panose="020B0604020202020204" pitchFamily="34" charset="0"/>
              </a:rPr>
              <a:t>Court to consider whether to hold a PTR at every hearing other than trial (CPR 38.2)</a:t>
            </a:r>
          </a:p>
          <a:p>
            <a:pPr marL="514350" indent="-514350">
              <a:buAutoNum type="arabicParenBoth"/>
            </a:pPr>
            <a:r>
              <a:rPr lang="en-US" dirty="0">
                <a:latin typeface="Arial" panose="020B0604020202020204" pitchFamily="34" charset="0"/>
                <a:cs typeface="Arial" panose="020B0604020202020204" pitchFamily="34" charset="0"/>
              </a:rPr>
              <a:t>Party may apply for PTR at least 60 days before trial date/period (CPR 38.2)</a:t>
            </a:r>
          </a:p>
          <a:p>
            <a:pPr marL="514350" indent="-514350">
              <a:buFont typeface="Arial" panose="020B0604020202020204" pitchFamily="34" charset="0"/>
              <a:buAutoNum type="arabicParenBoth"/>
            </a:pPr>
            <a:r>
              <a:rPr lang="en-US" dirty="0">
                <a:latin typeface="Arial" panose="020B0604020202020204" pitchFamily="34" charset="0"/>
                <a:cs typeface="Arial" panose="020B0604020202020204" pitchFamily="34" charset="0"/>
              </a:rPr>
              <a:t>Court office must give each party at least 14 days notice of the PTR (CPR 38.2)</a:t>
            </a:r>
          </a:p>
          <a:p>
            <a:pPr marL="514350" indent="-514350">
              <a:buAutoNum type="arabicParenBoth"/>
            </a:pPr>
            <a:r>
              <a:rPr lang="en-US" dirty="0">
                <a:latin typeface="Arial" panose="020B0604020202020204" pitchFamily="34" charset="0"/>
                <a:cs typeface="Arial" panose="020B0604020202020204" pitchFamily="34" charset="0"/>
              </a:rPr>
              <a:t>Case Management Rules apply to PTR (CPR 38.3)</a:t>
            </a:r>
          </a:p>
          <a:p>
            <a:pPr marL="514350" indent="-514350">
              <a:buAutoNum type="arabicParenBoth"/>
            </a:pPr>
            <a:r>
              <a:rPr lang="en-US" dirty="0">
                <a:latin typeface="Arial" panose="020B0604020202020204" pitchFamily="34" charset="0"/>
                <a:cs typeface="Arial" panose="020B0604020202020204" pitchFamily="34" charset="0"/>
              </a:rPr>
              <a:t>Wherever practicable, PTR should be conducted by trial Judge (CPR 38.4)</a:t>
            </a:r>
          </a:p>
          <a:p>
            <a:endParaRPr lang="en-US" dirty="0"/>
          </a:p>
        </p:txBody>
      </p:sp>
    </p:spTree>
    <p:extLst>
      <p:ext uri="{BB962C8B-B14F-4D97-AF65-F5344CB8AC3E}">
        <p14:creationId xmlns:p14="http://schemas.microsoft.com/office/powerpoint/2010/main" val="31720876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38.5 and 38.6</a:t>
            </a:r>
          </a:p>
        </p:txBody>
      </p:sp>
      <p:sp>
        <p:nvSpPr>
          <p:cNvPr id="3" name="Content Placeholder 2"/>
          <p:cNvSpPr>
            <a:spLocks noGrp="1"/>
          </p:cNvSpPr>
          <p:nvPr>
            <p:ph idx="1"/>
          </p:nvPr>
        </p:nvSpPr>
        <p:spPr/>
        <p:txBody>
          <a:bodyPr>
            <a:normAutofit/>
          </a:bodyPr>
          <a:lstStyle/>
          <a:p>
            <a:pPr marL="0" indent="0">
              <a:buNone/>
            </a:pPr>
            <a:r>
              <a:rPr lang="en-US" dirty="0"/>
              <a:t>(6) Parties MUST seek to agree a Pre Trial Memorandum, which must be and served not less than 7 days before PTR (where agreed) or each file and serve their own not less than 3 days before trial (where not agreed). (CPR 38.5)</a:t>
            </a:r>
          </a:p>
          <a:p>
            <a:pPr marL="0" indent="0">
              <a:buNone/>
            </a:pPr>
            <a:r>
              <a:rPr lang="en-US" dirty="0"/>
              <a:t>- Sets out what must be included (similar to RSC Ord. 31A r 29)</a:t>
            </a:r>
          </a:p>
          <a:p>
            <a:pPr marL="0" indent="0">
              <a:buNone/>
            </a:pPr>
            <a:r>
              <a:rPr lang="en-US" dirty="0"/>
              <a:t>(7) At the PTR, Judge MUST give directions to ensure fair, expeditious and economic trial of the issues. (CPR 38.6)</a:t>
            </a:r>
          </a:p>
          <a:p>
            <a:pPr marL="0" indent="0">
              <a:buNone/>
            </a:pPr>
            <a:r>
              <a:rPr lang="en-US" dirty="0"/>
              <a:t>- Some considerations listed </a:t>
            </a:r>
            <a:r>
              <a:rPr lang="en-US" dirty="0" err="1"/>
              <a:t>inder</a:t>
            </a:r>
            <a:r>
              <a:rPr lang="en-US" dirty="0"/>
              <a:t> CPR 38.6(2)</a:t>
            </a:r>
          </a:p>
          <a:p>
            <a:pPr marL="0" indent="0">
              <a:buNone/>
            </a:pPr>
            <a:r>
              <a:rPr lang="en-US" dirty="0"/>
              <a:t>- similar to existing practice under the R.S.C Ord. 31A r. 30.</a:t>
            </a:r>
          </a:p>
        </p:txBody>
      </p:sp>
    </p:spTree>
    <p:extLst>
      <p:ext uri="{BB962C8B-B14F-4D97-AF65-F5344CB8AC3E}">
        <p14:creationId xmlns:p14="http://schemas.microsoft.com/office/powerpoint/2010/main" val="17057190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latin typeface="Arial Black" panose="020B0A04020102020204" pitchFamily="34" charset="0"/>
              </a:rPr>
              <a:t>Part 39 – Documents for use at trial</a:t>
            </a:r>
            <a:r>
              <a:rPr lang="en-US" dirty="0"/>
              <a:t> </a:t>
            </a:r>
          </a:p>
        </p:txBody>
      </p:sp>
      <p:sp>
        <p:nvSpPr>
          <p:cNvPr id="3" name="Content Placeholder 2"/>
          <p:cNvSpPr>
            <a:spLocks noGrp="1"/>
          </p:cNvSpPr>
          <p:nvPr>
            <p:ph idx="1"/>
          </p:nvPr>
        </p:nvSpPr>
        <p:spPr/>
        <p:txBody>
          <a:bodyPr>
            <a:normAutofit fontScale="92500" lnSpcReduction="10000"/>
          </a:bodyPr>
          <a:lstStyle/>
          <a:p>
            <a:r>
              <a:rPr lang="en-US" dirty="0">
                <a:solidFill>
                  <a:srgbClr val="FF0000"/>
                </a:solidFill>
              </a:rPr>
              <a:t>Refer to RSC Order 35</a:t>
            </a:r>
          </a:p>
          <a:p>
            <a:r>
              <a:rPr lang="en-US" dirty="0">
                <a:latin typeface="Arial" panose="020B0604020202020204" pitchFamily="34" charset="0"/>
                <a:cs typeface="Arial" panose="020B0604020202020204" pitchFamily="34" charset="0"/>
              </a:rPr>
              <a:t>CPR 39.1</a:t>
            </a:r>
          </a:p>
          <a:p>
            <a:pPr lvl="1"/>
            <a:r>
              <a:rPr lang="en-US" dirty="0">
                <a:latin typeface="Arial" panose="020B0604020202020204" pitchFamily="34" charset="0"/>
                <a:cs typeface="Arial" panose="020B0604020202020204" pitchFamily="34" charset="0"/>
              </a:rPr>
              <a:t>21 days before trial parties inform Claimant of documents they wish to include in the bundle;</a:t>
            </a:r>
          </a:p>
          <a:p>
            <a:pPr lvl="1"/>
            <a:r>
              <a:rPr lang="en-US" dirty="0">
                <a:latin typeface="Arial" panose="020B0604020202020204" pitchFamily="34" charset="0"/>
                <a:cs typeface="Arial" panose="020B0604020202020204" pitchFamily="34" charset="0"/>
              </a:rPr>
              <a:t>Claimant to prepare a paginated Bundle with an index, including all documents, but separating agreed and not agreed Bundle (“Documents Bundle”);</a:t>
            </a:r>
          </a:p>
          <a:p>
            <a:pPr lvl="1"/>
            <a:r>
              <a:rPr lang="en-US" dirty="0">
                <a:latin typeface="Arial" panose="020B0604020202020204" pitchFamily="34" charset="0"/>
                <a:cs typeface="Arial" panose="020B0604020202020204" pitchFamily="34" charset="0"/>
              </a:rPr>
              <a:t>10 days before trial, Claimant must file a fuller Bundle including the Documents Bundle;</a:t>
            </a:r>
          </a:p>
          <a:p>
            <a:pPr lvl="1"/>
            <a:r>
              <a:rPr lang="en-US" dirty="0">
                <a:latin typeface="Arial" panose="020B0604020202020204" pitchFamily="34" charset="0"/>
                <a:cs typeface="Arial" panose="020B0604020202020204" pitchFamily="34" charset="0"/>
              </a:rPr>
              <a:t>If bundle exceeds 100 pages – a core bundle with only the documents the Judge will need to pre-read or which be referred to repeatedly at trial will need to be prepared;</a:t>
            </a:r>
          </a:p>
          <a:p>
            <a:pPr lvl="1"/>
            <a:r>
              <a:rPr lang="en-US" dirty="0">
                <a:latin typeface="Arial" panose="020B0604020202020204" pitchFamily="34" charset="0"/>
                <a:cs typeface="Arial" panose="020B0604020202020204" pitchFamily="34" charset="0"/>
              </a:rPr>
              <a:t>Where only counterclaim being tried, Claimant refers to Counter-claimant.</a:t>
            </a:r>
          </a:p>
        </p:txBody>
      </p:sp>
    </p:spTree>
    <p:extLst>
      <p:ext uri="{BB962C8B-B14F-4D97-AF65-F5344CB8AC3E}">
        <p14:creationId xmlns:p14="http://schemas.microsoft.com/office/powerpoint/2010/main" val="8617745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39.2- 39.5</a:t>
            </a:r>
          </a:p>
        </p:txBody>
      </p:sp>
      <p:sp>
        <p:nvSpPr>
          <p:cNvPr id="3" name="Content Placeholder 2"/>
          <p:cNvSpPr>
            <a:spLocks noGrp="1"/>
          </p:cNvSpPr>
          <p:nvPr>
            <p:ph idx="1"/>
          </p:nvPr>
        </p:nvSpPr>
        <p:spPr/>
        <p:txBody>
          <a:bodyPr>
            <a:normAutofit fontScale="92500"/>
          </a:bodyPr>
          <a:lstStyle/>
          <a:p>
            <a:endParaRPr lang="en-US" dirty="0">
              <a:solidFill>
                <a:srgbClr val="FF0000"/>
              </a:solidFill>
            </a:endParaRPr>
          </a:p>
          <a:p>
            <a:r>
              <a:rPr lang="en-US" dirty="0">
                <a:latin typeface="Arial" panose="020B0604020202020204" pitchFamily="34" charset="0"/>
                <a:cs typeface="Arial" panose="020B0604020202020204" pitchFamily="34" charset="0"/>
              </a:rPr>
              <a:t>Court may limit cross-examination (CPR 39.2)</a:t>
            </a:r>
          </a:p>
          <a:p>
            <a:r>
              <a:rPr lang="en-US" dirty="0">
                <a:latin typeface="Arial" panose="020B0604020202020204" pitchFamily="34" charset="0"/>
                <a:cs typeface="Arial" panose="020B0604020202020204" pitchFamily="34" charset="0"/>
              </a:rPr>
              <a:t>With consent of the Judge, parties may file written submissions instead of or in addition to closing speeches. Must be filed 7 days following trial, or some other period fixed by the Judge. (CPR 39.3)</a:t>
            </a:r>
          </a:p>
          <a:p>
            <a:r>
              <a:rPr lang="en-US" dirty="0">
                <a:latin typeface="Arial" panose="020B0604020202020204" pitchFamily="34" charset="0"/>
                <a:cs typeface="Arial" panose="020B0604020202020204" pitchFamily="34" charset="0"/>
              </a:rPr>
              <a:t>If Court satisfied that notice was served on an absent party, may strike out the claim or continue in their absence. (CPR 39.4)</a:t>
            </a:r>
          </a:p>
          <a:p>
            <a:r>
              <a:rPr lang="en-US" dirty="0">
                <a:latin typeface="Arial" panose="020B0604020202020204" pitchFamily="34" charset="0"/>
                <a:cs typeface="Arial" panose="020B0604020202020204" pitchFamily="34" charset="0"/>
              </a:rPr>
              <a:t>Court may apply to set aside a judgment or order made in their absence within 14 days of service. Must be supported by evidence. (CPR 39.5)</a:t>
            </a:r>
          </a:p>
        </p:txBody>
      </p:sp>
    </p:spTree>
    <p:extLst>
      <p:ext uri="{BB962C8B-B14F-4D97-AF65-F5344CB8AC3E}">
        <p14:creationId xmlns:p14="http://schemas.microsoft.com/office/powerpoint/2010/main" val="25348773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39.6 and 39.7</a:t>
            </a:r>
          </a:p>
        </p:txBody>
      </p:sp>
      <p:sp>
        <p:nvSpPr>
          <p:cNvPr id="3" name="Content Placeholder 2"/>
          <p:cNvSpPr>
            <a:spLocks noGrp="1"/>
          </p:cNvSpPr>
          <p:nvPr>
            <p:ph idx="1"/>
          </p:nvPr>
        </p:nvSpPr>
        <p:spPr/>
        <p:txBody>
          <a:bodyPr/>
          <a:lstStyle/>
          <a:p>
            <a:endParaRPr lang="en-US" dirty="0"/>
          </a:p>
          <a:p>
            <a:endParaRPr lang="en-US" dirty="0"/>
          </a:p>
          <a:p>
            <a:r>
              <a:rPr lang="en-US" dirty="0">
                <a:latin typeface="Arial" panose="020B0604020202020204" pitchFamily="34" charset="0"/>
                <a:cs typeface="Arial" panose="020B0604020202020204" pitchFamily="34" charset="0"/>
              </a:rPr>
              <a:t>Judge may adjourn a trial BUT may only do so to a fixed date or a date to be fixed by the Court office. (CPR 39.6)</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Judge may inspect any place or thing relevant to any issue. (CPR 39.7)</a:t>
            </a:r>
          </a:p>
        </p:txBody>
      </p:sp>
    </p:spTree>
    <p:extLst>
      <p:ext uri="{BB962C8B-B14F-4D97-AF65-F5344CB8AC3E}">
        <p14:creationId xmlns:p14="http://schemas.microsoft.com/office/powerpoint/2010/main" val="25257299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0B0F0"/>
                </a:solidFill>
                <a:latin typeface="Arial Black" panose="020B0A04020102020204" pitchFamily="34" charset="0"/>
              </a:rPr>
              <a:t>Part 40 – Appointment of referee to inquire and report </a:t>
            </a:r>
          </a:p>
        </p:txBody>
      </p:sp>
      <p:sp>
        <p:nvSpPr>
          <p:cNvPr id="3" name="Content Placeholder 2"/>
          <p:cNvSpPr>
            <a:spLocks noGrp="1"/>
          </p:cNvSpPr>
          <p:nvPr>
            <p:ph idx="1"/>
          </p:nvPr>
        </p:nvSpPr>
        <p:spPr/>
        <p:txBody>
          <a:bodyPr/>
          <a:lstStyle/>
          <a:p>
            <a:pPr marL="0" indent="0">
              <a:buNone/>
            </a:pPr>
            <a:r>
              <a:rPr lang="en-US" dirty="0">
                <a:solidFill>
                  <a:srgbClr val="FF0000"/>
                </a:solidFill>
                <a:latin typeface="Arial" panose="020B0604020202020204" pitchFamily="34" charset="0"/>
                <a:cs typeface="Arial" panose="020B0604020202020204" pitchFamily="34" charset="0"/>
              </a:rPr>
              <a:t>Refer to RSC Orders 30, 36, 37 and 40</a:t>
            </a:r>
          </a:p>
          <a:p>
            <a:endParaRPr lang="en-US" sz="1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Rule 40.1- Court may order claim or issue to be tried by referee where </a:t>
            </a:r>
          </a:p>
          <a:p>
            <a:pPr marL="0" indent="0">
              <a:buNone/>
            </a:pP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the parties agree; </a:t>
            </a:r>
          </a:p>
          <a:p>
            <a:pPr marL="0" indent="0">
              <a:buNone/>
            </a:pPr>
            <a:r>
              <a:rPr lang="en-US" dirty="0">
                <a:latin typeface="Arial" panose="020B0604020202020204" pitchFamily="34" charset="0"/>
                <a:cs typeface="Arial" panose="020B0604020202020204" pitchFamily="34" charset="0"/>
              </a:rPr>
              <a:t>(ii) the claim requires prolonged examination of documents or scientific or local investigation which cannot conveniently be carried out by the court; </a:t>
            </a:r>
          </a:p>
          <a:p>
            <a:pPr marL="0" indent="0">
              <a:buNone/>
            </a:pPr>
            <a:r>
              <a:rPr lang="en-US" dirty="0">
                <a:latin typeface="Arial" panose="020B0604020202020204" pitchFamily="34" charset="0"/>
                <a:cs typeface="Arial" panose="020B0604020202020204" pitchFamily="34" charset="0"/>
              </a:rPr>
              <a:t>(iii) the matters in dispute are wholly or mainly of account.</a:t>
            </a: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1349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CPR 40.2 and 40.3</a:t>
            </a:r>
          </a:p>
        </p:txBody>
      </p:sp>
      <p:sp>
        <p:nvSpPr>
          <p:cNvPr id="3" name="Content Placeholder 2"/>
          <p:cNvSpPr>
            <a:spLocks noGrp="1"/>
          </p:cNvSpPr>
          <p:nvPr>
            <p:ph idx="1"/>
          </p:nvPr>
        </p:nvSpPr>
        <p:spPr/>
        <p:txBody>
          <a:bodyPr>
            <a:normAutofit fontScale="92500" lnSpcReduction="10000"/>
          </a:bodyPr>
          <a:lstStyle/>
          <a:p>
            <a:r>
              <a:rPr lang="en-US" dirty="0">
                <a:latin typeface="Arial" panose="020B0604020202020204" pitchFamily="34" charset="0"/>
                <a:cs typeface="Arial" panose="020B0604020202020204" pitchFamily="34" charset="0"/>
              </a:rPr>
              <a:t>Court may refer any issue or question of fact to a Referee for inquiry and report (CPR 40.2)</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CPR 40.3</a:t>
            </a:r>
          </a:p>
          <a:p>
            <a:pPr lvl="1"/>
            <a:r>
              <a:rPr lang="en-US" dirty="0">
                <a:latin typeface="Arial" panose="020B0604020202020204" pitchFamily="34" charset="0"/>
                <a:cs typeface="Arial" panose="020B0604020202020204" pitchFamily="34" charset="0"/>
              </a:rPr>
              <a:t>As a General Rule, MUST be appointed at case management.</a:t>
            </a:r>
          </a:p>
          <a:p>
            <a:pPr lvl="1"/>
            <a:r>
              <a:rPr lang="en-US" dirty="0">
                <a:latin typeface="Arial" panose="020B0604020202020204" pitchFamily="34" charset="0"/>
                <a:cs typeface="Arial" panose="020B0604020202020204" pitchFamily="34" charset="0"/>
              </a:rPr>
              <a:t>Referee must be agreed by the parties, failing which Court will appoint based on a list provided by the parties, or such other manner as it directs.</a:t>
            </a:r>
          </a:p>
          <a:p>
            <a:pPr lvl="1"/>
            <a:r>
              <a:rPr lang="en-US" dirty="0">
                <a:latin typeface="Arial" panose="020B0604020202020204" pitchFamily="34" charset="0"/>
                <a:cs typeface="Arial" panose="020B0604020202020204" pitchFamily="34" charset="0"/>
              </a:rPr>
              <a:t>Court MUST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specify the question/issue; (ii) decide what fees to be paid to the Referee and by whom (INTERIM), but may later order those fees to be paid by another party (FINAL).</a:t>
            </a:r>
          </a:p>
          <a:p>
            <a:pPr lvl="1"/>
            <a:r>
              <a:rPr lang="en-US" dirty="0">
                <a:latin typeface="Arial" panose="020B0604020202020204" pitchFamily="34" charset="0"/>
                <a:cs typeface="Arial" panose="020B0604020202020204" pitchFamily="34" charset="0"/>
              </a:rPr>
              <a:t>Court may revoke appointment and appoint another referee at any time, on application or of its own motion.</a:t>
            </a:r>
          </a:p>
          <a:p>
            <a:pPr lvl="1"/>
            <a:endParaRPr lang="en-US" dirty="0"/>
          </a:p>
        </p:txBody>
      </p:sp>
    </p:spTree>
    <p:extLst>
      <p:ext uri="{BB962C8B-B14F-4D97-AF65-F5344CB8AC3E}">
        <p14:creationId xmlns:p14="http://schemas.microsoft.com/office/powerpoint/2010/main" val="10443595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0B0F0"/>
                </a:solidFill>
                <a:latin typeface="Arial Black" panose="020B0A04020102020204" pitchFamily="34" charset="0"/>
              </a:rPr>
              <a:t>CPR 40.4- Powers and Duties of the referee</a:t>
            </a:r>
          </a:p>
        </p:txBody>
      </p:sp>
      <p:sp>
        <p:nvSpPr>
          <p:cNvPr id="3" name="Content Placeholder 2"/>
          <p:cNvSpPr>
            <a:spLocks noGrp="1"/>
          </p:cNvSpPr>
          <p:nvPr>
            <p:ph idx="1"/>
          </p:nvPr>
        </p:nvSpPr>
        <p:spPr>
          <a:xfrm>
            <a:off x="838200" y="1463040"/>
            <a:ext cx="10515600" cy="4713923"/>
          </a:xfrm>
        </p:spPr>
        <p:txBody>
          <a:bodyPr/>
          <a:lstStyle/>
          <a:p>
            <a:pPr algn="just"/>
            <a:r>
              <a:rPr lang="en-US" dirty="0">
                <a:latin typeface="Arial" panose="020B0604020202020204" pitchFamily="34" charset="0"/>
                <a:cs typeface="Arial" panose="020B0604020202020204" pitchFamily="34" charset="0"/>
              </a:rPr>
              <a:t>Referee has same powers as the Court, save for power to commit for contempt.</a:t>
            </a:r>
          </a:p>
          <a:p>
            <a:pPr algn="just"/>
            <a:r>
              <a:rPr lang="en-US" dirty="0">
                <a:latin typeface="Arial" panose="020B0604020202020204" pitchFamily="34" charset="0"/>
                <a:cs typeface="Arial" panose="020B0604020202020204" pitchFamily="34" charset="0"/>
              </a:rPr>
              <a:t>Unless Court otherwise Orders, must adopt simplest, least expensive, most expeditious and just means of conducting the reference. </a:t>
            </a:r>
          </a:p>
          <a:p>
            <a:pPr algn="just"/>
            <a:r>
              <a:rPr lang="en-US" dirty="0">
                <a:latin typeface="Arial" panose="020B0604020202020204" pitchFamily="34" charset="0"/>
                <a:cs typeface="Arial" panose="020B0604020202020204" pitchFamily="34" charset="0"/>
              </a:rPr>
              <a:t>May be in person or via video conference at time and place convenient to the parties.</a:t>
            </a:r>
          </a:p>
          <a:p>
            <a:pPr algn="just"/>
            <a:r>
              <a:rPr lang="en-US" dirty="0">
                <a:latin typeface="Arial" panose="020B0604020202020204" pitchFamily="34" charset="0"/>
                <a:cs typeface="Arial" panose="020B0604020202020204" pitchFamily="34" charset="0"/>
              </a:rPr>
              <a:t>Where a summoned witness fails to attend, refuses to be sworn/affirm, or refuses to answer any question/ produce any document, referee may sign and file a certificate of such failure/refusal (thereafter, must apply to Court for enforcement).</a:t>
            </a:r>
          </a:p>
          <a:p>
            <a:pPr algn="just"/>
            <a:endParaRPr lang="en-US" dirty="0"/>
          </a:p>
        </p:txBody>
      </p:sp>
    </p:spTree>
    <p:extLst>
      <p:ext uri="{BB962C8B-B14F-4D97-AF65-F5344CB8AC3E}">
        <p14:creationId xmlns:p14="http://schemas.microsoft.com/office/powerpoint/2010/main" val="26305415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00B0F0"/>
                </a:solidFill>
                <a:latin typeface="Arial Black" panose="020B0A04020102020204" pitchFamily="34" charset="0"/>
              </a:rPr>
              <a:t>CPR 40.5 - 40.7- Referee’s Report &amp; Proceedings Against the Crown</a:t>
            </a:r>
          </a:p>
        </p:txBody>
      </p:sp>
      <p:sp>
        <p:nvSpPr>
          <p:cNvPr id="3" name="Content Placeholder 2"/>
          <p:cNvSpPr>
            <a:spLocks noGrp="1"/>
          </p:cNvSpPr>
          <p:nvPr>
            <p:ph idx="1"/>
          </p:nvPr>
        </p:nvSpPr>
        <p:spPr/>
        <p:txBody>
          <a:bodyPr>
            <a:normAutofit fontScale="92500" lnSpcReduction="10000"/>
          </a:bodyPr>
          <a:lstStyle/>
          <a:p>
            <a:r>
              <a:rPr lang="en-US" dirty="0">
                <a:latin typeface="Arial" panose="020B0604020202020204" pitchFamily="34" charset="0"/>
                <a:cs typeface="Arial" panose="020B0604020202020204" pitchFamily="34" charset="0"/>
              </a:rPr>
              <a:t>Rule 40.5- Report to be made to the Court and copies supplied to each party</a:t>
            </a:r>
          </a:p>
          <a:p>
            <a:pPr marL="0" indent="0" algn="just">
              <a:buNone/>
            </a:pPr>
            <a:r>
              <a:rPr lang="en-US" dirty="0">
                <a:latin typeface="Arial" panose="020B0604020202020204" pitchFamily="34" charset="0"/>
                <a:cs typeface="Arial" panose="020B0604020202020204" pitchFamily="34" charset="0"/>
              </a:rPr>
              <a:t>- Referee may submit questions to the Court or make a special statement of facts from which the Court may draw inference.</a:t>
            </a:r>
          </a:p>
          <a:p>
            <a:pPr lvl="1"/>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Rule 40.6- upon receiving the report, Court must fix a date to hear the parties, giving 21 days’ notice. After hearing the party, has wide discretionary power to accept, vary, reject the report or remit.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Rule 40.7- In proceedings against the Crown, referee may not be appointed without the consent of the AG.</a:t>
            </a:r>
          </a:p>
          <a:p>
            <a:pPr lvl="1"/>
            <a:endParaRPr lang="en-US" dirty="0"/>
          </a:p>
        </p:txBody>
      </p:sp>
    </p:spTree>
    <p:extLst>
      <p:ext uri="{BB962C8B-B14F-4D97-AF65-F5344CB8AC3E}">
        <p14:creationId xmlns:p14="http://schemas.microsoft.com/office/powerpoint/2010/main" val="3600805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B0F0"/>
                </a:solidFill>
                <a:latin typeface="Arial Black" panose="020B0A04020102020204" pitchFamily="34" charset="0"/>
              </a:rPr>
              <a:t>CODIFICATION OF EXISTING PRACTICE – CPR 29.10 - 29.11</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CPR 29.10- Witness called at trial may be cross examined on statement/summary whether or not addressed in exam-in-chief</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CPR 29.11- if statement/summary not served within specified time by Court, the witness may not be called unless Court permits. Court may not give permission at the trial unless good reason for seeking relief under CPR 26.8 (relief from sanctions)</a:t>
            </a:r>
          </a:p>
        </p:txBody>
      </p:sp>
    </p:spTree>
    <p:extLst>
      <p:ext uri="{BB962C8B-B14F-4D97-AF65-F5344CB8AC3E}">
        <p14:creationId xmlns:p14="http://schemas.microsoft.com/office/powerpoint/2010/main" val="38982414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B0F0"/>
                </a:solidFill>
                <a:latin typeface="Arial Black" panose="020B0A04020102020204" pitchFamily="34" charset="0"/>
              </a:rPr>
              <a:t>Part 41 – Accounts and Inquiries</a:t>
            </a:r>
          </a:p>
        </p:txBody>
      </p:sp>
      <p:sp>
        <p:nvSpPr>
          <p:cNvPr id="3" name="Content Placeholder 2"/>
          <p:cNvSpPr>
            <a:spLocks noGrp="1"/>
          </p:cNvSpPr>
          <p:nvPr>
            <p:ph idx="1"/>
          </p:nvPr>
        </p:nvSpPr>
        <p:spPr/>
        <p:txBody>
          <a:bodyPr/>
          <a:lstStyle/>
          <a:p>
            <a:pPr algn="just"/>
            <a:r>
              <a:rPr lang="en-US" dirty="0">
                <a:solidFill>
                  <a:srgbClr val="FF0000"/>
                </a:solidFill>
                <a:latin typeface="Arial" panose="020B0604020202020204" pitchFamily="34" charset="0"/>
                <a:cs typeface="Arial" panose="020B0604020202020204" pitchFamily="34" charset="0"/>
              </a:rPr>
              <a:t>Refer to R.S.C. Order 43</a:t>
            </a:r>
          </a:p>
          <a:p>
            <a:pPr algn="just"/>
            <a:r>
              <a:rPr lang="en-US" dirty="0">
                <a:latin typeface="Arial" panose="020B0604020202020204" pitchFamily="34" charset="0"/>
                <a:cs typeface="Arial" panose="020B0604020202020204" pitchFamily="34" charset="0"/>
              </a:rPr>
              <a:t>An application can be made in an existing action or where no existing proceedings, by a fixed date statement of claim supported by affidavit evidence. (CPR 41.1)</a:t>
            </a:r>
          </a:p>
          <a:p>
            <a:pPr algn="just"/>
            <a:r>
              <a:rPr lang="en-US" dirty="0">
                <a:latin typeface="Arial" panose="020B0604020202020204" pitchFamily="34" charset="0"/>
                <a:cs typeface="Arial" panose="020B0604020202020204" pitchFamily="34" charset="0"/>
              </a:rPr>
              <a:t>Also addresses trial of preliminary issue. (CPR 41.2)</a:t>
            </a:r>
          </a:p>
          <a:p>
            <a:pPr algn="just"/>
            <a:r>
              <a:rPr lang="en-US" dirty="0">
                <a:latin typeface="Arial" panose="020B0604020202020204" pitchFamily="34" charset="0"/>
                <a:cs typeface="Arial" panose="020B0604020202020204" pitchFamily="34" charset="0"/>
              </a:rPr>
              <a:t>Court MUST give directions on how the account or inquiry to be taken. (CPR 41.2)</a:t>
            </a:r>
          </a:p>
          <a:p>
            <a:pPr algn="just"/>
            <a:r>
              <a:rPr lang="en-US" dirty="0">
                <a:latin typeface="Arial" panose="020B0604020202020204" pitchFamily="34" charset="0"/>
                <a:cs typeface="Arial" panose="020B0604020202020204" pitchFamily="34" charset="0"/>
              </a:rPr>
              <a:t>Unlike in RSC, accounts MUST be served on every other party, unless Court otherwise directs. (CPR 41.3)</a:t>
            </a:r>
          </a:p>
        </p:txBody>
      </p:sp>
    </p:spTree>
    <p:extLst>
      <p:ext uri="{BB962C8B-B14F-4D97-AF65-F5344CB8AC3E}">
        <p14:creationId xmlns:p14="http://schemas.microsoft.com/office/powerpoint/2010/main" val="1126179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sz="4000" dirty="0">
                <a:solidFill>
                  <a:srgbClr val="00B0F0"/>
                </a:solidFill>
                <a:latin typeface="Arial Black" panose="020B0A04020102020204" pitchFamily="34" charset="0"/>
              </a:rPr>
              <a:t>EXTENSION OF TIME FOR SERVICE OF WITNESS STATEMENTS – CASE LAW</a:t>
            </a:r>
          </a:p>
        </p:txBody>
      </p:sp>
      <p:sp>
        <p:nvSpPr>
          <p:cNvPr id="3" name="Content Placeholder 2"/>
          <p:cNvSpPr>
            <a:spLocks noGrp="1"/>
          </p:cNvSpPr>
          <p:nvPr>
            <p:ph idx="1"/>
          </p:nvPr>
        </p:nvSpPr>
        <p:spPr>
          <a:noFill/>
        </p:spPr>
        <p:txBody>
          <a:bodyPr/>
          <a:lstStyle/>
          <a:p>
            <a:pPr marL="0" indent="0" algn="just">
              <a:buNone/>
            </a:pPr>
            <a:r>
              <a:rPr lang="en-US" dirty="0">
                <a:latin typeface="Arial" panose="020B0604020202020204" pitchFamily="34" charset="0"/>
                <a:cs typeface="Arial" panose="020B0604020202020204" pitchFamily="34" charset="0"/>
              </a:rPr>
              <a:t>Where a party fails to serve witness statements on time, the court will usually extend time for service and will only in very extreme circumstances use its powers to exclude that party from adducing evidence at trial; such circumstances may include the deliberate flouting of court orders or inexcusable delay such that the only way that the court could fairly entertain the evidence would be by adjourning the trial. </a:t>
            </a:r>
            <a:r>
              <a:rPr lang="en-US" b="1" i="1" dirty="0">
                <a:latin typeface="Arial" panose="020B0604020202020204" pitchFamily="34" charset="0"/>
                <a:cs typeface="Arial" panose="020B0604020202020204" pitchFamily="34" charset="0"/>
              </a:rPr>
              <a:t>The Caribbean Civil Court Practice</a:t>
            </a:r>
            <a:r>
              <a:rPr lang="en-US" dirty="0">
                <a:latin typeface="Arial" panose="020B0604020202020204" pitchFamily="34" charset="0"/>
                <a:cs typeface="Arial" panose="020B0604020202020204" pitchFamily="34" charset="0"/>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2116762362"/>
              </p:ext>
            </p:extLst>
          </p:nvPr>
        </p:nvGraphicFramePr>
        <p:xfrm>
          <a:off x="5099304" y="4897501"/>
          <a:ext cx="914400" cy="792163"/>
        </p:xfrm>
        <a:graphic>
          <a:graphicData uri="http://schemas.openxmlformats.org/presentationml/2006/ole">
            <mc:AlternateContent xmlns:mc="http://schemas.openxmlformats.org/markup-compatibility/2006">
              <mc:Choice xmlns:v="urn:schemas-microsoft-com:vml" Requires="v">
                <p:oleObj spid="_x0000_s3083" name="Acrobat Document" showAsIcon="1" r:id="rId4" imgW="914400" imgH="792360" progId="AcroExch.Document.DC">
                  <p:embed/>
                </p:oleObj>
              </mc:Choice>
              <mc:Fallback>
                <p:oleObj name="Acrobat Document" showAsIcon="1" r:id="rId4" imgW="914400" imgH="792360" progId="AcroExch.Document.DC">
                  <p:embed/>
                  <p:pic>
                    <p:nvPicPr>
                      <p:cNvPr id="0" name=""/>
                      <p:cNvPicPr/>
                      <p:nvPr/>
                    </p:nvPicPr>
                    <p:blipFill>
                      <a:blip r:embed="rId5"/>
                      <a:stretch>
                        <a:fillRect/>
                      </a:stretch>
                    </p:blipFill>
                    <p:spPr>
                      <a:xfrm>
                        <a:off x="5099304" y="4897501"/>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26797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latin typeface="Arial Black" panose="020B0A04020102020204" pitchFamily="34" charset="0"/>
              </a:rPr>
              <a:t>CODIFICATION OF EXISTING PRACTICE – CPR 29.12</a:t>
            </a:r>
            <a:endParaRPr lang="en-US" dirty="0"/>
          </a:p>
        </p:txBody>
      </p:sp>
      <p:sp>
        <p:nvSpPr>
          <p:cNvPr id="3" name="Content Placeholder 2"/>
          <p:cNvSpPr>
            <a:spLocks noGrp="1"/>
          </p:cNvSpPr>
          <p:nvPr>
            <p:ph idx="1"/>
          </p:nvPr>
        </p:nvSpPr>
        <p:spPr/>
        <p:txBody>
          <a:bodyPr/>
          <a:lstStyle/>
          <a:p>
            <a:pPr algn="just"/>
            <a:r>
              <a:rPr lang="en-US" dirty="0">
                <a:latin typeface="Arial" panose="020B0604020202020204" pitchFamily="34" charset="0"/>
                <a:cs typeface="Arial" panose="020B0604020202020204" pitchFamily="34" charset="0"/>
              </a:rPr>
              <a:t>CPR 29.12 – statements used only for the purpose of the proceedings in which served unless Court gives permission for some other use, the witness consents in writing, statement has been put into evidence.</a:t>
            </a:r>
          </a:p>
        </p:txBody>
      </p:sp>
    </p:spTree>
    <p:extLst>
      <p:ext uri="{BB962C8B-B14F-4D97-AF65-F5344CB8AC3E}">
        <p14:creationId xmlns:p14="http://schemas.microsoft.com/office/powerpoint/2010/main" val="3749264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6092</TotalTime>
  <Words>6487</Words>
  <Application>Microsoft Office PowerPoint</Application>
  <PresentationFormat>Widescreen</PresentationFormat>
  <Paragraphs>463</Paragraphs>
  <Slides>70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6" baseType="lpstr">
      <vt:lpstr>Arial</vt:lpstr>
      <vt:lpstr>Arial Black</vt:lpstr>
      <vt:lpstr>Calibri</vt:lpstr>
      <vt:lpstr>Calibri Light</vt:lpstr>
      <vt:lpstr>Office Theme</vt:lpstr>
      <vt:lpstr>Acrobat Document</vt:lpstr>
      <vt:lpstr>The New Civil Procedure Rules (CPR) 2022</vt:lpstr>
      <vt:lpstr>Part 29 - EVIDENCE</vt:lpstr>
      <vt:lpstr>CPR 29.5 and 29.6 - Observations on Witness Statements/Summaries</vt:lpstr>
      <vt:lpstr>NEW - CPR 29 .7  Procedure where one party will not serve witness statement as directed</vt:lpstr>
      <vt:lpstr>OBSERVATIONS OF CPR 29 .7</vt:lpstr>
      <vt:lpstr>CODIFICATION OF EXISTING PRACTICE – CPR 29.8 AND 29.9</vt:lpstr>
      <vt:lpstr>CODIFICATION OF EXISTING PRACTICE – CPR 29.10 - 29.11</vt:lpstr>
      <vt:lpstr>EXTENSION OF TIME FOR SERVICE OF WITNESS STATEMENTS – CASE LAW</vt:lpstr>
      <vt:lpstr>CODIFICATION OF EXISTING PRACTICE – CPR 29.12</vt:lpstr>
      <vt:lpstr>Part 30 – AFFIDAVITS</vt:lpstr>
      <vt:lpstr>CPR 30.2 AND 30.3 - NEW</vt:lpstr>
      <vt:lpstr>CPR 30.4 and 30.5 – NEW</vt:lpstr>
      <vt:lpstr>PowerPoint Presentation</vt:lpstr>
      <vt:lpstr>PowerPoint Presentation</vt:lpstr>
      <vt:lpstr>Part 31.1 – Miscellaneous Rules about Evidence</vt:lpstr>
      <vt:lpstr>CPR 31.2 EVIDENCE ON QUESTIONS OF FOREIGN LAW  NEW</vt:lpstr>
      <vt:lpstr>Part 32 – Experts and Assessors</vt:lpstr>
      <vt:lpstr>WHAT’S NEW?</vt:lpstr>
      <vt:lpstr>WHAT’S NEW - CONTINUED</vt:lpstr>
      <vt:lpstr>WHAT’S NEW CONTINUED</vt:lpstr>
      <vt:lpstr>Part 33 – Court Attendance by witnesses and depositions</vt:lpstr>
      <vt:lpstr>NEW PROVISIONS IN CPR 33</vt:lpstr>
      <vt:lpstr>NEW PROVISIONS CONTINUED</vt:lpstr>
      <vt:lpstr>Part 35 – Offers to settle</vt:lpstr>
      <vt:lpstr>CPR 35.1- Scope of this Part</vt:lpstr>
      <vt:lpstr>CPR 35.2- Introductory</vt:lpstr>
      <vt:lpstr>CPR 35.3- Making Offer to Settle</vt:lpstr>
      <vt:lpstr>CPR 35.4 and 35.5- Time and Procedure for Making an Offer</vt:lpstr>
      <vt:lpstr>CPR 35.6, 35.7, and 35.8- What an Offer Must Include</vt:lpstr>
      <vt:lpstr>CPR 35.6, 35.7, and 35.8- What an Offer Must Include</vt:lpstr>
      <vt:lpstr>CPR 35.9- Timeline for Accepting an Offer</vt:lpstr>
      <vt:lpstr>CPR 35.10- Procedure for Accepting an Offer</vt:lpstr>
      <vt:lpstr>CPR 35.11- Effect of Acceptance (generally)</vt:lpstr>
      <vt:lpstr>CPR 35.11- Effect of Acceptance (generally)</vt:lpstr>
      <vt:lpstr>CPR 35.12- Effect of Acceptance (more than 2 parties)</vt:lpstr>
      <vt:lpstr>CPR 35.12- Effect of Acceptance (more than 2 parties)</vt:lpstr>
      <vt:lpstr>CPR 35.13- Costs where a Defendant’s offer is accepted</vt:lpstr>
      <vt:lpstr>CPR 35.13- Costs where a Defendant’s offer is accepted</vt:lpstr>
      <vt:lpstr>CPR 35.14- Costs where a Claimant’s offer is accepted</vt:lpstr>
      <vt:lpstr>CPR 35.15- Costs where Offer not Accepted</vt:lpstr>
      <vt:lpstr> CPR 35.15(1) – Where Claimant does not accept a Defendant’s offer </vt:lpstr>
      <vt:lpstr>CPR 35.15(2) – Where a Defendant does not accept a Claimant’s offer</vt:lpstr>
      <vt:lpstr>CPR 35.15(2)- Interest Consequences</vt:lpstr>
      <vt:lpstr>CPR 3.15(2)- Example</vt:lpstr>
      <vt:lpstr>CPR 35.15(3) and (4)- Exceptional Circumstances</vt:lpstr>
      <vt:lpstr>Rule 35.15(5)- When does it apply?</vt:lpstr>
      <vt:lpstr>CPR 35.16- How Costs Are To Be Dealt With</vt:lpstr>
      <vt:lpstr>Part 36-Payments into Court to Support Offers under Part 35 and under Court Order</vt:lpstr>
      <vt:lpstr>CPR 36.1- Scope of this Part</vt:lpstr>
      <vt:lpstr>CPR 36.1- Scope of this Part</vt:lpstr>
      <vt:lpstr>CPR 36.2- Payment into Court to Support Offers to Settle</vt:lpstr>
      <vt:lpstr>CPR 36.2- Payment into Court to Support Offers to Settle</vt:lpstr>
      <vt:lpstr>CPR 36.3- Right to Payment Out on Acceptance of an Offer</vt:lpstr>
      <vt:lpstr>CPR 36.4- Exceptions to CPR 36.3</vt:lpstr>
      <vt:lpstr>CPR 36.5 – Money Paid Into Court Under Order</vt:lpstr>
      <vt:lpstr>CPR 36.6- Money Paid Into Court as a Condition of Defending</vt:lpstr>
      <vt:lpstr>CPR 36.7- Proceedings Under the Fatal Accidents Act</vt:lpstr>
      <vt:lpstr>Part 37 - Discontinuance</vt:lpstr>
      <vt:lpstr>CPR 37.3, 37.4 &amp; 37.5- Procedure, Setting Aside and Effect</vt:lpstr>
      <vt:lpstr>CPR 37.6, 37.7, &amp; 37.8- Costs</vt:lpstr>
      <vt:lpstr>Part 38 – Pre-Trial Review</vt:lpstr>
      <vt:lpstr>CPR 38.5 and 38.6</vt:lpstr>
      <vt:lpstr>Part 39 – Documents for use at trial </vt:lpstr>
      <vt:lpstr>CPR 39.2- 39.5</vt:lpstr>
      <vt:lpstr>CPR 39.6 and 39.7</vt:lpstr>
      <vt:lpstr>Part 40 – Appointment of referee to inquire and report </vt:lpstr>
      <vt:lpstr>CPR 40.2 and 40.3</vt:lpstr>
      <vt:lpstr>CPR 40.4- Powers and Duties of the referee</vt:lpstr>
      <vt:lpstr>CPR 40.5 - 40.7- Referee’s Report &amp; Proceedings Against the Crown</vt:lpstr>
      <vt:lpstr>Part 41 – Accounts and Inquiries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Civil Procedure Rules (CPR) 2022</dc:title>
  <dc:creator>Justice Camille Darville-Gomez</dc:creator>
  <cp:lastModifiedBy>Nicoya Neilly</cp:lastModifiedBy>
  <cp:revision>125</cp:revision>
  <cp:lastPrinted>2022-04-06T19:34:49Z</cp:lastPrinted>
  <dcterms:created xsi:type="dcterms:W3CDTF">2022-03-17T04:18:25Z</dcterms:created>
  <dcterms:modified xsi:type="dcterms:W3CDTF">2022-04-07T21:51:58Z</dcterms:modified>
</cp:coreProperties>
</file>