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7"/>
  </p:notesMasterIdLst>
  <p:sldIdLst>
    <p:sldId id="276" r:id="rId6"/>
    <p:sldId id="310" r:id="rId7"/>
    <p:sldId id="318" r:id="rId8"/>
    <p:sldId id="319" r:id="rId9"/>
    <p:sldId id="320" r:id="rId10"/>
    <p:sldId id="321" r:id="rId11"/>
    <p:sldId id="322" r:id="rId12"/>
    <p:sldId id="323" r:id="rId13"/>
    <p:sldId id="336" r:id="rId14"/>
    <p:sldId id="341" r:id="rId15"/>
    <p:sldId id="337" r:id="rId16"/>
    <p:sldId id="312" r:id="rId17"/>
    <p:sldId id="313" r:id="rId18"/>
    <p:sldId id="324" r:id="rId19"/>
    <p:sldId id="325" r:id="rId20"/>
    <p:sldId id="326" r:id="rId21"/>
    <p:sldId id="338" r:id="rId22"/>
    <p:sldId id="327" r:id="rId23"/>
    <p:sldId id="273" r:id="rId24"/>
    <p:sldId id="339" r:id="rId25"/>
    <p:sldId id="275" r:id="rId26"/>
    <p:sldId id="342" r:id="rId27"/>
    <p:sldId id="346" r:id="rId28"/>
    <p:sldId id="344" r:id="rId29"/>
    <p:sldId id="345" r:id="rId30"/>
    <p:sldId id="328" r:id="rId31"/>
    <p:sldId id="329" r:id="rId32"/>
    <p:sldId id="330" r:id="rId33"/>
    <p:sldId id="332" r:id="rId34"/>
    <p:sldId id="334" r:id="rId35"/>
    <p:sldId id="350" r:id="rId36"/>
    <p:sldId id="315" r:id="rId37"/>
    <p:sldId id="343" r:id="rId38"/>
    <p:sldId id="351" r:id="rId39"/>
    <p:sldId id="335" r:id="rId40"/>
    <p:sldId id="349" r:id="rId41"/>
    <p:sldId id="278" r:id="rId42"/>
    <p:sldId id="311" r:id="rId43"/>
    <p:sldId id="256" r:id="rId44"/>
    <p:sldId id="272" r:id="rId45"/>
    <p:sldId id="277" r:id="rId46"/>
    <p:sldId id="269" r:id="rId47"/>
    <p:sldId id="257" r:id="rId48"/>
    <p:sldId id="258" r:id="rId49"/>
    <p:sldId id="259" r:id="rId50"/>
    <p:sldId id="260" r:id="rId51"/>
    <p:sldId id="270" r:id="rId52"/>
    <p:sldId id="261" r:id="rId53"/>
    <p:sldId id="262" r:id="rId54"/>
    <p:sldId id="263" r:id="rId55"/>
    <p:sldId id="264" r:id="rId56"/>
    <p:sldId id="265" r:id="rId57"/>
    <p:sldId id="271" r:id="rId58"/>
    <p:sldId id="266" r:id="rId59"/>
    <p:sldId id="267" r:id="rId60"/>
    <p:sldId id="268" r:id="rId61"/>
    <p:sldId id="274" r:id="rId62"/>
    <p:sldId id="348" r:id="rId63"/>
    <p:sldId id="299" r:id="rId64"/>
    <p:sldId id="300" r:id="rId65"/>
    <p:sldId id="301" r:id="rId66"/>
    <p:sldId id="302" r:id="rId67"/>
    <p:sldId id="303" r:id="rId68"/>
    <p:sldId id="304" r:id="rId69"/>
    <p:sldId id="305" r:id="rId70"/>
    <p:sldId id="306" r:id="rId71"/>
    <p:sldId id="307" r:id="rId72"/>
    <p:sldId id="316" r:id="rId73"/>
    <p:sldId id="309" r:id="rId74"/>
    <p:sldId id="347" r:id="rId75"/>
    <p:sldId id="317" r:id="rId76"/>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FB143-A7FE-4729-B251-9A58FC84BAE4}" v="23" dt="2022-03-16T10:35:00.084"/>
    <p1510:client id="{B645DE32-E4B2-4D51-95A5-1A11D2AF5CE0}" v="2" dt="2022-03-16T14:14:13.625"/>
    <p1510:client id="{E993B4FC-3E34-41C3-9525-DB1D202E00C0}" v="10" dt="2022-03-16T13:51:44.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D87E7-14B8-4F71-8C6C-2041F89545AF}"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4320CAE7-10AE-4C90-AAC2-0191AF38FECE}">
      <dgm:prSet custT="1"/>
      <dgm:spPr/>
      <dgm:t>
        <a:bodyPr/>
        <a:lstStyle/>
        <a:p>
          <a:pPr>
            <a:lnSpc>
              <a:spcPct val="100000"/>
            </a:lnSpc>
          </a:pPr>
          <a:r>
            <a:rPr lang="en-US" sz="1400" b="1" dirty="0">
              <a:latin typeface="+mn-lt"/>
            </a:rPr>
            <a:t>[8.2] if limitation period is about to expire and claimant received legal advice for first time with 28 days court may allow Claim to be filed without statement of claim under provisions relating to urgency.</a:t>
          </a:r>
        </a:p>
        <a:p>
          <a:pPr>
            <a:lnSpc>
              <a:spcPct val="100000"/>
            </a:lnSpc>
          </a:pPr>
          <a:endParaRPr lang="en-US" sz="1100" dirty="0"/>
        </a:p>
        <a:p>
          <a:endParaRPr lang="en-US" sz="1100" dirty="0"/>
        </a:p>
      </dgm:t>
    </dgm:pt>
    <dgm:pt modelId="{0DBB4789-C399-4C83-B0E0-769ACB9FCE01}" type="parTrans" cxnId="{D748DE18-141B-4BFE-ACF0-A2072067C1F6}">
      <dgm:prSet/>
      <dgm:spPr/>
      <dgm:t>
        <a:bodyPr/>
        <a:lstStyle/>
        <a:p>
          <a:endParaRPr lang="en-US"/>
        </a:p>
      </dgm:t>
    </dgm:pt>
    <dgm:pt modelId="{4A74714B-7F3E-43B8-9253-23F06429FBDF}" type="sibTrans" cxnId="{D748DE18-141B-4BFE-ACF0-A2072067C1F6}">
      <dgm:prSet/>
      <dgm:spPr/>
      <dgm:t>
        <a:bodyPr/>
        <a:lstStyle/>
        <a:p>
          <a:pPr>
            <a:lnSpc>
              <a:spcPct val="100000"/>
            </a:lnSpc>
          </a:pPr>
          <a:endParaRPr lang="en-US"/>
        </a:p>
      </dgm:t>
    </dgm:pt>
    <dgm:pt modelId="{822CF821-7270-411C-A64C-D621E8E80E2B}">
      <dgm:prSet custT="1"/>
      <dgm:spPr/>
      <dgm:t>
        <a:bodyPr/>
        <a:lstStyle/>
        <a:p>
          <a:pPr algn="just">
            <a:lnSpc>
              <a:spcPct val="100000"/>
            </a:lnSpc>
          </a:pPr>
          <a:r>
            <a:rPr lang="en-US" sz="1100" b="1" dirty="0"/>
            <a:t>[</a:t>
          </a:r>
          <a:r>
            <a:rPr lang="en-US" sz="1400" b="1" dirty="0"/>
            <a:t>8.14) For the purpose of any enactment relating to limitation periods, an action is brought when it is stamped ( manually or electronically) as received in by or on behalf of the court office  see </a:t>
          </a:r>
          <a:r>
            <a:rPr lang="en-US" sz="1400" b="1" i="1" dirty="0"/>
            <a:t>Barnes v St Helens Metropolitan Borough Council</a:t>
          </a:r>
          <a:r>
            <a:rPr lang="en-US" sz="1400" b="1" dirty="0"/>
            <a:t> [2006] EWCA Civ 1372)</a:t>
          </a:r>
          <a:endParaRPr lang="en-US" sz="1100" b="1" dirty="0"/>
        </a:p>
      </dgm:t>
    </dgm:pt>
    <dgm:pt modelId="{EA7F666D-F425-41D5-9F1B-FFE7107DBDCA}" type="parTrans" cxnId="{450D179D-8E81-4A55-8F90-EC599FA192C5}">
      <dgm:prSet/>
      <dgm:spPr/>
      <dgm:t>
        <a:bodyPr/>
        <a:lstStyle/>
        <a:p>
          <a:endParaRPr lang="en-US"/>
        </a:p>
      </dgm:t>
    </dgm:pt>
    <dgm:pt modelId="{0BD63845-C182-457C-873C-F1D1A8EDE728}" type="sibTrans" cxnId="{450D179D-8E81-4A55-8F90-EC599FA192C5}">
      <dgm:prSet/>
      <dgm:spPr/>
      <dgm:t>
        <a:bodyPr/>
        <a:lstStyle/>
        <a:p>
          <a:pPr>
            <a:lnSpc>
              <a:spcPct val="100000"/>
            </a:lnSpc>
          </a:pPr>
          <a:endParaRPr lang="en-US"/>
        </a:p>
      </dgm:t>
    </dgm:pt>
    <dgm:pt modelId="{0CA3E457-AA41-491F-9C38-C46B31102C7A}">
      <dgm:prSet custT="1"/>
      <dgm:spPr/>
      <dgm:t>
        <a:bodyPr/>
        <a:lstStyle/>
        <a:p>
          <a:pPr>
            <a:lnSpc>
              <a:spcPct val="100000"/>
            </a:lnSpc>
          </a:pPr>
          <a:r>
            <a:rPr lang="en-US" sz="1400" b="1">
              <a:effectLst/>
              <a:latin typeface="Calibri" panose="020F0502020204030204" pitchFamily="34" charset="0"/>
              <a:ea typeface="Calibri" panose="020F0502020204030204" pitchFamily="34" charset="0"/>
              <a:cs typeface="Times New Roman" panose="02020603050405020304" pitchFamily="18" charset="0"/>
            </a:rPr>
            <a:t>[8.12] General rule is that claim form must be served within 6 months of being issued</a:t>
          </a:r>
        </a:p>
      </dgm:t>
    </dgm:pt>
    <dgm:pt modelId="{AA0C104B-411B-4CA0-8D52-3B151DF497BD}" type="parTrans" cxnId="{C096A897-6EDD-4D25-86D1-5EA7159F207A}">
      <dgm:prSet/>
      <dgm:spPr/>
      <dgm:t>
        <a:bodyPr/>
        <a:lstStyle/>
        <a:p>
          <a:endParaRPr lang="en-US"/>
        </a:p>
      </dgm:t>
    </dgm:pt>
    <dgm:pt modelId="{6AABFAE1-0ED0-4EE7-BD0C-32C86C2A0357}" type="sibTrans" cxnId="{C096A897-6EDD-4D25-86D1-5EA7159F207A}">
      <dgm:prSet/>
      <dgm:spPr/>
      <dgm:t>
        <a:bodyPr/>
        <a:lstStyle/>
        <a:p>
          <a:pPr>
            <a:lnSpc>
              <a:spcPct val="100000"/>
            </a:lnSpc>
          </a:pPr>
          <a:endParaRPr lang="en-US"/>
        </a:p>
      </dgm:t>
    </dgm:pt>
    <dgm:pt modelId="{3C52F039-C5B5-4BE6-AA7F-37D22B8DDF04}">
      <dgm:prSet custT="1"/>
      <dgm:spPr/>
      <dgm:t>
        <a:bodyPr/>
        <a:lstStyle/>
        <a:p>
          <a:pPr algn="just">
            <a:lnSpc>
              <a:spcPct val="100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[8.13]  claimant may apply for extension of period for service: within the period specified by the rule or order of Court:  court may grant extension for no more than 6 months on any application, if satisfied that claimant has taken all reasonable steps to serve the form and there is some special reason to extend the form. But the court cannot extend more than once unless satisfied that the defendant is deliberately evading service or there is some other compelling reason </a:t>
          </a:r>
        </a:p>
      </dgm:t>
    </dgm:pt>
    <dgm:pt modelId="{C2E522AE-61DA-4BF1-9885-7F9FBA1DE649}" type="parTrans" cxnId="{8256C397-95D5-425D-BC8C-CF1D401009F1}">
      <dgm:prSet/>
      <dgm:spPr/>
      <dgm:t>
        <a:bodyPr/>
        <a:lstStyle/>
        <a:p>
          <a:endParaRPr lang="en-US"/>
        </a:p>
      </dgm:t>
    </dgm:pt>
    <dgm:pt modelId="{392C74F5-9C95-420D-9D90-C7271735F006}" type="sibTrans" cxnId="{8256C397-95D5-425D-BC8C-CF1D401009F1}">
      <dgm:prSet/>
      <dgm:spPr/>
      <dgm:t>
        <a:bodyPr/>
        <a:lstStyle/>
        <a:p>
          <a:endParaRPr lang="en-US"/>
        </a:p>
      </dgm:t>
    </dgm:pt>
    <dgm:pt modelId="{C438FF78-6592-4AD5-BDCD-35370E275E29}" type="pres">
      <dgm:prSet presAssocID="{D82D87E7-14B8-4F71-8C6C-2041F89545AF}" presName="root" presStyleCnt="0">
        <dgm:presLayoutVars>
          <dgm:dir/>
          <dgm:resizeHandles val="exact"/>
        </dgm:presLayoutVars>
      </dgm:prSet>
      <dgm:spPr/>
    </dgm:pt>
    <dgm:pt modelId="{08C9BEFB-7EF9-46A8-A71D-2341035D1022}" type="pres">
      <dgm:prSet presAssocID="{D82D87E7-14B8-4F71-8C6C-2041F89545AF}" presName="container" presStyleCnt="0">
        <dgm:presLayoutVars>
          <dgm:dir/>
          <dgm:resizeHandles val="exact"/>
        </dgm:presLayoutVars>
      </dgm:prSet>
      <dgm:spPr/>
    </dgm:pt>
    <dgm:pt modelId="{AF697CFE-FC03-4965-A1D5-330F9030B285}" type="pres">
      <dgm:prSet presAssocID="{822CF821-7270-411C-A64C-D621E8E80E2B}" presName="compNode" presStyleCnt="0"/>
      <dgm:spPr/>
    </dgm:pt>
    <dgm:pt modelId="{E83FC715-5A0E-465B-8F9B-57C9104AA9F9}" type="pres">
      <dgm:prSet presAssocID="{822CF821-7270-411C-A64C-D621E8E80E2B}" presName="iconBgRect" presStyleLbl="bgShp" presStyleIdx="0" presStyleCnt="4"/>
      <dgm:spPr/>
    </dgm:pt>
    <dgm:pt modelId="{7B24826C-DE0F-424D-A7BF-26279A8DC10F}" type="pres">
      <dgm:prSet presAssocID="{822CF821-7270-411C-A64C-D621E8E80E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3BF4360C-54FA-48B2-8864-1C246548500E}" type="pres">
      <dgm:prSet presAssocID="{822CF821-7270-411C-A64C-D621E8E80E2B}" presName="spaceRect" presStyleCnt="0"/>
      <dgm:spPr/>
    </dgm:pt>
    <dgm:pt modelId="{021E22D5-9A68-429B-9E83-28360D294F50}" type="pres">
      <dgm:prSet presAssocID="{822CF821-7270-411C-A64C-D621E8E80E2B}" presName="textRect" presStyleLbl="revTx" presStyleIdx="0" presStyleCnt="4">
        <dgm:presLayoutVars>
          <dgm:chMax val="1"/>
          <dgm:chPref val="1"/>
        </dgm:presLayoutVars>
      </dgm:prSet>
      <dgm:spPr/>
    </dgm:pt>
    <dgm:pt modelId="{839A574B-8020-4546-90DB-5D1FCE4652E9}" type="pres">
      <dgm:prSet presAssocID="{0BD63845-C182-457C-873C-F1D1A8EDE728}" presName="sibTrans" presStyleLbl="sibTrans2D1" presStyleIdx="0" presStyleCnt="0"/>
      <dgm:spPr/>
    </dgm:pt>
    <dgm:pt modelId="{CC8DFE8D-E6B0-4B45-914F-C3314EA62BBD}" type="pres">
      <dgm:prSet presAssocID="{4320CAE7-10AE-4C90-AAC2-0191AF38FECE}" presName="compNode" presStyleCnt="0"/>
      <dgm:spPr/>
    </dgm:pt>
    <dgm:pt modelId="{1552A71A-6870-402B-A0E9-4B2E7A211C19}" type="pres">
      <dgm:prSet presAssocID="{4320CAE7-10AE-4C90-AAC2-0191AF38FECE}" presName="iconBgRect" presStyleLbl="bgShp" presStyleIdx="1" presStyleCnt="4"/>
      <dgm:spPr/>
    </dgm:pt>
    <dgm:pt modelId="{6EE250B1-F235-4915-99F6-7CDCDFCAF142}" type="pres">
      <dgm:prSet presAssocID="{4320CAE7-10AE-4C90-AAC2-0191AF38FE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F9ED3E7-C280-4241-8DB5-FCFB42AB37AA}" type="pres">
      <dgm:prSet presAssocID="{4320CAE7-10AE-4C90-AAC2-0191AF38FECE}" presName="spaceRect" presStyleCnt="0"/>
      <dgm:spPr/>
    </dgm:pt>
    <dgm:pt modelId="{C4D00856-9A92-485C-B070-B862249810C0}" type="pres">
      <dgm:prSet presAssocID="{4320CAE7-10AE-4C90-AAC2-0191AF38FECE}" presName="textRect" presStyleLbl="revTx" presStyleIdx="1" presStyleCnt="4">
        <dgm:presLayoutVars>
          <dgm:chMax val="1"/>
          <dgm:chPref val="1"/>
        </dgm:presLayoutVars>
      </dgm:prSet>
      <dgm:spPr/>
    </dgm:pt>
    <dgm:pt modelId="{A54606A2-D301-4EEA-8AE2-9181D3E1BB06}" type="pres">
      <dgm:prSet presAssocID="{4A74714B-7F3E-43B8-9253-23F06429FBDF}" presName="sibTrans" presStyleLbl="sibTrans2D1" presStyleIdx="0" presStyleCnt="0"/>
      <dgm:spPr/>
    </dgm:pt>
    <dgm:pt modelId="{8FB4DACB-453B-48B4-AE2C-648189774167}" type="pres">
      <dgm:prSet presAssocID="{0CA3E457-AA41-491F-9C38-C46B31102C7A}" presName="compNode" presStyleCnt="0"/>
      <dgm:spPr/>
    </dgm:pt>
    <dgm:pt modelId="{B929CFB7-74BE-4651-BD92-4A974334D19A}" type="pres">
      <dgm:prSet presAssocID="{0CA3E457-AA41-491F-9C38-C46B31102C7A}" presName="iconBgRect" presStyleLbl="bgShp" presStyleIdx="2" presStyleCnt="4"/>
      <dgm:spPr/>
    </dgm:pt>
    <dgm:pt modelId="{A2EFEFC3-EF75-4288-BCAD-382E683408F3}" type="pres">
      <dgm:prSet presAssocID="{0CA3E457-AA41-491F-9C38-C46B31102C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A32967B4-5D50-47A0-BB12-3E14A15D4EA9}" type="pres">
      <dgm:prSet presAssocID="{0CA3E457-AA41-491F-9C38-C46B31102C7A}" presName="spaceRect" presStyleCnt="0"/>
      <dgm:spPr/>
    </dgm:pt>
    <dgm:pt modelId="{9E329712-AE7A-42AB-8E8F-28E49FA3BCDD}" type="pres">
      <dgm:prSet presAssocID="{0CA3E457-AA41-491F-9C38-C46B31102C7A}" presName="textRect" presStyleLbl="revTx" presStyleIdx="2" presStyleCnt="4">
        <dgm:presLayoutVars>
          <dgm:chMax val="1"/>
          <dgm:chPref val="1"/>
        </dgm:presLayoutVars>
      </dgm:prSet>
      <dgm:spPr/>
    </dgm:pt>
    <dgm:pt modelId="{2ABE959B-CC19-4259-A016-E8E0CE2BC627}" type="pres">
      <dgm:prSet presAssocID="{6AABFAE1-0ED0-4EE7-BD0C-32C86C2A0357}" presName="sibTrans" presStyleLbl="sibTrans2D1" presStyleIdx="0" presStyleCnt="0"/>
      <dgm:spPr/>
    </dgm:pt>
    <dgm:pt modelId="{4A515411-CFA5-459C-B055-DC7FE622B66E}" type="pres">
      <dgm:prSet presAssocID="{3C52F039-C5B5-4BE6-AA7F-37D22B8DDF04}" presName="compNode" presStyleCnt="0"/>
      <dgm:spPr/>
    </dgm:pt>
    <dgm:pt modelId="{E184DE41-B5C5-42A9-BCBD-4564360BEA86}" type="pres">
      <dgm:prSet presAssocID="{3C52F039-C5B5-4BE6-AA7F-37D22B8DDF04}" presName="iconBgRect" presStyleLbl="bgShp" presStyleIdx="3" presStyleCnt="4"/>
      <dgm:spPr/>
    </dgm:pt>
    <dgm:pt modelId="{6DC00567-5613-4AE2-BED4-3D243CEBDB62}" type="pres">
      <dgm:prSet presAssocID="{3C52F039-C5B5-4BE6-AA7F-37D22B8DDF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FF6BDC4D-3CA1-4086-81C9-7A64BDC2B037}" type="pres">
      <dgm:prSet presAssocID="{3C52F039-C5B5-4BE6-AA7F-37D22B8DDF04}" presName="spaceRect" presStyleCnt="0"/>
      <dgm:spPr/>
    </dgm:pt>
    <dgm:pt modelId="{A50440FD-1DC4-445D-B06E-08C076FBB19B}" type="pres">
      <dgm:prSet presAssocID="{3C52F039-C5B5-4BE6-AA7F-37D22B8DDF04}" presName="textRect" presStyleLbl="revTx" presStyleIdx="3" presStyleCnt="4">
        <dgm:presLayoutVars>
          <dgm:chMax val="1"/>
          <dgm:chPref val="1"/>
        </dgm:presLayoutVars>
      </dgm:prSet>
      <dgm:spPr/>
    </dgm:pt>
  </dgm:ptLst>
  <dgm:cxnLst>
    <dgm:cxn modelId="{D748DE18-141B-4BFE-ACF0-A2072067C1F6}" srcId="{D82D87E7-14B8-4F71-8C6C-2041F89545AF}" destId="{4320CAE7-10AE-4C90-AAC2-0191AF38FECE}" srcOrd="1" destOrd="0" parTransId="{0DBB4789-C399-4C83-B0E0-769ACB9FCE01}" sibTransId="{4A74714B-7F3E-43B8-9253-23F06429FBDF}"/>
    <dgm:cxn modelId="{05CB4022-3CEF-4B42-AB1C-3C5D134E0FEF}" type="presOf" srcId="{4320CAE7-10AE-4C90-AAC2-0191AF38FECE}" destId="{C4D00856-9A92-485C-B070-B862249810C0}" srcOrd="0" destOrd="0" presId="urn:microsoft.com/office/officeart/2018/2/layout/IconCircleList"/>
    <dgm:cxn modelId="{CA5C1665-184E-4004-B261-8BF9FE523DCD}" type="presOf" srcId="{6AABFAE1-0ED0-4EE7-BD0C-32C86C2A0357}" destId="{2ABE959B-CC19-4259-A016-E8E0CE2BC627}" srcOrd="0" destOrd="0" presId="urn:microsoft.com/office/officeart/2018/2/layout/IconCircleList"/>
    <dgm:cxn modelId="{3FB4956A-6A08-40D5-82BB-4C4E87709662}" type="presOf" srcId="{822CF821-7270-411C-A64C-D621E8E80E2B}" destId="{021E22D5-9A68-429B-9E83-28360D294F50}" srcOrd="0" destOrd="0" presId="urn:microsoft.com/office/officeart/2018/2/layout/IconCircleList"/>
    <dgm:cxn modelId="{C096A897-6EDD-4D25-86D1-5EA7159F207A}" srcId="{D82D87E7-14B8-4F71-8C6C-2041F89545AF}" destId="{0CA3E457-AA41-491F-9C38-C46B31102C7A}" srcOrd="2" destOrd="0" parTransId="{AA0C104B-411B-4CA0-8D52-3B151DF497BD}" sibTransId="{6AABFAE1-0ED0-4EE7-BD0C-32C86C2A0357}"/>
    <dgm:cxn modelId="{8256C397-95D5-425D-BC8C-CF1D401009F1}" srcId="{D82D87E7-14B8-4F71-8C6C-2041F89545AF}" destId="{3C52F039-C5B5-4BE6-AA7F-37D22B8DDF04}" srcOrd="3" destOrd="0" parTransId="{C2E522AE-61DA-4BF1-9885-7F9FBA1DE649}" sibTransId="{392C74F5-9C95-420D-9D90-C7271735F006}"/>
    <dgm:cxn modelId="{450D179D-8E81-4A55-8F90-EC599FA192C5}" srcId="{D82D87E7-14B8-4F71-8C6C-2041F89545AF}" destId="{822CF821-7270-411C-A64C-D621E8E80E2B}" srcOrd="0" destOrd="0" parTransId="{EA7F666D-F425-41D5-9F1B-FFE7107DBDCA}" sibTransId="{0BD63845-C182-457C-873C-F1D1A8EDE728}"/>
    <dgm:cxn modelId="{C608E2C1-B3BC-4268-B024-B6289EF2E991}" type="presOf" srcId="{0CA3E457-AA41-491F-9C38-C46B31102C7A}" destId="{9E329712-AE7A-42AB-8E8F-28E49FA3BCDD}" srcOrd="0" destOrd="0" presId="urn:microsoft.com/office/officeart/2018/2/layout/IconCircleList"/>
    <dgm:cxn modelId="{23B1CDD1-4F47-42A0-B7C9-8B6AD0EA50CC}" type="presOf" srcId="{0BD63845-C182-457C-873C-F1D1A8EDE728}" destId="{839A574B-8020-4546-90DB-5D1FCE4652E9}" srcOrd="0" destOrd="0" presId="urn:microsoft.com/office/officeart/2018/2/layout/IconCircleList"/>
    <dgm:cxn modelId="{9A6838DB-1F38-4F02-839D-F915831DC521}" type="presOf" srcId="{D82D87E7-14B8-4F71-8C6C-2041F89545AF}" destId="{C438FF78-6592-4AD5-BDCD-35370E275E29}" srcOrd="0" destOrd="0" presId="urn:microsoft.com/office/officeart/2018/2/layout/IconCircleList"/>
    <dgm:cxn modelId="{03BEA6DD-2FD6-4D0B-BF35-95F092F229BC}" type="presOf" srcId="{3C52F039-C5B5-4BE6-AA7F-37D22B8DDF04}" destId="{A50440FD-1DC4-445D-B06E-08C076FBB19B}" srcOrd="0" destOrd="0" presId="urn:microsoft.com/office/officeart/2018/2/layout/IconCircleList"/>
    <dgm:cxn modelId="{C51238E3-0354-4B4E-A951-1AF2B16842BC}" type="presOf" srcId="{4A74714B-7F3E-43B8-9253-23F06429FBDF}" destId="{A54606A2-D301-4EEA-8AE2-9181D3E1BB06}" srcOrd="0" destOrd="0" presId="urn:microsoft.com/office/officeart/2018/2/layout/IconCircleList"/>
    <dgm:cxn modelId="{03B3EB4C-0D15-4EDD-84EB-D30660A79F87}" type="presParOf" srcId="{C438FF78-6592-4AD5-BDCD-35370E275E29}" destId="{08C9BEFB-7EF9-46A8-A71D-2341035D1022}" srcOrd="0" destOrd="0" presId="urn:microsoft.com/office/officeart/2018/2/layout/IconCircleList"/>
    <dgm:cxn modelId="{A685AE1B-9B13-4C34-B674-D0660ECCF3D8}" type="presParOf" srcId="{08C9BEFB-7EF9-46A8-A71D-2341035D1022}" destId="{AF697CFE-FC03-4965-A1D5-330F9030B285}" srcOrd="0" destOrd="0" presId="urn:microsoft.com/office/officeart/2018/2/layout/IconCircleList"/>
    <dgm:cxn modelId="{572A4FFD-DAAB-4877-9148-BBC0C449114E}" type="presParOf" srcId="{AF697CFE-FC03-4965-A1D5-330F9030B285}" destId="{E83FC715-5A0E-465B-8F9B-57C9104AA9F9}" srcOrd="0" destOrd="0" presId="urn:microsoft.com/office/officeart/2018/2/layout/IconCircleList"/>
    <dgm:cxn modelId="{B5F6A826-8A7A-4E02-8A87-D51267187553}" type="presParOf" srcId="{AF697CFE-FC03-4965-A1D5-330F9030B285}" destId="{7B24826C-DE0F-424D-A7BF-26279A8DC10F}" srcOrd="1" destOrd="0" presId="urn:microsoft.com/office/officeart/2018/2/layout/IconCircleList"/>
    <dgm:cxn modelId="{7646CA4A-1F67-4C3B-9F5F-1D35F2C38990}" type="presParOf" srcId="{AF697CFE-FC03-4965-A1D5-330F9030B285}" destId="{3BF4360C-54FA-48B2-8864-1C246548500E}" srcOrd="2" destOrd="0" presId="urn:microsoft.com/office/officeart/2018/2/layout/IconCircleList"/>
    <dgm:cxn modelId="{8F7C67F7-440A-4C37-82AC-B54BF854C522}" type="presParOf" srcId="{AF697CFE-FC03-4965-A1D5-330F9030B285}" destId="{021E22D5-9A68-429B-9E83-28360D294F50}" srcOrd="3" destOrd="0" presId="urn:microsoft.com/office/officeart/2018/2/layout/IconCircleList"/>
    <dgm:cxn modelId="{765696C4-7961-4406-8228-84EF31EC95EC}" type="presParOf" srcId="{08C9BEFB-7EF9-46A8-A71D-2341035D1022}" destId="{839A574B-8020-4546-90DB-5D1FCE4652E9}" srcOrd="1" destOrd="0" presId="urn:microsoft.com/office/officeart/2018/2/layout/IconCircleList"/>
    <dgm:cxn modelId="{37BC2A0C-9071-4505-AA83-81A7DFE308AB}" type="presParOf" srcId="{08C9BEFB-7EF9-46A8-A71D-2341035D1022}" destId="{CC8DFE8D-E6B0-4B45-914F-C3314EA62BBD}" srcOrd="2" destOrd="0" presId="urn:microsoft.com/office/officeart/2018/2/layout/IconCircleList"/>
    <dgm:cxn modelId="{4E37CB11-FBDA-47FB-83C7-42B60FD6A3EB}" type="presParOf" srcId="{CC8DFE8D-E6B0-4B45-914F-C3314EA62BBD}" destId="{1552A71A-6870-402B-A0E9-4B2E7A211C19}" srcOrd="0" destOrd="0" presId="urn:microsoft.com/office/officeart/2018/2/layout/IconCircleList"/>
    <dgm:cxn modelId="{E3F81C5C-35A9-44E5-9A39-B4CA19E2FD3F}" type="presParOf" srcId="{CC8DFE8D-E6B0-4B45-914F-C3314EA62BBD}" destId="{6EE250B1-F235-4915-99F6-7CDCDFCAF142}" srcOrd="1" destOrd="0" presId="urn:microsoft.com/office/officeart/2018/2/layout/IconCircleList"/>
    <dgm:cxn modelId="{8E840EE1-F4B7-490E-87EB-0D2C29293CA0}" type="presParOf" srcId="{CC8DFE8D-E6B0-4B45-914F-C3314EA62BBD}" destId="{8F9ED3E7-C280-4241-8DB5-FCFB42AB37AA}" srcOrd="2" destOrd="0" presId="urn:microsoft.com/office/officeart/2018/2/layout/IconCircleList"/>
    <dgm:cxn modelId="{C4DAE250-A178-408C-9261-11B9124A8986}" type="presParOf" srcId="{CC8DFE8D-E6B0-4B45-914F-C3314EA62BBD}" destId="{C4D00856-9A92-485C-B070-B862249810C0}" srcOrd="3" destOrd="0" presId="urn:microsoft.com/office/officeart/2018/2/layout/IconCircleList"/>
    <dgm:cxn modelId="{3215093B-FF18-4F3C-9CF5-E309EA4E1D20}" type="presParOf" srcId="{08C9BEFB-7EF9-46A8-A71D-2341035D1022}" destId="{A54606A2-D301-4EEA-8AE2-9181D3E1BB06}" srcOrd="3" destOrd="0" presId="urn:microsoft.com/office/officeart/2018/2/layout/IconCircleList"/>
    <dgm:cxn modelId="{2148AAD3-169E-42C6-99DB-0507886BD614}" type="presParOf" srcId="{08C9BEFB-7EF9-46A8-A71D-2341035D1022}" destId="{8FB4DACB-453B-48B4-AE2C-648189774167}" srcOrd="4" destOrd="0" presId="urn:microsoft.com/office/officeart/2018/2/layout/IconCircleList"/>
    <dgm:cxn modelId="{8FAF6711-DE5B-4353-9B3E-5B555201032D}" type="presParOf" srcId="{8FB4DACB-453B-48B4-AE2C-648189774167}" destId="{B929CFB7-74BE-4651-BD92-4A974334D19A}" srcOrd="0" destOrd="0" presId="urn:microsoft.com/office/officeart/2018/2/layout/IconCircleList"/>
    <dgm:cxn modelId="{536499D1-6CC8-4EA2-832E-0D1E9BECD539}" type="presParOf" srcId="{8FB4DACB-453B-48B4-AE2C-648189774167}" destId="{A2EFEFC3-EF75-4288-BCAD-382E683408F3}" srcOrd="1" destOrd="0" presId="urn:microsoft.com/office/officeart/2018/2/layout/IconCircleList"/>
    <dgm:cxn modelId="{059BD2AD-066A-4A18-8A6B-D26807BD3AA8}" type="presParOf" srcId="{8FB4DACB-453B-48B4-AE2C-648189774167}" destId="{A32967B4-5D50-47A0-BB12-3E14A15D4EA9}" srcOrd="2" destOrd="0" presId="urn:microsoft.com/office/officeart/2018/2/layout/IconCircleList"/>
    <dgm:cxn modelId="{6BEA15EC-6AFA-4E34-9791-C00C028100F9}" type="presParOf" srcId="{8FB4DACB-453B-48B4-AE2C-648189774167}" destId="{9E329712-AE7A-42AB-8E8F-28E49FA3BCDD}" srcOrd="3" destOrd="0" presId="urn:microsoft.com/office/officeart/2018/2/layout/IconCircleList"/>
    <dgm:cxn modelId="{C761E0D1-5C25-4144-A6CA-17E061CAD0DB}" type="presParOf" srcId="{08C9BEFB-7EF9-46A8-A71D-2341035D1022}" destId="{2ABE959B-CC19-4259-A016-E8E0CE2BC627}" srcOrd="5" destOrd="0" presId="urn:microsoft.com/office/officeart/2018/2/layout/IconCircleList"/>
    <dgm:cxn modelId="{FEE34F65-21AB-4B6C-8095-43B088E4DB44}" type="presParOf" srcId="{08C9BEFB-7EF9-46A8-A71D-2341035D1022}" destId="{4A515411-CFA5-459C-B055-DC7FE622B66E}" srcOrd="6" destOrd="0" presId="urn:microsoft.com/office/officeart/2018/2/layout/IconCircleList"/>
    <dgm:cxn modelId="{9711EECD-BB0D-4A53-9DDD-1EC1FAE074E9}" type="presParOf" srcId="{4A515411-CFA5-459C-B055-DC7FE622B66E}" destId="{E184DE41-B5C5-42A9-BCBD-4564360BEA86}" srcOrd="0" destOrd="0" presId="urn:microsoft.com/office/officeart/2018/2/layout/IconCircleList"/>
    <dgm:cxn modelId="{DF79316F-9808-4DD5-8327-E053021356C7}" type="presParOf" srcId="{4A515411-CFA5-459C-B055-DC7FE622B66E}" destId="{6DC00567-5613-4AE2-BED4-3D243CEBDB62}" srcOrd="1" destOrd="0" presId="urn:microsoft.com/office/officeart/2018/2/layout/IconCircleList"/>
    <dgm:cxn modelId="{BC7680F5-B61B-4717-A149-22B3520CBA89}" type="presParOf" srcId="{4A515411-CFA5-459C-B055-DC7FE622B66E}" destId="{FF6BDC4D-3CA1-4086-81C9-7A64BDC2B037}" srcOrd="2" destOrd="0" presId="urn:microsoft.com/office/officeart/2018/2/layout/IconCircleList"/>
    <dgm:cxn modelId="{4C49F988-6FA3-4E48-A878-EEA9A382946F}" type="presParOf" srcId="{4A515411-CFA5-459C-B055-DC7FE622B66E}" destId="{A50440FD-1DC4-445D-B06E-08C076FBB19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32E98-BA84-4E54-80FB-AC4F661A98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D29AD5-0A38-4F2C-A8FE-23A30D31044C}">
      <dgm:prSet/>
      <dgm:spPr/>
      <dgm:t>
        <a:bodyPr/>
        <a:lstStyle/>
        <a:p>
          <a:r>
            <a:rPr lang="en-US"/>
            <a:t>Requirement to state facts and identify documentary evidence is key factor in dealing with case justly and proportionately</a:t>
          </a:r>
        </a:p>
      </dgm:t>
    </dgm:pt>
    <dgm:pt modelId="{5A29EF7A-C3C4-471B-AE93-EEE7F771AFBB}" type="parTrans" cxnId="{06E8B5CE-DF16-45BD-BA10-5B3F2DBB99AE}">
      <dgm:prSet/>
      <dgm:spPr/>
      <dgm:t>
        <a:bodyPr/>
        <a:lstStyle/>
        <a:p>
          <a:endParaRPr lang="en-US"/>
        </a:p>
      </dgm:t>
    </dgm:pt>
    <dgm:pt modelId="{835A6047-918D-4ABD-9B73-A195E59CE7A3}" type="sibTrans" cxnId="{06E8B5CE-DF16-45BD-BA10-5B3F2DBB99AE}">
      <dgm:prSet/>
      <dgm:spPr/>
      <dgm:t>
        <a:bodyPr/>
        <a:lstStyle/>
        <a:p>
          <a:endParaRPr lang="en-US"/>
        </a:p>
      </dgm:t>
    </dgm:pt>
    <dgm:pt modelId="{7D89A293-E15F-4DA6-BA6E-A035B6B2E3A2}">
      <dgm:prSet/>
      <dgm:spPr/>
      <dgm:t>
        <a:bodyPr/>
        <a:lstStyle/>
        <a:p>
          <a:r>
            <a:rPr lang="en-US" dirty="0"/>
            <a:t>The requirement to specify remedies and supporting material assists to narrow issues and facilitate dispute resolution. </a:t>
          </a:r>
        </a:p>
      </dgm:t>
    </dgm:pt>
    <dgm:pt modelId="{CF1D3039-C5DA-4BDA-88C4-4FD310C30A09}" type="parTrans" cxnId="{499F2F0E-20F4-4351-8B65-EE29031ECB0A}">
      <dgm:prSet/>
      <dgm:spPr/>
      <dgm:t>
        <a:bodyPr/>
        <a:lstStyle/>
        <a:p>
          <a:endParaRPr lang="en-US"/>
        </a:p>
      </dgm:t>
    </dgm:pt>
    <dgm:pt modelId="{F94AB8B9-26F6-4AA0-8ED8-BF495E3DBE4D}" type="sibTrans" cxnId="{499F2F0E-20F4-4351-8B65-EE29031ECB0A}">
      <dgm:prSet/>
      <dgm:spPr/>
      <dgm:t>
        <a:bodyPr/>
        <a:lstStyle/>
        <a:p>
          <a:endParaRPr lang="en-US"/>
        </a:p>
      </dgm:t>
    </dgm:pt>
    <dgm:pt modelId="{EB361AE1-44A9-4F72-B3DF-43C16CA64B11}">
      <dgm:prSet/>
      <dgm:spPr/>
      <dgm:t>
        <a:bodyPr/>
        <a:lstStyle/>
        <a:p>
          <a:r>
            <a:rPr lang="en-US"/>
            <a:t>Filing consent of relator eliminates unnecessary factual disputes </a:t>
          </a:r>
        </a:p>
      </dgm:t>
    </dgm:pt>
    <dgm:pt modelId="{9F5F326E-70E8-4DF6-9238-36C683147839}" type="parTrans" cxnId="{618614A0-9680-4A18-AFB0-F72A6B1F898C}">
      <dgm:prSet/>
      <dgm:spPr/>
      <dgm:t>
        <a:bodyPr/>
        <a:lstStyle/>
        <a:p>
          <a:endParaRPr lang="en-US"/>
        </a:p>
      </dgm:t>
    </dgm:pt>
    <dgm:pt modelId="{44DA95C7-B4DF-4DC1-9FB5-CB76E9B42364}" type="sibTrans" cxnId="{618614A0-9680-4A18-AFB0-F72A6B1F898C}">
      <dgm:prSet/>
      <dgm:spPr/>
      <dgm:t>
        <a:bodyPr/>
        <a:lstStyle/>
        <a:p>
          <a:endParaRPr lang="en-US"/>
        </a:p>
      </dgm:t>
    </dgm:pt>
    <dgm:pt modelId="{A75F4576-B7BE-4AF8-AAA4-07BE017879E8}">
      <dgm:prSet/>
      <dgm:spPr/>
      <dgm:t>
        <a:bodyPr/>
        <a:lstStyle/>
        <a:p>
          <a:r>
            <a:rPr lang="en-US"/>
            <a:t>Requirement to provide certificate of truth reflects duty of party to be committed to truth and justice</a:t>
          </a:r>
        </a:p>
      </dgm:t>
    </dgm:pt>
    <dgm:pt modelId="{0DC48EB4-4DB5-4F13-9ABC-7C495B878840}" type="parTrans" cxnId="{9B43B9D5-8770-419C-AD57-8A98181FCA61}">
      <dgm:prSet/>
      <dgm:spPr/>
      <dgm:t>
        <a:bodyPr/>
        <a:lstStyle/>
        <a:p>
          <a:endParaRPr lang="en-US"/>
        </a:p>
      </dgm:t>
    </dgm:pt>
    <dgm:pt modelId="{7E45F246-DA14-479F-9A4F-566587E495F2}" type="sibTrans" cxnId="{9B43B9D5-8770-419C-AD57-8A98181FCA61}">
      <dgm:prSet/>
      <dgm:spPr/>
      <dgm:t>
        <a:bodyPr/>
        <a:lstStyle/>
        <a:p>
          <a:endParaRPr lang="en-US"/>
        </a:p>
      </dgm:t>
    </dgm:pt>
    <dgm:pt modelId="{1FAB3B07-46F2-48E0-B9B3-6D459FDF3FFD}">
      <dgm:prSet/>
      <dgm:spPr/>
      <dgm:t>
        <a:bodyPr/>
        <a:lstStyle/>
        <a:p>
          <a:r>
            <a:rPr lang="en-US"/>
            <a:t>Service of forms for acknowledgment of service, defence, application for instalment payments is a key to disposing of cases justly and appropriately. </a:t>
          </a:r>
        </a:p>
      </dgm:t>
    </dgm:pt>
    <dgm:pt modelId="{FA0DA720-8E9B-4B0C-B916-03533853C36A}" type="parTrans" cxnId="{E5A64AD1-A30A-437F-A0A7-DDDAB9BC277E}">
      <dgm:prSet/>
      <dgm:spPr/>
      <dgm:t>
        <a:bodyPr/>
        <a:lstStyle/>
        <a:p>
          <a:endParaRPr lang="en-US"/>
        </a:p>
      </dgm:t>
    </dgm:pt>
    <dgm:pt modelId="{89C31CFE-795C-4BC1-8B75-18F623884958}" type="sibTrans" cxnId="{E5A64AD1-A30A-437F-A0A7-DDDAB9BC277E}">
      <dgm:prSet/>
      <dgm:spPr/>
      <dgm:t>
        <a:bodyPr/>
        <a:lstStyle/>
        <a:p>
          <a:endParaRPr lang="en-US"/>
        </a:p>
      </dgm:t>
    </dgm:pt>
    <dgm:pt modelId="{730B1248-D742-40AC-80AC-33C01928F369}">
      <dgm:prSet/>
      <dgm:spPr/>
      <dgm:t>
        <a:bodyPr/>
        <a:lstStyle/>
        <a:p>
          <a:r>
            <a:rPr lang="en-US"/>
            <a:t>The parties and the court are able to determine what if any issues are in dispute, narrow the issues that are in dispute, and move towards just, expeditious, and proportionate disposition of the case.</a:t>
          </a:r>
        </a:p>
      </dgm:t>
    </dgm:pt>
    <dgm:pt modelId="{B045AC26-3513-4503-AA0F-35A2DA138840}" type="parTrans" cxnId="{D805043C-A1E1-43EA-99FC-CDC64539D09E}">
      <dgm:prSet/>
      <dgm:spPr/>
      <dgm:t>
        <a:bodyPr/>
        <a:lstStyle/>
        <a:p>
          <a:endParaRPr lang="en-US"/>
        </a:p>
      </dgm:t>
    </dgm:pt>
    <dgm:pt modelId="{A5CBADF6-D02F-4237-8164-C8A7383C318B}" type="sibTrans" cxnId="{D805043C-A1E1-43EA-99FC-CDC64539D09E}">
      <dgm:prSet/>
      <dgm:spPr/>
      <dgm:t>
        <a:bodyPr/>
        <a:lstStyle/>
        <a:p>
          <a:endParaRPr lang="en-US"/>
        </a:p>
      </dgm:t>
    </dgm:pt>
    <dgm:pt modelId="{FA9BB87C-533C-44C1-8919-391AB4F108B8}" type="pres">
      <dgm:prSet presAssocID="{6FE32E98-BA84-4E54-80FB-AC4F661A9885}" presName="diagram" presStyleCnt="0">
        <dgm:presLayoutVars>
          <dgm:dir/>
          <dgm:resizeHandles val="exact"/>
        </dgm:presLayoutVars>
      </dgm:prSet>
      <dgm:spPr/>
    </dgm:pt>
    <dgm:pt modelId="{5F4B207E-39F0-4AA8-9921-62B064B4DDF9}" type="pres">
      <dgm:prSet presAssocID="{85D29AD5-0A38-4F2C-A8FE-23A30D31044C}" presName="node" presStyleLbl="node1" presStyleIdx="0" presStyleCnt="6">
        <dgm:presLayoutVars>
          <dgm:bulletEnabled val="1"/>
        </dgm:presLayoutVars>
      </dgm:prSet>
      <dgm:spPr/>
    </dgm:pt>
    <dgm:pt modelId="{95C6EF0C-C027-4AF7-9D05-B677FE700306}" type="pres">
      <dgm:prSet presAssocID="{835A6047-918D-4ABD-9B73-A195E59CE7A3}" presName="sibTrans" presStyleCnt="0"/>
      <dgm:spPr/>
    </dgm:pt>
    <dgm:pt modelId="{35185630-E44B-4CF6-8F1A-0E84E8A34CB5}" type="pres">
      <dgm:prSet presAssocID="{7D89A293-E15F-4DA6-BA6E-A035B6B2E3A2}" presName="node" presStyleLbl="node1" presStyleIdx="1" presStyleCnt="6">
        <dgm:presLayoutVars>
          <dgm:bulletEnabled val="1"/>
        </dgm:presLayoutVars>
      </dgm:prSet>
      <dgm:spPr/>
    </dgm:pt>
    <dgm:pt modelId="{32C58B15-8B6F-44D1-942B-8CF0CCA80694}" type="pres">
      <dgm:prSet presAssocID="{F94AB8B9-26F6-4AA0-8ED8-BF495E3DBE4D}" presName="sibTrans" presStyleCnt="0"/>
      <dgm:spPr/>
    </dgm:pt>
    <dgm:pt modelId="{33B424D6-1AEC-465B-B61F-4F5B6C89FD29}" type="pres">
      <dgm:prSet presAssocID="{EB361AE1-44A9-4F72-B3DF-43C16CA64B11}" presName="node" presStyleLbl="node1" presStyleIdx="2" presStyleCnt="6">
        <dgm:presLayoutVars>
          <dgm:bulletEnabled val="1"/>
        </dgm:presLayoutVars>
      </dgm:prSet>
      <dgm:spPr/>
    </dgm:pt>
    <dgm:pt modelId="{0578F6BE-D906-4BDF-A245-211A72EA18CB}" type="pres">
      <dgm:prSet presAssocID="{44DA95C7-B4DF-4DC1-9FB5-CB76E9B42364}" presName="sibTrans" presStyleCnt="0"/>
      <dgm:spPr/>
    </dgm:pt>
    <dgm:pt modelId="{8FE51E41-5E52-4040-8B84-B78908112BCA}" type="pres">
      <dgm:prSet presAssocID="{A75F4576-B7BE-4AF8-AAA4-07BE017879E8}" presName="node" presStyleLbl="node1" presStyleIdx="3" presStyleCnt="6">
        <dgm:presLayoutVars>
          <dgm:bulletEnabled val="1"/>
        </dgm:presLayoutVars>
      </dgm:prSet>
      <dgm:spPr/>
    </dgm:pt>
    <dgm:pt modelId="{71882578-AE6C-45A5-A107-32105106ADC5}" type="pres">
      <dgm:prSet presAssocID="{7E45F246-DA14-479F-9A4F-566587E495F2}" presName="sibTrans" presStyleCnt="0"/>
      <dgm:spPr/>
    </dgm:pt>
    <dgm:pt modelId="{2D03A811-7883-4189-9188-3299D892C55B}" type="pres">
      <dgm:prSet presAssocID="{1FAB3B07-46F2-48E0-B9B3-6D459FDF3FFD}" presName="node" presStyleLbl="node1" presStyleIdx="4" presStyleCnt="6">
        <dgm:presLayoutVars>
          <dgm:bulletEnabled val="1"/>
        </dgm:presLayoutVars>
      </dgm:prSet>
      <dgm:spPr/>
    </dgm:pt>
    <dgm:pt modelId="{C47B40F1-DD60-42A7-9564-666B92FBAE80}" type="pres">
      <dgm:prSet presAssocID="{89C31CFE-795C-4BC1-8B75-18F623884958}" presName="sibTrans" presStyleCnt="0"/>
      <dgm:spPr/>
    </dgm:pt>
    <dgm:pt modelId="{77D50DA0-F74E-49CB-831E-0BF499407A9E}" type="pres">
      <dgm:prSet presAssocID="{730B1248-D742-40AC-80AC-33C01928F369}" presName="node" presStyleLbl="node1" presStyleIdx="5" presStyleCnt="6">
        <dgm:presLayoutVars>
          <dgm:bulletEnabled val="1"/>
        </dgm:presLayoutVars>
      </dgm:prSet>
      <dgm:spPr/>
    </dgm:pt>
  </dgm:ptLst>
  <dgm:cxnLst>
    <dgm:cxn modelId="{499F2F0E-20F4-4351-8B65-EE29031ECB0A}" srcId="{6FE32E98-BA84-4E54-80FB-AC4F661A9885}" destId="{7D89A293-E15F-4DA6-BA6E-A035B6B2E3A2}" srcOrd="1" destOrd="0" parTransId="{CF1D3039-C5DA-4BDA-88C4-4FD310C30A09}" sibTransId="{F94AB8B9-26F6-4AA0-8ED8-BF495E3DBE4D}"/>
    <dgm:cxn modelId="{E73AFE2D-0035-40ED-A3A0-3DCEDF105EC7}" type="presOf" srcId="{7D89A293-E15F-4DA6-BA6E-A035B6B2E3A2}" destId="{35185630-E44B-4CF6-8F1A-0E84E8A34CB5}" srcOrd="0" destOrd="0" presId="urn:microsoft.com/office/officeart/2005/8/layout/default"/>
    <dgm:cxn modelId="{83728731-5A58-42DA-81F5-18D8BC5F98BD}" type="presOf" srcId="{6FE32E98-BA84-4E54-80FB-AC4F661A9885}" destId="{FA9BB87C-533C-44C1-8919-391AB4F108B8}" srcOrd="0" destOrd="0" presId="urn:microsoft.com/office/officeart/2005/8/layout/default"/>
    <dgm:cxn modelId="{D805043C-A1E1-43EA-99FC-CDC64539D09E}" srcId="{6FE32E98-BA84-4E54-80FB-AC4F661A9885}" destId="{730B1248-D742-40AC-80AC-33C01928F369}" srcOrd="5" destOrd="0" parTransId="{B045AC26-3513-4503-AA0F-35A2DA138840}" sibTransId="{A5CBADF6-D02F-4237-8164-C8A7383C318B}"/>
    <dgm:cxn modelId="{7D037252-541E-46C9-86B9-9660C520CEBF}" type="presOf" srcId="{1FAB3B07-46F2-48E0-B9B3-6D459FDF3FFD}" destId="{2D03A811-7883-4189-9188-3299D892C55B}" srcOrd="0" destOrd="0" presId="urn:microsoft.com/office/officeart/2005/8/layout/default"/>
    <dgm:cxn modelId="{618614A0-9680-4A18-AFB0-F72A6B1F898C}" srcId="{6FE32E98-BA84-4E54-80FB-AC4F661A9885}" destId="{EB361AE1-44A9-4F72-B3DF-43C16CA64B11}" srcOrd="2" destOrd="0" parTransId="{9F5F326E-70E8-4DF6-9238-36C683147839}" sibTransId="{44DA95C7-B4DF-4DC1-9FB5-CB76E9B42364}"/>
    <dgm:cxn modelId="{06E8B5CE-DF16-45BD-BA10-5B3F2DBB99AE}" srcId="{6FE32E98-BA84-4E54-80FB-AC4F661A9885}" destId="{85D29AD5-0A38-4F2C-A8FE-23A30D31044C}" srcOrd="0" destOrd="0" parTransId="{5A29EF7A-C3C4-471B-AE93-EEE7F771AFBB}" sibTransId="{835A6047-918D-4ABD-9B73-A195E59CE7A3}"/>
    <dgm:cxn modelId="{E5A64AD1-A30A-437F-A0A7-DDDAB9BC277E}" srcId="{6FE32E98-BA84-4E54-80FB-AC4F661A9885}" destId="{1FAB3B07-46F2-48E0-B9B3-6D459FDF3FFD}" srcOrd="4" destOrd="0" parTransId="{FA0DA720-8E9B-4B0C-B916-03533853C36A}" sibTransId="{89C31CFE-795C-4BC1-8B75-18F623884958}"/>
    <dgm:cxn modelId="{9B43B9D5-8770-419C-AD57-8A98181FCA61}" srcId="{6FE32E98-BA84-4E54-80FB-AC4F661A9885}" destId="{A75F4576-B7BE-4AF8-AAA4-07BE017879E8}" srcOrd="3" destOrd="0" parTransId="{0DC48EB4-4DB5-4F13-9ABC-7C495B878840}" sibTransId="{7E45F246-DA14-479F-9A4F-566587E495F2}"/>
    <dgm:cxn modelId="{2B40F8D8-BC7C-44D7-9948-5A377FC09270}" type="presOf" srcId="{A75F4576-B7BE-4AF8-AAA4-07BE017879E8}" destId="{8FE51E41-5E52-4040-8B84-B78908112BCA}" srcOrd="0" destOrd="0" presId="urn:microsoft.com/office/officeart/2005/8/layout/default"/>
    <dgm:cxn modelId="{3AD036DA-7099-40D0-8F93-92645C1FECEC}" type="presOf" srcId="{EB361AE1-44A9-4F72-B3DF-43C16CA64B11}" destId="{33B424D6-1AEC-465B-B61F-4F5B6C89FD29}" srcOrd="0" destOrd="0" presId="urn:microsoft.com/office/officeart/2005/8/layout/default"/>
    <dgm:cxn modelId="{81C1C9E1-D6DF-4B0D-880A-9319E20C916E}" type="presOf" srcId="{730B1248-D742-40AC-80AC-33C01928F369}" destId="{77D50DA0-F74E-49CB-831E-0BF499407A9E}" srcOrd="0" destOrd="0" presId="urn:microsoft.com/office/officeart/2005/8/layout/default"/>
    <dgm:cxn modelId="{491EB9E4-A4EB-4AA3-A687-6365839518E3}" type="presOf" srcId="{85D29AD5-0A38-4F2C-A8FE-23A30D31044C}" destId="{5F4B207E-39F0-4AA8-9921-62B064B4DDF9}" srcOrd="0" destOrd="0" presId="urn:microsoft.com/office/officeart/2005/8/layout/default"/>
    <dgm:cxn modelId="{ADB6F9A6-E480-4CA3-89FB-2B7B49155504}" type="presParOf" srcId="{FA9BB87C-533C-44C1-8919-391AB4F108B8}" destId="{5F4B207E-39F0-4AA8-9921-62B064B4DDF9}" srcOrd="0" destOrd="0" presId="urn:microsoft.com/office/officeart/2005/8/layout/default"/>
    <dgm:cxn modelId="{04CB906D-5F35-4068-BAEB-A472DDF09323}" type="presParOf" srcId="{FA9BB87C-533C-44C1-8919-391AB4F108B8}" destId="{95C6EF0C-C027-4AF7-9D05-B677FE700306}" srcOrd="1" destOrd="0" presId="urn:microsoft.com/office/officeart/2005/8/layout/default"/>
    <dgm:cxn modelId="{C38C577F-DAC3-4649-AF62-249C8E200654}" type="presParOf" srcId="{FA9BB87C-533C-44C1-8919-391AB4F108B8}" destId="{35185630-E44B-4CF6-8F1A-0E84E8A34CB5}" srcOrd="2" destOrd="0" presId="urn:microsoft.com/office/officeart/2005/8/layout/default"/>
    <dgm:cxn modelId="{EC31C154-2563-42BA-B092-B920ECB45485}" type="presParOf" srcId="{FA9BB87C-533C-44C1-8919-391AB4F108B8}" destId="{32C58B15-8B6F-44D1-942B-8CF0CCA80694}" srcOrd="3" destOrd="0" presId="urn:microsoft.com/office/officeart/2005/8/layout/default"/>
    <dgm:cxn modelId="{83955FB6-DEBA-454A-8A89-7CD6F591FE95}" type="presParOf" srcId="{FA9BB87C-533C-44C1-8919-391AB4F108B8}" destId="{33B424D6-1AEC-465B-B61F-4F5B6C89FD29}" srcOrd="4" destOrd="0" presId="urn:microsoft.com/office/officeart/2005/8/layout/default"/>
    <dgm:cxn modelId="{B196E251-D644-4436-8FA6-F3C16CD9DFE7}" type="presParOf" srcId="{FA9BB87C-533C-44C1-8919-391AB4F108B8}" destId="{0578F6BE-D906-4BDF-A245-211A72EA18CB}" srcOrd="5" destOrd="0" presId="urn:microsoft.com/office/officeart/2005/8/layout/default"/>
    <dgm:cxn modelId="{E9C9159C-22DC-422B-A989-53E4F6DE4329}" type="presParOf" srcId="{FA9BB87C-533C-44C1-8919-391AB4F108B8}" destId="{8FE51E41-5E52-4040-8B84-B78908112BCA}" srcOrd="6" destOrd="0" presId="urn:microsoft.com/office/officeart/2005/8/layout/default"/>
    <dgm:cxn modelId="{637286CE-BDC0-4A58-82C5-F246C1896F6C}" type="presParOf" srcId="{FA9BB87C-533C-44C1-8919-391AB4F108B8}" destId="{71882578-AE6C-45A5-A107-32105106ADC5}" srcOrd="7" destOrd="0" presId="urn:microsoft.com/office/officeart/2005/8/layout/default"/>
    <dgm:cxn modelId="{36747319-D326-47A6-ADFA-63221037024F}" type="presParOf" srcId="{FA9BB87C-533C-44C1-8919-391AB4F108B8}" destId="{2D03A811-7883-4189-9188-3299D892C55B}" srcOrd="8" destOrd="0" presId="urn:microsoft.com/office/officeart/2005/8/layout/default"/>
    <dgm:cxn modelId="{209B9795-4266-48C6-BE8E-8E557BB05575}" type="presParOf" srcId="{FA9BB87C-533C-44C1-8919-391AB4F108B8}" destId="{C47B40F1-DD60-42A7-9564-666B92FBAE80}" srcOrd="9" destOrd="0" presId="urn:microsoft.com/office/officeart/2005/8/layout/default"/>
    <dgm:cxn modelId="{109A7753-7526-4BB4-9112-1B92F29C460B}" type="presParOf" srcId="{FA9BB87C-533C-44C1-8919-391AB4F108B8}" destId="{77D50DA0-F74E-49CB-831E-0BF499407A9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FA7B2-9E3F-4781-9B08-4C4BB032D26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09F4A0F-E6AF-4415-86DA-5961EB1EBC93}">
      <dgm:prSet/>
      <dgm:spPr/>
      <dgm:t>
        <a:bodyPr/>
        <a:lstStyle/>
        <a:p>
          <a:pPr>
            <a:lnSpc>
              <a:spcPct val="100000"/>
            </a:lnSpc>
          </a:pPr>
          <a:r>
            <a:rPr lang="en-US" b="1" dirty="0"/>
            <a:t>8.14 (1) when claim is served defendant it must be accompanied by</a:t>
          </a:r>
        </a:p>
      </dgm:t>
    </dgm:pt>
    <dgm:pt modelId="{EED25680-8314-4678-BFC4-633B93BFCD97}" type="parTrans" cxnId="{64D0FA64-C8C2-4C9F-A1FD-1BEF3AEE8CCA}">
      <dgm:prSet/>
      <dgm:spPr/>
      <dgm:t>
        <a:bodyPr/>
        <a:lstStyle/>
        <a:p>
          <a:endParaRPr lang="en-US"/>
        </a:p>
      </dgm:t>
    </dgm:pt>
    <dgm:pt modelId="{30A66194-A4B9-4FCE-9B13-3B42A17B4691}" type="sibTrans" cxnId="{64D0FA64-C8C2-4C9F-A1FD-1BEF3AEE8CCA}">
      <dgm:prSet/>
      <dgm:spPr/>
      <dgm:t>
        <a:bodyPr/>
        <a:lstStyle/>
        <a:p>
          <a:endParaRPr lang="en-US"/>
        </a:p>
      </dgm:t>
    </dgm:pt>
    <dgm:pt modelId="{A20B6D0B-114C-4C10-98AF-895732127614}">
      <dgm:prSet custT="1"/>
      <dgm:spPr/>
      <dgm:t>
        <a:bodyPr/>
        <a:lstStyle/>
        <a:p>
          <a:pPr>
            <a:lnSpc>
              <a:spcPct val="100000"/>
            </a:lnSpc>
          </a:pPr>
          <a:r>
            <a:rPr lang="en-US" sz="1200" b="1" dirty="0"/>
            <a:t>a) copy of any order made under 8.2 (regarding urgency) or 13 (extension of time for service).</a:t>
          </a:r>
        </a:p>
      </dgm:t>
    </dgm:pt>
    <dgm:pt modelId="{34C543EB-471A-4F4F-8C5A-7FD3581631B0}" type="parTrans" cxnId="{C97301BA-AFE0-4602-8865-056196893C49}">
      <dgm:prSet/>
      <dgm:spPr/>
      <dgm:t>
        <a:bodyPr/>
        <a:lstStyle/>
        <a:p>
          <a:endParaRPr lang="en-US"/>
        </a:p>
      </dgm:t>
    </dgm:pt>
    <dgm:pt modelId="{4590BF98-F3CD-4961-B42D-88F04E407373}" type="sibTrans" cxnId="{C97301BA-AFE0-4602-8865-056196893C49}">
      <dgm:prSet/>
      <dgm:spPr/>
      <dgm:t>
        <a:bodyPr/>
        <a:lstStyle/>
        <a:p>
          <a:endParaRPr lang="en-US"/>
        </a:p>
      </dgm:t>
    </dgm:pt>
    <dgm:pt modelId="{4A1ABAF8-27A4-43D9-8028-2E3D9212FCAF}">
      <dgm:prSet custT="1"/>
      <dgm:spPr/>
      <dgm:t>
        <a:bodyPr/>
        <a:lstStyle/>
        <a:p>
          <a:pPr>
            <a:lnSpc>
              <a:spcPct val="100000"/>
            </a:lnSpc>
          </a:pPr>
          <a:r>
            <a:rPr lang="en-US" sz="1200" b="1" dirty="0"/>
            <a:t>b) </a:t>
          </a:r>
          <a:r>
            <a:rPr lang="en-US" sz="1200" b="1" dirty="0" err="1"/>
            <a:t>defence</a:t>
          </a:r>
          <a:r>
            <a:rPr lang="en-US" sz="1200" b="1" dirty="0"/>
            <a:t> form</a:t>
          </a:r>
        </a:p>
      </dgm:t>
    </dgm:pt>
    <dgm:pt modelId="{CE47B7D6-A22B-4397-92BD-1A725E3D449C}" type="parTrans" cxnId="{74156C66-3B40-42F6-87AC-0E1D4B1F490E}">
      <dgm:prSet/>
      <dgm:spPr/>
      <dgm:t>
        <a:bodyPr/>
        <a:lstStyle/>
        <a:p>
          <a:endParaRPr lang="en-US"/>
        </a:p>
      </dgm:t>
    </dgm:pt>
    <dgm:pt modelId="{E792C4FA-97A3-4B59-8303-5A95DE308CFE}" type="sibTrans" cxnId="{74156C66-3B40-42F6-87AC-0E1D4B1F490E}">
      <dgm:prSet/>
      <dgm:spPr/>
      <dgm:t>
        <a:bodyPr/>
        <a:lstStyle/>
        <a:p>
          <a:endParaRPr lang="en-US"/>
        </a:p>
      </dgm:t>
    </dgm:pt>
    <dgm:pt modelId="{0573DDED-41F0-4848-8BA4-90503A125A9E}">
      <dgm:prSet custT="1"/>
      <dgm:spPr/>
      <dgm:t>
        <a:bodyPr/>
        <a:lstStyle/>
        <a:p>
          <a:pPr>
            <a:lnSpc>
              <a:spcPct val="100000"/>
            </a:lnSpc>
          </a:pPr>
          <a:r>
            <a:rPr lang="en-US" sz="1200" b="1" dirty="0"/>
            <a:t>c) acknowledgment of service form</a:t>
          </a:r>
        </a:p>
      </dgm:t>
    </dgm:pt>
    <dgm:pt modelId="{AF48048A-00C5-4C4B-837D-0B47D78CB20E}" type="parTrans" cxnId="{0C68A1EC-6459-413D-A2A9-CCF8E8B2A306}">
      <dgm:prSet/>
      <dgm:spPr/>
      <dgm:t>
        <a:bodyPr/>
        <a:lstStyle/>
        <a:p>
          <a:endParaRPr lang="en-US"/>
        </a:p>
      </dgm:t>
    </dgm:pt>
    <dgm:pt modelId="{ECD1717D-114F-4716-BEF0-FE593746BD37}" type="sibTrans" cxnId="{0C68A1EC-6459-413D-A2A9-CCF8E8B2A306}">
      <dgm:prSet/>
      <dgm:spPr/>
      <dgm:t>
        <a:bodyPr/>
        <a:lstStyle/>
        <a:p>
          <a:endParaRPr lang="en-US"/>
        </a:p>
      </dgm:t>
    </dgm:pt>
    <dgm:pt modelId="{5426CFD7-113B-4044-830D-9B78893F6C1B}">
      <dgm:prSet custT="1"/>
      <dgm:spPr/>
      <dgm:t>
        <a:bodyPr/>
        <a:lstStyle/>
        <a:p>
          <a:pPr>
            <a:lnSpc>
              <a:spcPct val="100000"/>
            </a:lnSpc>
          </a:pPr>
          <a:r>
            <a:rPr lang="en-US" sz="1200" b="1" dirty="0"/>
            <a:t>d) if claim is for money  - an application to pay by instalments</a:t>
          </a:r>
        </a:p>
      </dgm:t>
    </dgm:pt>
    <dgm:pt modelId="{10C31F74-D03A-4EAD-A287-B10157FFF4CA}" type="parTrans" cxnId="{7B842E97-47EC-4025-8DCD-5F76BA97B35F}">
      <dgm:prSet/>
      <dgm:spPr/>
      <dgm:t>
        <a:bodyPr/>
        <a:lstStyle/>
        <a:p>
          <a:endParaRPr lang="en-US"/>
        </a:p>
      </dgm:t>
    </dgm:pt>
    <dgm:pt modelId="{C0348D29-9C09-43AC-B411-AB9D472D1D75}" type="sibTrans" cxnId="{7B842E97-47EC-4025-8DCD-5F76BA97B35F}">
      <dgm:prSet/>
      <dgm:spPr/>
      <dgm:t>
        <a:bodyPr/>
        <a:lstStyle/>
        <a:p>
          <a:endParaRPr lang="en-US"/>
        </a:p>
      </dgm:t>
    </dgm:pt>
    <dgm:pt modelId="{5D25C627-2453-4906-A8BE-0FDC9371D3C8}">
      <dgm:prSet custT="1"/>
      <dgm:spPr/>
      <dgm:t>
        <a:bodyPr/>
        <a:lstStyle/>
        <a:p>
          <a:pPr>
            <a:lnSpc>
              <a:spcPct val="100000"/>
            </a:lnSpc>
          </a:pPr>
          <a:r>
            <a:rPr lang="en-US" sz="1200" b="1" dirty="0"/>
            <a:t>e)prescribed notes for defendant</a:t>
          </a:r>
        </a:p>
      </dgm:t>
    </dgm:pt>
    <dgm:pt modelId="{3BBA64CA-331A-4BA0-B3AF-1ECA11272FEC}" type="parTrans" cxnId="{CF44C689-AAAF-466E-8079-45799AB85C2C}">
      <dgm:prSet/>
      <dgm:spPr/>
      <dgm:t>
        <a:bodyPr/>
        <a:lstStyle/>
        <a:p>
          <a:endParaRPr lang="en-US"/>
        </a:p>
      </dgm:t>
    </dgm:pt>
    <dgm:pt modelId="{750871DD-C0E5-4BC5-B43F-A2556A52DFFC}" type="sibTrans" cxnId="{CF44C689-AAAF-466E-8079-45799AB85C2C}">
      <dgm:prSet/>
      <dgm:spPr/>
      <dgm:t>
        <a:bodyPr/>
        <a:lstStyle/>
        <a:p>
          <a:endParaRPr lang="en-US"/>
        </a:p>
      </dgm:t>
    </dgm:pt>
    <dgm:pt modelId="{1A560B5B-D446-464E-BDB5-69CB1F588155}">
      <dgm:prSet/>
      <dgm:spPr/>
      <dgm:t>
        <a:bodyPr/>
        <a:lstStyle/>
        <a:p>
          <a:pPr>
            <a:lnSpc>
              <a:spcPct val="100000"/>
            </a:lnSpc>
          </a:pPr>
          <a:r>
            <a:rPr lang="en-US" b="1" dirty="0"/>
            <a:t>8.14(2) there must be inserted on each form</a:t>
          </a:r>
        </a:p>
      </dgm:t>
    </dgm:pt>
    <dgm:pt modelId="{BE183AE7-98F8-4716-92EE-31F0AEB3D912}" type="parTrans" cxnId="{85FF637C-92F3-4B02-8F3B-704E6120824F}">
      <dgm:prSet/>
      <dgm:spPr/>
      <dgm:t>
        <a:bodyPr/>
        <a:lstStyle/>
        <a:p>
          <a:endParaRPr lang="en-US"/>
        </a:p>
      </dgm:t>
    </dgm:pt>
    <dgm:pt modelId="{8D5CD034-CE93-4DBE-AE42-AE28002F2020}" type="sibTrans" cxnId="{85FF637C-92F3-4B02-8F3B-704E6120824F}">
      <dgm:prSet/>
      <dgm:spPr/>
      <dgm:t>
        <a:bodyPr/>
        <a:lstStyle/>
        <a:p>
          <a:endParaRPr lang="en-US"/>
        </a:p>
      </dgm:t>
    </dgm:pt>
    <dgm:pt modelId="{045B92A5-C96B-461D-B448-25D5F4C36FBF}">
      <dgm:prSet custT="1"/>
      <dgm:spPr/>
      <dgm:t>
        <a:bodyPr/>
        <a:lstStyle/>
        <a:p>
          <a:pPr>
            <a:lnSpc>
              <a:spcPct val="100000"/>
            </a:lnSpc>
          </a:pPr>
          <a:r>
            <a:rPr lang="en-US" sz="1200" b="1" dirty="0"/>
            <a:t>a) the address of court office to which defendant is to return the forms</a:t>
          </a:r>
        </a:p>
      </dgm:t>
    </dgm:pt>
    <dgm:pt modelId="{9D41842B-CAF7-4E88-A992-00C3C73FCD26}" type="parTrans" cxnId="{2C7DEBB7-2C79-4BF5-9B4E-CD43102045B5}">
      <dgm:prSet/>
      <dgm:spPr/>
      <dgm:t>
        <a:bodyPr/>
        <a:lstStyle/>
        <a:p>
          <a:endParaRPr lang="en-US"/>
        </a:p>
      </dgm:t>
    </dgm:pt>
    <dgm:pt modelId="{1CD66FCE-9B95-4101-98C0-6064377113C4}" type="sibTrans" cxnId="{2C7DEBB7-2C79-4BF5-9B4E-CD43102045B5}">
      <dgm:prSet/>
      <dgm:spPr/>
      <dgm:t>
        <a:bodyPr/>
        <a:lstStyle/>
        <a:p>
          <a:endParaRPr lang="en-US"/>
        </a:p>
      </dgm:t>
    </dgm:pt>
    <dgm:pt modelId="{05205BC1-8E99-4C8C-988A-ED843E7A271A}">
      <dgm:prSet custT="1"/>
      <dgm:spPr/>
      <dgm:t>
        <a:bodyPr/>
        <a:lstStyle/>
        <a:p>
          <a:pPr>
            <a:lnSpc>
              <a:spcPct val="100000"/>
            </a:lnSpc>
          </a:pPr>
          <a:r>
            <a:rPr lang="en-US" sz="1200" b="1" dirty="0"/>
            <a:t>b) the reference number of the claim</a:t>
          </a:r>
        </a:p>
      </dgm:t>
    </dgm:pt>
    <dgm:pt modelId="{CABD628E-10ED-47CE-9C94-55FAEA811C3B}" type="parTrans" cxnId="{32561540-C69E-4CB6-ACD7-DA6D2B796FDD}">
      <dgm:prSet/>
      <dgm:spPr/>
      <dgm:t>
        <a:bodyPr/>
        <a:lstStyle/>
        <a:p>
          <a:endParaRPr lang="en-US"/>
        </a:p>
      </dgm:t>
    </dgm:pt>
    <dgm:pt modelId="{C3A7C799-56EF-4050-BAC2-A8D4DAC75A9B}" type="sibTrans" cxnId="{32561540-C69E-4CB6-ACD7-DA6D2B796FDD}">
      <dgm:prSet/>
      <dgm:spPr/>
      <dgm:t>
        <a:bodyPr/>
        <a:lstStyle/>
        <a:p>
          <a:endParaRPr lang="en-US"/>
        </a:p>
      </dgm:t>
    </dgm:pt>
    <dgm:pt modelId="{1D4A739C-4311-4213-AA5F-E58D81C305D4}">
      <dgm:prSet custT="1"/>
      <dgm:spPr/>
      <dgm:t>
        <a:bodyPr/>
        <a:lstStyle/>
        <a:p>
          <a:pPr>
            <a:lnSpc>
              <a:spcPct val="100000"/>
            </a:lnSpc>
          </a:pPr>
          <a:r>
            <a:rPr lang="en-US" sz="1200" b="1" dirty="0"/>
            <a:t>c) the title of the claim</a:t>
          </a:r>
        </a:p>
      </dgm:t>
    </dgm:pt>
    <dgm:pt modelId="{1545940B-7D43-499D-847D-1D556865607B}" type="parTrans" cxnId="{444E0AA7-DEE1-4C85-873F-3CC04A892EAD}">
      <dgm:prSet/>
      <dgm:spPr/>
      <dgm:t>
        <a:bodyPr/>
        <a:lstStyle/>
        <a:p>
          <a:endParaRPr lang="en-US"/>
        </a:p>
      </dgm:t>
    </dgm:pt>
    <dgm:pt modelId="{989F7ED7-E944-4DF2-AFBF-ED30BC131EB0}" type="sibTrans" cxnId="{444E0AA7-DEE1-4C85-873F-3CC04A892EAD}">
      <dgm:prSet/>
      <dgm:spPr/>
      <dgm:t>
        <a:bodyPr/>
        <a:lstStyle/>
        <a:p>
          <a:endParaRPr lang="en-US"/>
        </a:p>
      </dgm:t>
    </dgm:pt>
    <dgm:pt modelId="{E80DE0D7-D15E-4E71-AAF6-B497FC7FC9C6}">
      <dgm:prSet/>
      <dgm:spPr/>
      <dgm:t>
        <a:bodyPr/>
        <a:lstStyle/>
        <a:p>
          <a:pPr>
            <a:lnSpc>
              <a:spcPct val="100000"/>
            </a:lnSpc>
          </a:pPr>
          <a:r>
            <a:rPr lang="en-US" dirty="0"/>
            <a:t>8.14(3) if there is standard </a:t>
          </a:r>
          <a:r>
            <a:rPr lang="en-US" dirty="0" err="1"/>
            <a:t>defence</a:t>
          </a:r>
          <a:r>
            <a:rPr lang="en-US" dirty="0"/>
            <a:t> form appropriate to the particular case set out a practice guide, the form sent to the defendant must be in a standard form of that type.</a:t>
          </a:r>
        </a:p>
      </dgm:t>
    </dgm:pt>
    <dgm:pt modelId="{5BE55EC3-2355-424A-863C-A5E9CC3649A3}" type="parTrans" cxnId="{F2CA6D43-F172-4106-99C8-1F954F605F93}">
      <dgm:prSet/>
      <dgm:spPr/>
      <dgm:t>
        <a:bodyPr/>
        <a:lstStyle/>
        <a:p>
          <a:endParaRPr lang="en-US"/>
        </a:p>
      </dgm:t>
    </dgm:pt>
    <dgm:pt modelId="{DAC56A6D-9754-46D8-9E2B-5194F4620E88}" type="sibTrans" cxnId="{F2CA6D43-F172-4106-99C8-1F954F605F93}">
      <dgm:prSet/>
      <dgm:spPr/>
      <dgm:t>
        <a:bodyPr/>
        <a:lstStyle/>
        <a:p>
          <a:endParaRPr lang="en-US"/>
        </a:p>
      </dgm:t>
    </dgm:pt>
    <dgm:pt modelId="{537CE65E-F6E4-4D8D-B87E-DA971F619A91}" type="pres">
      <dgm:prSet presAssocID="{60FFA7B2-9E3F-4781-9B08-4C4BB032D26F}" presName="root" presStyleCnt="0">
        <dgm:presLayoutVars>
          <dgm:dir/>
          <dgm:resizeHandles val="exact"/>
        </dgm:presLayoutVars>
      </dgm:prSet>
      <dgm:spPr/>
    </dgm:pt>
    <dgm:pt modelId="{7D10257A-0D99-41E5-95B2-10E3202AAFF5}" type="pres">
      <dgm:prSet presAssocID="{809F4A0F-E6AF-4415-86DA-5961EB1EBC93}" presName="compNode" presStyleCnt="0"/>
      <dgm:spPr/>
    </dgm:pt>
    <dgm:pt modelId="{EC9A06C5-9B03-4296-987E-0F295CBB7ED2}" type="pres">
      <dgm:prSet presAssocID="{809F4A0F-E6AF-4415-86DA-5961EB1EBC93}" presName="bgRect" presStyleLbl="bgShp" presStyleIdx="0" presStyleCnt="3" custScaleY="155918"/>
      <dgm:spPr/>
    </dgm:pt>
    <dgm:pt modelId="{00A71EBA-C9AE-40B1-8B17-8B2634A6BE0A}" type="pres">
      <dgm:prSet presAssocID="{809F4A0F-E6AF-4415-86DA-5961EB1EBC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69E2FF9E-B8E7-44E0-8FCA-FD7B28597453}" type="pres">
      <dgm:prSet presAssocID="{809F4A0F-E6AF-4415-86DA-5961EB1EBC93}" presName="spaceRect" presStyleCnt="0"/>
      <dgm:spPr/>
    </dgm:pt>
    <dgm:pt modelId="{8B6E4C34-C3AA-48B0-8187-11ECF9F7F981}" type="pres">
      <dgm:prSet presAssocID="{809F4A0F-E6AF-4415-86DA-5961EB1EBC93}" presName="parTx" presStyleLbl="revTx" presStyleIdx="0" presStyleCnt="5">
        <dgm:presLayoutVars>
          <dgm:chMax val="0"/>
          <dgm:chPref val="0"/>
        </dgm:presLayoutVars>
      </dgm:prSet>
      <dgm:spPr/>
    </dgm:pt>
    <dgm:pt modelId="{A69F4F40-3458-4F8B-9F9E-012C72EEA1D6}" type="pres">
      <dgm:prSet presAssocID="{809F4A0F-E6AF-4415-86DA-5961EB1EBC93}" presName="desTx" presStyleLbl="revTx" presStyleIdx="1" presStyleCnt="5" custScaleY="142869">
        <dgm:presLayoutVars/>
      </dgm:prSet>
      <dgm:spPr/>
    </dgm:pt>
    <dgm:pt modelId="{AAF2C178-AB3A-40A3-9D01-EB4F726300F2}" type="pres">
      <dgm:prSet presAssocID="{30A66194-A4B9-4FCE-9B13-3B42A17B4691}" presName="sibTrans" presStyleCnt="0"/>
      <dgm:spPr/>
    </dgm:pt>
    <dgm:pt modelId="{FCFAAED9-398C-40FC-8383-FCD07BB8A95C}" type="pres">
      <dgm:prSet presAssocID="{1A560B5B-D446-464E-BDB5-69CB1F588155}" presName="compNode" presStyleCnt="0"/>
      <dgm:spPr/>
    </dgm:pt>
    <dgm:pt modelId="{D485D3CB-CDE3-419E-9457-0ED162B2B589}" type="pres">
      <dgm:prSet presAssocID="{1A560B5B-D446-464E-BDB5-69CB1F588155}" presName="bgRect" presStyleLbl="bgShp" presStyleIdx="1" presStyleCnt="3" custScaleY="148451"/>
      <dgm:spPr/>
    </dgm:pt>
    <dgm:pt modelId="{28693ECD-1900-4173-A1FD-8FD94D60BBF6}" type="pres">
      <dgm:prSet presAssocID="{1A560B5B-D446-464E-BDB5-69CB1F5881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3983AED8-60AD-47DB-9744-0B98EE675766}" type="pres">
      <dgm:prSet presAssocID="{1A560B5B-D446-464E-BDB5-69CB1F588155}" presName="spaceRect" presStyleCnt="0"/>
      <dgm:spPr/>
    </dgm:pt>
    <dgm:pt modelId="{1F1AA252-904E-4183-B60F-AE1D858DB0A3}" type="pres">
      <dgm:prSet presAssocID="{1A560B5B-D446-464E-BDB5-69CB1F588155}" presName="parTx" presStyleLbl="revTx" presStyleIdx="2" presStyleCnt="5">
        <dgm:presLayoutVars>
          <dgm:chMax val="0"/>
          <dgm:chPref val="0"/>
        </dgm:presLayoutVars>
      </dgm:prSet>
      <dgm:spPr/>
    </dgm:pt>
    <dgm:pt modelId="{170DE616-6A83-479C-9D26-5D0718804A9F}" type="pres">
      <dgm:prSet presAssocID="{1A560B5B-D446-464E-BDB5-69CB1F588155}" presName="desTx" presStyleLbl="revTx" presStyleIdx="3" presStyleCnt="5">
        <dgm:presLayoutVars/>
      </dgm:prSet>
      <dgm:spPr/>
    </dgm:pt>
    <dgm:pt modelId="{9B9F1CBB-E4C3-4B2E-B61F-E4DC2D94D66E}" type="pres">
      <dgm:prSet presAssocID="{8D5CD034-CE93-4DBE-AE42-AE28002F2020}" presName="sibTrans" presStyleCnt="0"/>
      <dgm:spPr/>
    </dgm:pt>
    <dgm:pt modelId="{5C7DDED4-3D52-428C-8E5E-9A5F61979BE5}" type="pres">
      <dgm:prSet presAssocID="{E80DE0D7-D15E-4E71-AAF6-B497FC7FC9C6}" presName="compNode" presStyleCnt="0"/>
      <dgm:spPr/>
    </dgm:pt>
    <dgm:pt modelId="{2100C250-3D5D-4029-A95E-95FF3612D434}" type="pres">
      <dgm:prSet presAssocID="{E80DE0D7-D15E-4E71-AAF6-B497FC7FC9C6}" presName="bgRect" presStyleLbl="bgShp" presStyleIdx="2" presStyleCnt="3"/>
      <dgm:spPr/>
    </dgm:pt>
    <dgm:pt modelId="{EA6033C5-8C06-4F14-937E-22A69A0B07A9}" type="pres">
      <dgm:prSet presAssocID="{E80DE0D7-D15E-4E71-AAF6-B497FC7FC9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2E10D608-2356-47C9-A114-FE2CC89DF257}" type="pres">
      <dgm:prSet presAssocID="{E80DE0D7-D15E-4E71-AAF6-B497FC7FC9C6}" presName="spaceRect" presStyleCnt="0"/>
      <dgm:spPr/>
    </dgm:pt>
    <dgm:pt modelId="{1F4E8A3F-4615-4443-9D84-845D480A098C}" type="pres">
      <dgm:prSet presAssocID="{E80DE0D7-D15E-4E71-AAF6-B497FC7FC9C6}" presName="parTx" presStyleLbl="revTx" presStyleIdx="4" presStyleCnt="5">
        <dgm:presLayoutVars>
          <dgm:chMax val="0"/>
          <dgm:chPref val="0"/>
        </dgm:presLayoutVars>
      </dgm:prSet>
      <dgm:spPr/>
    </dgm:pt>
  </dgm:ptLst>
  <dgm:cxnLst>
    <dgm:cxn modelId="{84D60922-6668-4A7A-995A-B44DD119FFCF}" type="presOf" srcId="{1D4A739C-4311-4213-AA5F-E58D81C305D4}" destId="{170DE616-6A83-479C-9D26-5D0718804A9F}" srcOrd="0" destOrd="2" presId="urn:microsoft.com/office/officeart/2018/2/layout/IconVerticalSolidList"/>
    <dgm:cxn modelId="{5CE33A33-ABEC-40A2-B076-EA5E0C2A9E73}" type="presOf" srcId="{A20B6D0B-114C-4C10-98AF-895732127614}" destId="{A69F4F40-3458-4F8B-9F9E-012C72EEA1D6}" srcOrd="0" destOrd="0" presId="urn:microsoft.com/office/officeart/2018/2/layout/IconVerticalSolidList"/>
    <dgm:cxn modelId="{32561540-C69E-4CB6-ACD7-DA6D2B796FDD}" srcId="{1A560B5B-D446-464E-BDB5-69CB1F588155}" destId="{05205BC1-8E99-4C8C-988A-ED843E7A271A}" srcOrd="1" destOrd="0" parTransId="{CABD628E-10ED-47CE-9C94-55FAEA811C3B}" sibTransId="{C3A7C799-56EF-4050-BAC2-A8D4DAC75A9B}"/>
    <dgm:cxn modelId="{F2CA6D43-F172-4106-99C8-1F954F605F93}" srcId="{60FFA7B2-9E3F-4781-9B08-4C4BB032D26F}" destId="{E80DE0D7-D15E-4E71-AAF6-B497FC7FC9C6}" srcOrd="2" destOrd="0" parTransId="{5BE55EC3-2355-424A-863C-A5E9CC3649A3}" sibTransId="{DAC56A6D-9754-46D8-9E2B-5194F4620E88}"/>
    <dgm:cxn modelId="{64D0FA64-C8C2-4C9F-A1FD-1BEF3AEE8CCA}" srcId="{60FFA7B2-9E3F-4781-9B08-4C4BB032D26F}" destId="{809F4A0F-E6AF-4415-86DA-5961EB1EBC93}" srcOrd="0" destOrd="0" parTransId="{EED25680-8314-4678-BFC4-633B93BFCD97}" sibTransId="{30A66194-A4B9-4FCE-9B13-3B42A17B4691}"/>
    <dgm:cxn modelId="{74156C66-3B40-42F6-87AC-0E1D4B1F490E}" srcId="{809F4A0F-E6AF-4415-86DA-5961EB1EBC93}" destId="{4A1ABAF8-27A4-43D9-8028-2E3D9212FCAF}" srcOrd="1" destOrd="0" parTransId="{CE47B7D6-A22B-4397-92BD-1A725E3D449C}" sibTransId="{E792C4FA-97A3-4B59-8303-5A95DE308CFE}"/>
    <dgm:cxn modelId="{85FF637C-92F3-4B02-8F3B-704E6120824F}" srcId="{60FFA7B2-9E3F-4781-9B08-4C4BB032D26F}" destId="{1A560B5B-D446-464E-BDB5-69CB1F588155}" srcOrd="1" destOrd="0" parTransId="{BE183AE7-98F8-4716-92EE-31F0AEB3D912}" sibTransId="{8D5CD034-CE93-4DBE-AE42-AE28002F2020}"/>
    <dgm:cxn modelId="{A78EAD7F-4E96-45D4-BC7E-CF09796600A2}" type="presOf" srcId="{0573DDED-41F0-4848-8BA4-90503A125A9E}" destId="{A69F4F40-3458-4F8B-9F9E-012C72EEA1D6}" srcOrd="0" destOrd="2" presId="urn:microsoft.com/office/officeart/2018/2/layout/IconVerticalSolidList"/>
    <dgm:cxn modelId="{D813D37F-E3A8-45CB-9F91-BBF2B0ACB4C4}" type="presOf" srcId="{1A560B5B-D446-464E-BDB5-69CB1F588155}" destId="{1F1AA252-904E-4183-B60F-AE1D858DB0A3}" srcOrd="0" destOrd="0" presId="urn:microsoft.com/office/officeart/2018/2/layout/IconVerticalSolidList"/>
    <dgm:cxn modelId="{418DD086-6CD4-4C8C-9251-6BA243FFB082}" type="presOf" srcId="{045B92A5-C96B-461D-B448-25D5F4C36FBF}" destId="{170DE616-6A83-479C-9D26-5D0718804A9F}" srcOrd="0" destOrd="0" presId="urn:microsoft.com/office/officeart/2018/2/layout/IconVerticalSolidList"/>
    <dgm:cxn modelId="{CF44C689-AAAF-466E-8079-45799AB85C2C}" srcId="{809F4A0F-E6AF-4415-86DA-5961EB1EBC93}" destId="{5D25C627-2453-4906-A8BE-0FDC9371D3C8}" srcOrd="4" destOrd="0" parTransId="{3BBA64CA-331A-4BA0-B3AF-1ECA11272FEC}" sibTransId="{750871DD-C0E5-4BC5-B43F-A2556A52DFFC}"/>
    <dgm:cxn modelId="{7B842E97-47EC-4025-8DCD-5F76BA97B35F}" srcId="{809F4A0F-E6AF-4415-86DA-5961EB1EBC93}" destId="{5426CFD7-113B-4044-830D-9B78893F6C1B}" srcOrd="3" destOrd="0" parTransId="{10C31F74-D03A-4EAD-A287-B10157FFF4CA}" sibTransId="{C0348D29-9C09-43AC-B411-AB9D472D1D75}"/>
    <dgm:cxn modelId="{444E0AA7-DEE1-4C85-873F-3CC04A892EAD}" srcId="{1A560B5B-D446-464E-BDB5-69CB1F588155}" destId="{1D4A739C-4311-4213-AA5F-E58D81C305D4}" srcOrd="2" destOrd="0" parTransId="{1545940B-7D43-499D-847D-1D556865607B}" sibTransId="{989F7ED7-E944-4DF2-AFBF-ED30BC131EB0}"/>
    <dgm:cxn modelId="{CF3852A8-66BE-48A8-B99C-9E5087FEC69E}" type="presOf" srcId="{5D25C627-2453-4906-A8BE-0FDC9371D3C8}" destId="{A69F4F40-3458-4F8B-9F9E-012C72EEA1D6}" srcOrd="0" destOrd="4" presId="urn:microsoft.com/office/officeart/2018/2/layout/IconVerticalSolidList"/>
    <dgm:cxn modelId="{2C7DEBB7-2C79-4BF5-9B4E-CD43102045B5}" srcId="{1A560B5B-D446-464E-BDB5-69CB1F588155}" destId="{045B92A5-C96B-461D-B448-25D5F4C36FBF}" srcOrd="0" destOrd="0" parTransId="{9D41842B-CAF7-4E88-A992-00C3C73FCD26}" sibTransId="{1CD66FCE-9B95-4101-98C0-6064377113C4}"/>
    <dgm:cxn modelId="{C97301BA-AFE0-4602-8865-056196893C49}" srcId="{809F4A0F-E6AF-4415-86DA-5961EB1EBC93}" destId="{A20B6D0B-114C-4C10-98AF-895732127614}" srcOrd="0" destOrd="0" parTransId="{34C543EB-471A-4F4F-8C5A-7FD3581631B0}" sibTransId="{4590BF98-F3CD-4961-B42D-88F04E407373}"/>
    <dgm:cxn modelId="{F61F8CBE-253B-48B5-B2D0-319A063C2DE2}" type="presOf" srcId="{E80DE0D7-D15E-4E71-AAF6-B497FC7FC9C6}" destId="{1F4E8A3F-4615-4443-9D84-845D480A098C}" srcOrd="0" destOrd="0" presId="urn:microsoft.com/office/officeart/2018/2/layout/IconVerticalSolidList"/>
    <dgm:cxn modelId="{5E1541C0-F8CD-4455-AB3E-E6E7029F6193}" type="presOf" srcId="{5426CFD7-113B-4044-830D-9B78893F6C1B}" destId="{A69F4F40-3458-4F8B-9F9E-012C72EEA1D6}" srcOrd="0" destOrd="3" presId="urn:microsoft.com/office/officeart/2018/2/layout/IconVerticalSolidList"/>
    <dgm:cxn modelId="{ECC74ACA-08F0-4E9D-90E8-E42ACCF9250B}" type="presOf" srcId="{05205BC1-8E99-4C8C-988A-ED843E7A271A}" destId="{170DE616-6A83-479C-9D26-5D0718804A9F}" srcOrd="0" destOrd="1" presId="urn:microsoft.com/office/officeart/2018/2/layout/IconVerticalSolidList"/>
    <dgm:cxn modelId="{3C8237D3-3A9C-4F9A-A706-18541588A822}" type="presOf" srcId="{809F4A0F-E6AF-4415-86DA-5961EB1EBC93}" destId="{8B6E4C34-C3AA-48B0-8187-11ECF9F7F981}" srcOrd="0" destOrd="0" presId="urn:microsoft.com/office/officeart/2018/2/layout/IconVerticalSolidList"/>
    <dgm:cxn modelId="{8CAB6CDD-FA8E-4292-86D4-63FF3E194CE1}" type="presOf" srcId="{4A1ABAF8-27A4-43D9-8028-2E3D9212FCAF}" destId="{A69F4F40-3458-4F8B-9F9E-012C72EEA1D6}" srcOrd="0" destOrd="1" presId="urn:microsoft.com/office/officeart/2018/2/layout/IconVerticalSolidList"/>
    <dgm:cxn modelId="{0C68A1EC-6459-413D-A2A9-CCF8E8B2A306}" srcId="{809F4A0F-E6AF-4415-86DA-5961EB1EBC93}" destId="{0573DDED-41F0-4848-8BA4-90503A125A9E}" srcOrd="2" destOrd="0" parTransId="{AF48048A-00C5-4C4B-837D-0B47D78CB20E}" sibTransId="{ECD1717D-114F-4716-BEF0-FE593746BD37}"/>
    <dgm:cxn modelId="{9E911DEF-57D4-46BF-B195-8BA30DCA1F43}" type="presOf" srcId="{60FFA7B2-9E3F-4781-9B08-4C4BB032D26F}" destId="{537CE65E-F6E4-4D8D-B87E-DA971F619A91}" srcOrd="0" destOrd="0" presId="urn:microsoft.com/office/officeart/2018/2/layout/IconVerticalSolidList"/>
    <dgm:cxn modelId="{23347430-A48C-44A4-91B5-87793D1349CB}" type="presParOf" srcId="{537CE65E-F6E4-4D8D-B87E-DA971F619A91}" destId="{7D10257A-0D99-41E5-95B2-10E3202AAFF5}" srcOrd="0" destOrd="0" presId="urn:microsoft.com/office/officeart/2018/2/layout/IconVerticalSolidList"/>
    <dgm:cxn modelId="{A2C2DE58-B86C-4489-A077-E5603C3DC21A}" type="presParOf" srcId="{7D10257A-0D99-41E5-95B2-10E3202AAFF5}" destId="{EC9A06C5-9B03-4296-987E-0F295CBB7ED2}" srcOrd="0" destOrd="0" presId="urn:microsoft.com/office/officeart/2018/2/layout/IconVerticalSolidList"/>
    <dgm:cxn modelId="{72AD911D-F27A-4B45-AE99-B5AD1AEEF64C}" type="presParOf" srcId="{7D10257A-0D99-41E5-95B2-10E3202AAFF5}" destId="{00A71EBA-C9AE-40B1-8B17-8B2634A6BE0A}" srcOrd="1" destOrd="0" presId="urn:microsoft.com/office/officeart/2018/2/layout/IconVerticalSolidList"/>
    <dgm:cxn modelId="{D6EEE9FC-D6E1-4AB4-BBAE-D0EC4EF13882}" type="presParOf" srcId="{7D10257A-0D99-41E5-95B2-10E3202AAFF5}" destId="{69E2FF9E-B8E7-44E0-8FCA-FD7B28597453}" srcOrd="2" destOrd="0" presId="urn:microsoft.com/office/officeart/2018/2/layout/IconVerticalSolidList"/>
    <dgm:cxn modelId="{9192AA72-7149-472F-BEEC-D4AE063C0F41}" type="presParOf" srcId="{7D10257A-0D99-41E5-95B2-10E3202AAFF5}" destId="{8B6E4C34-C3AA-48B0-8187-11ECF9F7F981}" srcOrd="3" destOrd="0" presId="urn:microsoft.com/office/officeart/2018/2/layout/IconVerticalSolidList"/>
    <dgm:cxn modelId="{A7C4612F-40B8-48BD-A163-8A7CEBBDEEDA}" type="presParOf" srcId="{7D10257A-0D99-41E5-95B2-10E3202AAFF5}" destId="{A69F4F40-3458-4F8B-9F9E-012C72EEA1D6}" srcOrd="4" destOrd="0" presId="urn:microsoft.com/office/officeart/2018/2/layout/IconVerticalSolidList"/>
    <dgm:cxn modelId="{1245597A-640F-4AC2-A96B-59E8DD37272B}" type="presParOf" srcId="{537CE65E-F6E4-4D8D-B87E-DA971F619A91}" destId="{AAF2C178-AB3A-40A3-9D01-EB4F726300F2}" srcOrd="1" destOrd="0" presId="urn:microsoft.com/office/officeart/2018/2/layout/IconVerticalSolidList"/>
    <dgm:cxn modelId="{F5DDA92F-37E5-451F-931F-DB7BB27798DC}" type="presParOf" srcId="{537CE65E-F6E4-4D8D-B87E-DA971F619A91}" destId="{FCFAAED9-398C-40FC-8383-FCD07BB8A95C}" srcOrd="2" destOrd="0" presId="urn:microsoft.com/office/officeart/2018/2/layout/IconVerticalSolidList"/>
    <dgm:cxn modelId="{16653F48-6DBD-4F20-9CBE-4DA73A2D6CED}" type="presParOf" srcId="{FCFAAED9-398C-40FC-8383-FCD07BB8A95C}" destId="{D485D3CB-CDE3-419E-9457-0ED162B2B589}" srcOrd="0" destOrd="0" presId="urn:microsoft.com/office/officeart/2018/2/layout/IconVerticalSolidList"/>
    <dgm:cxn modelId="{DD8C1ACF-F0CB-4F9B-B9CE-7B2FA99634EF}" type="presParOf" srcId="{FCFAAED9-398C-40FC-8383-FCD07BB8A95C}" destId="{28693ECD-1900-4173-A1FD-8FD94D60BBF6}" srcOrd="1" destOrd="0" presId="urn:microsoft.com/office/officeart/2018/2/layout/IconVerticalSolidList"/>
    <dgm:cxn modelId="{2AF92C93-579F-45EF-AEF1-85490402370D}" type="presParOf" srcId="{FCFAAED9-398C-40FC-8383-FCD07BB8A95C}" destId="{3983AED8-60AD-47DB-9744-0B98EE675766}" srcOrd="2" destOrd="0" presId="urn:microsoft.com/office/officeart/2018/2/layout/IconVerticalSolidList"/>
    <dgm:cxn modelId="{B43F63E2-E2C5-47FA-8EFF-13C76FD28F11}" type="presParOf" srcId="{FCFAAED9-398C-40FC-8383-FCD07BB8A95C}" destId="{1F1AA252-904E-4183-B60F-AE1D858DB0A3}" srcOrd="3" destOrd="0" presId="urn:microsoft.com/office/officeart/2018/2/layout/IconVerticalSolidList"/>
    <dgm:cxn modelId="{65E3E1F3-E60D-41E0-A450-2DA240457A56}" type="presParOf" srcId="{FCFAAED9-398C-40FC-8383-FCD07BB8A95C}" destId="{170DE616-6A83-479C-9D26-5D0718804A9F}" srcOrd="4" destOrd="0" presId="urn:microsoft.com/office/officeart/2018/2/layout/IconVerticalSolidList"/>
    <dgm:cxn modelId="{35A16444-57B4-48A6-912F-2803FAC25503}" type="presParOf" srcId="{537CE65E-F6E4-4D8D-B87E-DA971F619A91}" destId="{9B9F1CBB-E4C3-4B2E-B61F-E4DC2D94D66E}" srcOrd="3" destOrd="0" presId="urn:microsoft.com/office/officeart/2018/2/layout/IconVerticalSolidList"/>
    <dgm:cxn modelId="{8EAA3BC5-0AA5-41DA-95E2-9B0142B8C039}" type="presParOf" srcId="{537CE65E-F6E4-4D8D-B87E-DA971F619A91}" destId="{5C7DDED4-3D52-428C-8E5E-9A5F61979BE5}" srcOrd="4" destOrd="0" presId="urn:microsoft.com/office/officeart/2018/2/layout/IconVerticalSolidList"/>
    <dgm:cxn modelId="{5B01DBA2-4D81-4BA6-8A0F-0B6AC8B0310C}" type="presParOf" srcId="{5C7DDED4-3D52-428C-8E5E-9A5F61979BE5}" destId="{2100C250-3D5D-4029-A95E-95FF3612D434}" srcOrd="0" destOrd="0" presId="urn:microsoft.com/office/officeart/2018/2/layout/IconVerticalSolidList"/>
    <dgm:cxn modelId="{BCB7533D-DBD8-4ECB-BEA1-DBF31DFC5F62}" type="presParOf" srcId="{5C7DDED4-3D52-428C-8E5E-9A5F61979BE5}" destId="{EA6033C5-8C06-4F14-937E-22A69A0B07A9}" srcOrd="1" destOrd="0" presId="urn:microsoft.com/office/officeart/2018/2/layout/IconVerticalSolidList"/>
    <dgm:cxn modelId="{0B19ADE5-2BB9-4B40-9F44-5765F15F61D5}" type="presParOf" srcId="{5C7DDED4-3D52-428C-8E5E-9A5F61979BE5}" destId="{2E10D608-2356-47C9-A114-FE2CC89DF257}" srcOrd="2" destOrd="0" presId="urn:microsoft.com/office/officeart/2018/2/layout/IconVerticalSolidList"/>
    <dgm:cxn modelId="{1B5C5B77-59B4-4D50-9756-AE6A2EB348EA}" type="presParOf" srcId="{5C7DDED4-3D52-428C-8E5E-9A5F61979BE5}" destId="{1F4E8A3F-4615-4443-9D84-845D480A09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F2F52-6B88-4147-A0F0-27FE15599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FE16F2-7582-48BD-A51C-4C8F392AB82C}">
      <dgm:prSet custT="1"/>
      <dgm:spPr/>
      <dgm:t>
        <a:bodyPr/>
        <a:lstStyle/>
        <a:p>
          <a:r>
            <a:rPr lang="en-GB" sz="4400" dirty="0"/>
            <a:t>5 Key Points: </a:t>
          </a:r>
          <a:endParaRPr lang="en-US" sz="4400" dirty="0"/>
        </a:p>
      </dgm:t>
    </dgm:pt>
    <dgm:pt modelId="{55673DB7-05AC-4CF5-9BB5-844E7A2C8642}" type="parTrans" cxnId="{58B39410-5969-4276-BA5A-82B1C65A2F3D}">
      <dgm:prSet/>
      <dgm:spPr/>
      <dgm:t>
        <a:bodyPr/>
        <a:lstStyle/>
        <a:p>
          <a:endParaRPr lang="en-US"/>
        </a:p>
      </dgm:t>
    </dgm:pt>
    <dgm:pt modelId="{5BC58A8E-57B5-48B8-9225-F51E7D41B76E}" type="sibTrans" cxnId="{58B39410-5969-4276-BA5A-82B1C65A2F3D}">
      <dgm:prSet/>
      <dgm:spPr/>
      <dgm:t>
        <a:bodyPr/>
        <a:lstStyle/>
        <a:p>
          <a:endParaRPr lang="en-US"/>
        </a:p>
      </dgm:t>
    </dgm:pt>
    <dgm:pt modelId="{42416752-2F27-4CF0-9CE5-C4237E530E45}">
      <dgm:prSet/>
      <dgm:spPr/>
      <dgm:t>
        <a:bodyPr/>
        <a:lstStyle/>
        <a:p>
          <a:r>
            <a:rPr lang="en-GB"/>
            <a:t>Evidential issues to be </a:t>
          </a:r>
          <a:r>
            <a:rPr lang="en-GB" b="1"/>
            <a:t>Dealt with Justly</a:t>
          </a:r>
          <a:r>
            <a:rPr lang="en-GB"/>
            <a:t> – the Overriding Objective</a:t>
          </a:r>
          <a:endParaRPr lang="en-US"/>
        </a:p>
      </dgm:t>
    </dgm:pt>
    <dgm:pt modelId="{CE1DD77C-6567-43E7-8774-BDAC5617272E}" type="parTrans" cxnId="{B2708F23-42FD-41C8-B9DF-A9BE5A57E906}">
      <dgm:prSet/>
      <dgm:spPr/>
      <dgm:t>
        <a:bodyPr/>
        <a:lstStyle/>
        <a:p>
          <a:endParaRPr lang="en-US"/>
        </a:p>
      </dgm:t>
    </dgm:pt>
    <dgm:pt modelId="{0C108DE2-8EA0-4FCB-AD5A-9789E3524761}" type="sibTrans" cxnId="{B2708F23-42FD-41C8-B9DF-A9BE5A57E906}">
      <dgm:prSet/>
      <dgm:spPr/>
      <dgm:t>
        <a:bodyPr/>
        <a:lstStyle/>
        <a:p>
          <a:endParaRPr lang="en-US"/>
        </a:p>
      </dgm:t>
    </dgm:pt>
    <dgm:pt modelId="{44F8DD4F-0645-4F7B-B685-675FFDC45B48}">
      <dgm:prSet/>
      <dgm:spPr/>
      <dgm:t>
        <a:bodyPr/>
        <a:lstStyle/>
        <a:p>
          <a:r>
            <a:rPr lang="en-GB" b="1" dirty="0"/>
            <a:t>Pro-actively Manage </a:t>
          </a:r>
          <a:r>
            <a:rPr lang="en-GB" dirty="0"/>
            <a:t>cases in relation to Evidential Matters</a:t>
          </a:r>
          <a:endParaRPr lang="en-US" dirty="0"/>
        </a:p>
      </dgm:t>
    </dgm:pt>
    <dgm:pt modelId="{579241A2-74DA-4699-8A65-A809F4F2894F}" type="parTrans" cxnId="{29558DB0-B1BE-4BF0-B2FF-ADBE37DCECCE}">
      <dgm:prSet/>
      <dgm:spPr/>
      <dgm:t>
        <a:bodyPr/>
        <a:lstStyle/>
        <a:p>
          <a:endParaRPr lang="en-US"/>
        </a:p>
      </dgm:t>
    </dgm:pt>
    <dgm:pt modelId="{74A08275-E122-45ED-A4D3-A5A6523B7B52}" type="sibTrans" cxnId="{29558DB0-B1BE-4BF0-B2FF-ADBE37DCECCE}">
      <dgm:prSet/>
      <dgm:spPr/>
      <dgm:t>
        <a:bodyPr/>
        <a:lstStyle/>
        <a:p>
          <a:endParaRPr lang="en-US"/>
        </a:p>
      </dgm:t>
    </dgm:pt>
    <dgm:pt modelId="{3B2231E1-773D-4F16-8801-0E65803B5357}">
      <dgm:prSet/>
      <dgm:spPr/>
      <dgm:t>
        <a:bodyPr/>
        <a:lstStyle/>
        <a:p>
          <a:r>
            <a:rPr lang="en-GB" b="1" dirty="0"/>
            <a:t>Use the Courts’ Powers </a:t>
          </a:r>
          <a:r>
            <a:rPr lang="en-GB" dirty="0"/>
            <a:t>to Effectively Receive and Use evidence</a:t>
          </a:r>
          <a:endParaRPr lang="en-US" dirty="0"/>
        </a:p>
      </dgm:t>
    </dgm:pt>
    <dgm:pt modelId="{043E4454-A75A-4A24-8F7C-A53738D84B23}" type="parTrans" cxnId="{5DEB99C0-D4AC-4150-8CF1-4EAB80520040}">
      <dgm:prSet/>
      <dgm:spPr/>
      <dgm:t>
        <a:bodyPr/>
        <a:lstStyle/>
        <a:p>
          <a:endParaRPr lang="en-US"/>
        </a:p>
      </dgm:t>
    </dgm:pt>
    <dgm:pt modelId="{DF530992-5C30-43F2-BE95-3E9BC7D151B1}" type="sibTrans" cxnId="{5DEB99C0-D4AC-4150-8CF1-4EAB80520040}">
      <dgm:prSet/>
      <dgm:spPr/>
      <dgm:t>
        <a:bodyPr/>
        <a:lstStyle/>
        <a:p>
          <a:endParaRPr lang="en-US"/>
        </a:p>
      </dgm:t>
    </dgm:pt>
    <dgm:pt modelId="{78D4AB98-AF2D-401F-8682-1526F1E3F7BC}">
      <dgm:prSet/>
      <dgm:spPr/>
      <dgm:t>
        <a:bodyPr/>
        <a:lstStyle/>
        <a:p>
          <a:r>
            <a:rPr lang="en-GB" b="1" dirty="0"/>
            <a:t>Apply Consequences </a:t>
          </a:r>
          <a:r>
            <a:rPr lang="en-GB" dirty="0"/>
            <a:t>to directions and orders</a:t>
          </a:r>
          <a:endParaRPr lang="en-US" dirty="0"/>
        </a:p>
      </dgm:t>
    </dgm:pt>
    <dgm:pt modelId="{68AECDC4-3279-47A3-A2A7-4207D284D5C0}" type="parTrans" cxnId="{77514BB0-7A11-4259-BDFE-9B2CAD1C5D84}">
      <dgm:prSet/>
      <dgm:spPr/>
      <dgm:t>
        <a:bodyPr/>
        <a:lstStyle/>
        <a:p>
          <a:endParaRPr lang="en-US"/>
        </a:p>
      </dgm:t>
    </dgm:pt>
    <dgm:pt modelId="{DB988185-3AF4-47D5-A305-EE7A2984EFFC}" type="sibTrans" cxnId="{77514BB0-7A11-4259-BDFE-9B2CAD1C5D84}">
      <dgm:prSet/>
      <dgm:spPr/>
      <dgm:t>
        <a:bodyPr/>
        <a:lstStyle/>
        <a:p>
          <a:endParaRPr lang="en-US"/>
        </a:p>
      </dgm:t>
    </dgm:pt>
    <dgm:pt modelId="{61B197A2-78C4-465C-99D9-346EA1C0A8E0}">
      <dgm:prSet/>
      <dgm:spPr/>
      <dgm:t>
        <a:bodyPr/>
        <a:lstStyle/>
        <a:p>
          <a:r>
            <a:rPr lang="en-GB" dirty="0"/>
            <a:t>Explore/Apply the </a:t>
          </a:r>
          <a:r>
            <a:rPr lang="en-GB" b="1" dirty="0"/>
            <a:t>Most Expeditious</a:t>
          </a:r>
          <a:r>
            <a:rPr lang="en-GB" dirty="0"/>
            <a:t>, </a:t>
          </a:r>
          <a:r>
            <a:rPr lang="en-GB" b="1" dirty="0"/>
            <a:t>Least Costly </a:t>
          </a:r>
          <a:r>
            <a:rPr lang="en-GB" dirty="0"/>
            <a:t>options</a:t>
          </a:r>
          <a:endParaRPr lang="en-US" dirty="0"/>
        </a:p>
      </dgm:t>
    </dgm:pt>
    <dgm:pt modelId="{42140D9F-B90D-4E92-AEE6-58A0B189F736}" type="parTrans" cxnId="{54B8967D-A599-44C1-BC3D-23E19A95C5F2}">
      <dgm:prSet/>
      <dgm:spPr/>
      <dgm:t>
        <a:bodyPr/>
        <a:lstStyle/>
        <a:p>
          <a:endParaRPr lang="en-US"/>
        </a:p>
      </dgm:t>
    </dgm:pt>
    <dgm:pt modelId="{A751B92A-4ECA-4F2D-9430-3D9217BCEC33}" type="sibTrans" cxnId="{54B8967D-A599-44C1-BC3D-23E19A95C5F2}">
      <dgm:prSet/>
      <dgm:spPr/>
      <dgm:t>
        <a:bodyPr/>
        <a:lstStyle/>
        <a:p>
          <a:endParaRPr lang="en-US"/>
        </a:p>
      </dgm:t>
    </dgm:pt>
    <dgm:pt modelId="{94A055BA-1090-4D76-8DC4-8C3CFF2DC171}">
      <dgm:prSet/>
      <dgm:spPr/>
      <dgm:t>
        <a:bodyPr/>
        <a:lstStyle/>
        <a:p>
          <a:r>
            <a:rPr lang="en-GB" dirty="0"/>
            <a:t>EVIDENCE IS CENTRAL TO THE ADJUDICATIVE PROCESS </a:t>
          </a:r>
          <a:endParaRPr lang="en-US" dirty="0"/>
        </a:p>
      </dgm:t>
    </dgm:pt>
    <dgm:pt modelId="{986BE9B8-2968-4A55-B6D1-F5CE09BD6401}" type="parTrans" cxnId="{51745DFC-05AF-41F0-807C-320CAA2A43C2}">
      <dgm:prSet/>
      <dgm:spPr/>
      <dgm:t>
        <a:bodyPr/>
        <a:lstStyle/>
        <a:p>
          <a:endParaRPr lang="en-US"/>
        </a:p>
      </dgm:t>
    </dgm:pt>
    <dgm:pt modelId="{E3C0FC19-E957-45B0-BEEC-FADE9DA982EA}" type="sibTrans" cxnId="{51745DFC-05AF-41F0-807C-320CAA2A43C2}">
      <dgm:prSet/>
      <dgm:spPr/>
      <dgm:t>
        <a:bodyPr/>
        <a:lstStyle/>
        <a:p>
          <a:endParaRPr lang="en-US"/>
        </a:p>
      </dgm:t>
    </dgm:pt>
    <dgm:pt modelId="{DB95D264-0D49-4F40-B5BB-5C9343AC1A50}" type="pres">
      <dgm:prSet presAssocID="{928F2F52-6B88-4147-A0F0-27FE1559972F}" presName="linear" presStyleCnt="0">
        <dgm:presLayoutVars>
          <dgm:animLvl val="lvl"/>
          <dgm:resizeHandles val="exact"/>
        </dgm:presLayoutVars>
      </dgm:prSet>
      <dgm:spPr/>
    </dgm:pt>
    <dgm:pt modelId="{F0B58280-2E88-4AEB-A728-03E9945A7A1B}" type="pres">
      <dgm:prSet presAssocID="{86FE16F2-7582-48BD-A51C-4C8F392AB82C}" presName="parentText" presStyleLbl="node1" presStyleIdx="0" presStyleCnt="2" custLinFactNeighborY="-11214">
        <dgm:presLayoutVars>
          <dgm:chMax val="0"/>
          <dgm:bulletEnabled val="1"/>
        </dgm:presLayoutVars>
      </dgm:prSet>
      <dgm:spPr/>
    </dgm:pt>
    <dgm:pt modelId="{D64C4A12-BB5E-47EE-8DA9-34B1898B4F7D}" type="pres">
      <dgm:prSet presAssocID="{86FE16F2-7582-48BD-A51C-4C8F392AB82C}" presName="childText" presStyleLbl="revTx" presStyleIdx="0" presStyleCnt="1">
        <dgm:presLayoutVars>
          <dgm:bulletEnabled val="1"/>
        </dgm:presLayoutVars>
      </dgm:prSet>
      <dgm:spPr/>
    </dgm:pt>
    <dgm:pt modelId="{93913537-300D-45B8-8DFC-F4D5E0356F05}" type="pres">
      <dgm:prSet presAssocID="{94A055BA-1090-4D76-8DC4-8C3CFF2DC171}" presName="parentText" presStyleLbl="node1" presStyleIdx="1" presStyleCnt="2" custLinFactNeighborY="13575">
        <dgm:presLayoutVars>
          <dgm:chMax val="0"/>
          <dgm:bulletEnabled val="1"/>
        </dgm:presLayoutVars>
      </dgm:prSet>
      <dgm:spPr/>
    </dgm:pt>
  </dgm:ptLst>
  <dgm:cxnLst>
    <dgm:cxn modelId="{1E6C7001-9A46-45A8-9AA4-8AF6C96FB68F}" type="presOf" srcId="{94A055BA-1090-4D76-8DC4-8C3CFF2DC171}" destId="{93913537-300D-45B8-8DFC-F4D5E0356F05}" srcOrd="0" destOrd="0" presId="urn:microsoft.com/office/officeart/2005/8/layout/vList2"/>
    <dgm:cxn modelId="{58B39410-5969-4276-BA5A-82B1C65A2F3D}" srcId="{928F2F52-6B88-4147-A0F0-27FE1559972F}" destId="{86FE16F2-7582-48BD-A51C-4C8F392AB82C}" srcOrd="0" destOrd="0" parTransId="{55673DB7-05AC-4CF5-9BB5-844E7A2C8642}" sibTransId="{5BC58A8E-57B5-48B8-9225-F51E7D41B76E}"/>
    <dgm:cxn modelId="{80AEB312-52CB-4473-BA85-46B375549807}" type="presOf" srcId="{61B197A2-78C4-465C-99D9-346EA1C0A8E0}" destId="{D64C4A12-BB5E-47EE-8DA9-34B1898B4F7D}" srcOrd="0" destOrd="4" presId="urn:microsoft.com/office/officeart/2005/8/layout/vList2"/>
    <dgm:cxn modelId="{B2708F23-42FD-41C8-B9DF-A9BE5A57E906}" srcId="{86FE16F2-7582-48BD-A51C-4C8F392AB82C}" destId="{42416752-2F27-4CF0-9CE5-C4237E530E45}" srcOrd="0" destOrd="0" parTransId="{CE1DD77C-6567-43E7-8774-BDAC5617272E}" sibTransId="{0C108DE2-8EA0-4FCB-AD5A-9789E3524761}"/>
    <dgm:cxn modelId="{C361D445-A3CC-411E-8D98-886E89B38217}" type="presOf" srcId="{44F8DD4F-0645-4F7B-B685-675FFDC45B48}" destId="{D64C4A12-BB5E-47EE-8DA9-34B1898B4F7D}" srcOrd="0" destOrd="1" presId="urn:microsoft.com/office/officeart/2005/8/layout/vList2"/>
    <dgm:cxn modelId="{B1499749-A8BC-494F-83F7-A6280E6A29D3}" type="presOf" srcId="{86FE16F2-7582-48BD-A51C-4C8F392AB82C}" destId="{F0B58280-2E88-4AEB-A728-03E9945A7A1B}" srcOrd="0" destOrd="0" presId="urn:microsoft.com/office/officeart/2005/8/layout/vList2"/>
    <dgm:cxn modelId="{54B8967D-A599-44C1-BC3D-23E19A95C5F2}" srcId="{86FE16F2-7582-48BD-A51C-4C8F392AB82C}" destId="{61B197A2-78C4-465C-99D9-346EA1C0A8E0}" srcOrd="4" destOrd="0" parTransId="{42140D9F-B90D-4E92-AEE6-58A0B189F736}" sibTransId="{A751B92A-4ECA-4F2D-9430-3D9217BCEC33}"/>
    <dgm:cxn modelId="{8FB06381-1DF4-4DA5-B5A1-573E46345DE3}" type="presOf" srcId="{928F2F52-6B88-4147-A0F0-27FE1559972F}" destId="{DB95D264-0D49-4F40-B5BB-5C9343AC1A50}" srcOrd="0" destOrd="0" presId="urn:microsoft.com/office/officeart/2005/8/layout/vList2"/>
    <dgm:cxn modelId="{32E93085-07C2-496C-99AF-82484703390B}" type="presOf" srcId="{42416752-2F27-4CF0-9CE5-C4237E530E45}" destId="{D64C4A12-BB5E-47EE-8DA9-34B1898B4F7D}" srcOrd="0" destOrd="0" presId="urn:microsoft.com/office/officeart/2005/8/layout/vList2"/>
    <dgm:cxn modelId="{A98FA590-5B52-4670-BB31-1BB87B36A10F}" type="presOf" srcId="{78D4AB98-AF2D-401F-8682-1526F1E3F7BC}" destId="{D64C4A12-BB5E-47EE-8DA9-34B1898B4F7D}" srcOrd="0" destOrd="3" presId="urn:microsoft.com/office/officeart/2005/8/layout/vList2"/>
    <dgm:cxn modelId="{581C2EA2-5DEA-429D-ABE8-D15F013C426A}" type="presOf" srcId="{3B2231E1-773D-4F16-8801-0E65803B5357}" destId="{D64C4A12-BB5E-47EE-8DA9-34B1898B4F7D}" srcOrd="0" destOrd="2" presId="urn:microsoft.com/office/officeart/2005/8/layout/vList2"/>
    <dgm:cxn modelId="{77514BB0-7A11-4259-BDFE-9B2CAD1C5D84}" srcId="{86FE16F2-7582-48BD-A51C-4C8F392AB82C}" destId="{78D4AB98-AF2D-401F-8682-1526F1E3F7BC}" srcOrd="3" destOrd="0" parTransId="{68AECDC4-3279-47A3-A2A7-4207D284D5C0}" sibTransId="{DB988185-3AF4-47D5-A305-EE7A2984EFFC}"/>
    <dgm:cxn modelId="{29558DB0-B1BE-4BF0-B2FF-ADBE37DCECCE}" srcId="{86FE16F2-7582-48BD-A51C-4C8F392AB82C}" destId="{44F8DD4F-0645-4F7B-B685-675FFDC45B48}" srcOrd="1" destOrd="0" parTransId="{579241A2-74DA-4699-8A65-A809F4F2894F}" sibTransId="{74A08275-E122-45ED-A4D3-A5A6523B7B52}"/>
    <dgm:cxn modelId="{5DEB99C0-D4AC-4150-8CF1-4EAB80520040}" srcId="{86FE16F2-7582-48BD-A51C-4C8F392AB82C}" destId="{3B2231E1-773D-4F16-8801-0E65803B5357}" srcOrd="2" destOrd="0" parTransId="{043E4454-A75A-4A24-8F7C-A53738D84B23}" sibTransId="{DF530992-5C30-43F2-BE95-3E9BC7D151B1}"/>
    <dgm:cxn modelId="{51745DFC-05AF-41F0-807C-320CAA2A43C2}" srcId="{928F2F52-6B88-4147-A0F0-27FE1559972F}" destId="{94A055BA-1090-4D76-8DC4-8C3CFF2DC171}" srcOrd="1" destOrd="0" parTransId="{986BE9B8-2968-4A55-B6D1-F5CE09BD6401}" sibTransId="{E3C0FC19-E957-45B0-BEEC-FADE9DA982EA}"/>
    <dgm:cxn modelId="{D3FDBCC5-E71B-42FA-A4D2-A70BA2DC4A40}" type="presParOf" srcId="{DB95D264-0D49-4F40-B5BB-5C9343AC1A50}" destId="{F0B58280-2E88-4AEB-A728-03E9945A7A1B}" srcOrd="0" destOrd="0" presId="urn:microsoft.com/office/officeart/2005/8/layout/vList2"/>
    <dgm:cxn modelId="{FC76CE65-3083-42A3-8CAF-F27B9480D460}" type="presParOf" srcId="{DB95D264-0D49-4F40-B5BB-5C9343AC1A50}" destId="{D64C4A12-BB5E-47EE-8DA9-34B1898B4F7D}" srcOrd="1" destOrd="0" presId="urn:microsoft.com/office/officeart/2005/8/layout/vList2"/>
    <dgm:cxn modelId="{F586C8E9-DF3B-4B42-AE51-F68090271ED7}" type="presParOf" srcId="{DB95D264-0D49-4F40-B5BB-5C9343AC1A50}" destId="{93913537-300D-45B8-8DFC-F4D5E0356F0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8E1FA-EE7D-4FED-B344-D9512620CFB6}"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46A302C1-E223-4BA2-B080-D3623616D45D}">
      <dgm:prSet/>
      <dgm:spPr/>
      <dgm:t>
        <a:bodyPr/>
        <a:lstStyle/>
        <a:p>
          <a:pPr>
            <a:lnSpc>
              <a:spcPct val="100000"/>
            </a:lnSpc>
            <a:defRPr b="1"/>
          </a:pPr>
          <a:r>
            <a:rPr lang="en-GB" dirty="0">
              <a:solidFill>
                <a:schemeClr val="accent1"/>
              </a:solidFill>
            </a:rPr>
            <a:t>Serve a witness summary instead i.e. </a:t>
          </a:r>
          <a:endParaRPr lang="en-US" dirty="0">
            <a:solidFill>
              <a:schemeClr val="accent1"/>
            </a:solidFill>
          </a:endParaRPr>
        </a:p>
      </dgm:t>
    </dgm:pt>
    <dgm:pt modelId="{D82DE0A3-CE67-442E-8B6E-B4E4FC10521F}" type="parTrans" cxnId="{ACFC9281-3305-4BD6-BD6A-48568CC0876A}">
      <dgm:prSet/>
      <dgm:spPr/>
      <dgm:t>
        <a:bodyPr/>
        <a:lstStyle/>
        <a:p>
          <a:endParaRPr lang="en-US"/>
        </a:p>
      </dgm:t>
    </dgm:pt>
    <dgm:pt modelId="{7CFFA076-8233-4D07-B292-3204B1D4C251}" type="sibTrans" cxnId="{ACFC9281-3305-4BD6-BD6A-48568CC0876A}">
      <dgm:prSet/>
      <dgm:spPr/>
      <dgm:t>
        <a:bodyPr/>
        <a:lstStyle/>
        <a:p>
          <a:endParaRPr lang="en-US"/>
        </a:p>
      </dgm:t>
    </dgm:pt>
    <dgm:pt modelId="{17459209-3B12-48FF-905A-C9273524A6BC}">
      <dgm:prSet/>
      <dgm:spPr/>
      <dgm:t>
        <a:bodyPr/>
        <a:lstStyle/>
        <a:p>
          <a:pPr>
            <a:lnSpc>
              <a:spcPct val="100000"/>
            </a:lnSpc>
            <a:defRPr b="1"/>
          </a:pPr>
          <a:r>
            <a:rPr lang="en-GB" dirty="0">
              <a:solidFill>
                <a:schemeClr val="accent1"/>
              </a:solidFill>
            </a:rPr>
            <a:t>A summary, which must -</a:t>
          </a:r>
          <a:endParaRPr lang="en-US" dirty="0">
            <a:solidFill>
              <a:schemeClr val="accent1"/>
            </a:solidFill>
          </a:endParaRPr>
        </a:p>
      </dgm:t>
    </dgm:pt>
    <dgm:pt modelId="{F923E9B8-C306-492A-A09F-B4F0FA4C0BAD}" type="parTrans" cxnId="{61F1A2C8-F1BD-4831-8254-154643855291}">
      <dgm:prSet/>
      <dgm:spPr/>
      <dgm:t>
        <a:bodyPr/>
        <a:lstStyle/>
        <a:p>
          <a:endParaRPr lang="en-US"/>
        </a:p>
      </dgm:t>
    </dgm:pt>
    <dgm:pt modelId="{9ED41868-95F0-4B4C-A974-C7F637A0E9FC}" type="sibTrans" cxnId="{61F1A2C8-F1BD-4831-8254-154643855291}">
      <dgm:prSet/>
      <dgm:spPr/>
      <dgm:t>
        <a:bodyPr/>
        <a:lstStyle/>
        <a:p>
          <a:endParaRPr lang="en-US"/>
        </a:p>
      </dgm:t>
    </dgm:pt>
    <dgm:pt modelId="{276C3CFD-81AF-424E-93E6-57894F863537}">
      <dgm:prSet/>
      <dgm:spPr/>
      <dgm:t>
        <a:bodyPr/>
        <a:lstStyle/>
        <a:p>
          <a:pPr>
            <a:lnSpc>
              <a:spcPct val="100000"/>
            </a:lnSpc>
          </a:pPr>
          <a:r>
            <a:rPr lang="en-GB" b="1" dirty="0"/>
            <a:t>Certify</a:t>
          </a:r>
          <a:r>
            <a:rPr lang="en-GB" dirty="0"/>
            <a:t> the reasons why the WS could not be obtained</a:t>
          </a:r>
          <a:endParaRPr lang="en-US" dirty="0"/>
        </a:p>
      </dgm:t>
    </dgm:pt>
    <dgm:pt modelId="{57B59AF6-977F-48CD-B871-4B95EA25DD87}" type="parTrans" cxnId="{253A7193-6F44-4ACD-AB7C-C4DBD1F56A6B}">
      <dgm:prSet/>
      <dgm:spPr/>
      <dgm:t>
        <a:bodyPr/>
        <a:lstStyle/>
        <a:p>
          <a:endParaRPr lang="en-US"/>
        </a:p>
      </dgm:t>
    </dgm:pt>
    <dgm:pt modelId="{25021C1F-2B6C-46C8-8747-14BA9B57DA51}" type="sibTrans" cxnId="{253A7193-6F44-4ACD-AB7C-C4DBD1F56A6B}">
      <dgm:prSet/>
      <dgm:spPr/>
      <dgm:t>
        <a:bodyPr/>
        <a:lstStyle/>
        <a:p>
          <a:endParaRPr lang="en-US"/>
        </a:p>
      </dgm:t>
    </dgm:pt>
    <dgm:pt modelId="{298940DE-C5FC-4923-B526-1926F7019777}">
      <dgm:prSet/>
      <dgm:spPr/>
      <dgm:t>
        <a:bodyPr/>
        <a:lstStyle/>
        <a:p>
          <a:pPr>
            <a:lnSpc>
              <a:spcPct val="100000"/>
            </a:lnSpc>
          </a:pPr>
          <a:r>
            <a:rPr lang="en-GB" b="1" dirty="0"/>
            <a:t>Provide</a:t>
          </a:r>
          <a:r>
            <a:rPr lang="en-GB" dirty="0"/>
            <a:t>, as far as possible, the likely evidence</a:t>
          </a:r>
          <a:endParaRPr lang="en-US" dirty="0"/>
        </a:p>
      </dgm:t>
    </dgm:pt>
    <dgm:pt modelId="{2628E287-807F-4851-8E25-CF8B937F7FBD}" type="sibTrans" cxnId="{ADC98B18-7CAA-4505-9BBB-1C0C5ADAC1EC}">
      <dgm:prSet/>
      <dgm:spPr/>
      <dgm:t>
        <a:bodyPr/>
        <a:lstStyle/>
        <a:p>
          <a:endParaRPr lang="en-US"/>
        </a:p>
      </dgm:t>
    </dgm:pt>
    <dgm:pt modelId="{8B907430-13C5-435A-80CF-AD5BFD2326A4}" type="parTrans" cxnId="{ADC98B18-7CAA-4505-9BBB-1C0C5ADAC1EC}">
      <dgm:prSet/>
      <dgm:spPr/>
      <dgm:t>
        <a:bodyPr/>
        <a:lstStyle/>
        <a:p>
          <a:endParaRPr lang="en-US"/>
        </a:p>
      </dgm:t>
    </dgm:pt>
    <dgm:pt modelId="{2A04B02A-89D6-4AB8-8E3B-6101DE06B962}">
      <dgm:prSet/>
      <dgm:spPr/>
      <dgm:t>
        <a:bodyPr/>
        <a:lstStyle/>
        <a:p>
          <a:pPr>
            <a:lnSpc>
              <a:spcPct val="100000"/>
            </a:lnSpc>
          </a:pPr>
          <a:r>
            <a:rPr lang="en-GB" b="1" dirty="0"/>
            <a:t>Contain</a:t>
          </a:r>
          <a:r>
            <a:rPr lang="en-GB" dirty="0"/>
            <a:t> the name and address of the witness</a:t>
          </a:r>
          <a:endParaRPr lang="en-US" dirty="0"/>
        </a:p>
      </dgm:t>
    </dgm:pt>
    <dgm:pt modelId="{F8EB6A34-A55C-4899-890B-09FC98F80DBD}" type="sibTrans" cxnId="{5D4C4AA4-8B82-4BF1-8CF9-1C89839A76FC}">
      <dgm:prSet/>
      <dgm:spPr/>
      <dgm:t>
        <a:bodyPr/>
        <a:lstStyle/>
        <a:p>
          <a:endParaRPr lang="en-US"/>
        </a:p>
      </dgm:t>
    </dgm:pt>
    <dgm:pt modelId="{B85EA75C-78DE-4118-9698-6650717CB4E4}" type="parTrans" cxnId="{5D4C4AA4-8B82-4BF1-8CF9-1C89839A76FC}">
      <dgm:prSet/>
      <dgm:spPr/>
      <dgm:t>
        <a:bodyPr/>
        <a:lstStyle/>
        <a:p>
          <a:endParaRPr lang="en-US"/>
        </a:p>
      </dgm:t>
    </dgm:pt>
    <dgm:pt modelId="{44C7A600-B78B-4D41-B386-7B4141AAC801}" type="pres">
      <dgm:prSet presAssocID="{84D8E1FA-EE7D-4FED-B344-D9512620CFB6}" presName="root" presStyleCnt="0">
        <dgm:presLayoutVars>
          <dgm:dir/>
          <dgm:resizeHandles val="exact"/>
        </dgm:presLayoutVars>
      </dgm:prSet>
      <dgm:spPr/>
    </dgm:pt>
    <dgm:pt modelId="{9FD0D435-CB7A-4EF2-A490-BDFF976EEE80}" type="pres">
      <dgm:prSet presAssocID="{46A302C1-E223-4BA2-B080-D3623616D45D}" presName="compNode" presStyleCnt="0"/>
      <dgm:spPr/>
    </dgm:pt>
    <dgm:pt modelId="{FE32E15B-158E-4D1A-9190-1C5F585306E0}" type="pres">
      <dgm:prSet presAssocID="{46A302C1-E223-4BA2-B080-D3623616D45D}" presName="iconRect" presStyleLbl="node1" presStyleIdx="0" presStyleCnt="2" custLinFactNeighborX="-78792" custLinFactNeighborY="-10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B86B884B-A81B-4E32-B298-5E6495881799}" type="pres">
      <dgm:prSet presAssocID="{46A302C1-E223-4BA2-B080-D3623616D45D}" presName="iconSpace" presStyleCnt="0"/>
      <dgm:spPr/>
    </dgm:pt>
    <dgm:pt modelId="{95398340-67E8-44E5-8F62-B8EDA3A9845F}" type="pres">
      <dgm:prSet presAssocID="{46A302C1-E223-4BA2-B080-D3623616D45D}" presName="parTx" presStyleLbl="revTx" presStyleIdx="0" presStyleCnt="4" custLinFactNeighborX="-6195" custLinFactNeighborY="-15692">
        <dgm:presLayoutVars>
          <dgm:chMax val="0"/>
          <dgm:chPref val="0"/>
        </dgm:presLayoutVars>
      </dgm:prSet>
      <dgm:spPr/>
    </dgm:pt>
    <dgm:pt modelId="{4EBB839B-BDE9-4ED5-B08B-68D2F50D9B7C}" type="pres">
      <dgm:prSet presAssocID="{46A302C1-E223-4BA2-B080-D3623616D45D}" presName="txSpace" presStyleCnt="0"/>
      <dgm:spPr/>
    </dgm:pt>
    <dgm:pt modelId="{5D051D02-C2C8-4DF2-B405-DD385D946E98}" type="pres">
      <dgm:prSet presAssocID="{46A302C1-E223-4BA2-B080-D3623616D45D}" presName="desTx" presStyleLbl="revTx" presStyleIdx="1" presStyleCnt="4">
        <dgm:presLayoutVars/>
      </dgm:prSet>
      <dgm:spPr/>
    </dgm:pt>
    <dgm:pt modelId="{70087D98-ED80-4996-BC10-12AAD7A06A0F}" type="pres">
      <dgm:prSet presAssocID="{7CFFA076-8233-4D07-B292-3204B1D4C251}" presName="sibTrans" presStyleCnt="0"/>
      <dgm:spPr/>
    </dgm:pt>
    <dgm:pt modelId="{71A86725-2E08-4C3A-8D04-0CB0CCA89B6C}" type="pres">
      <dgm:prSet presAssocID="{17459209-3B12-48FF-905A-C9273524A6BC}" presName="compNode" presStyleCnt="0"/>
      <dgm:spPr/>
    </dgm:pt>
    <dgm:pt modelId="{FE38D56C-EA16-40F6-9C84-0B1FF56DE1F2}" type="pres">
      <dgm:prSet presAssocID="{17459209-3B12-48FF-905A-C9273524A6BC}" presName="iconRect" presStyleLbl="node1" presStyleIdx="1" presStyleCnt="2" custLinFactNeighborX="1922" custLinFactNeighborY="-96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ADBD8704-4887-4C01-BC59-B4E55576996D}" type="pres">
      <dgm:prSet presAssocID="{17459209-3B12-48FF-905A-C9273524A6BC}" presName="iconSpace" presStyleCnt="0"/>
      <dgm:spPr/>
    </dgm:pt>
    <dgm:pt modelId="{7007BB38-CC35-4D2D-9244-21C567E08910}" type="pres">
      <dgm:prSet presAssocID="{17459209-3B12-48FF-905A-C9273524A6BC}" presName="parTx" presStyleLbl="revTx" presStyleIdx="2" presStyleCnt="4" custLinFactNeighborX="-336" custLinFactNeighborY="-17937">
        <dgm:presLayoutVars>
          <dgm:chMax val="0"/>
          <dgm:chPref val="0"/>
        </dgm:presLayoutVars>
      </dgm:prSet>
      <dgm:spPr/>
    </dgm:pt>
    <dgm:pt modelId="{E4D6E83B-2DC9-4FB0-8495-9E96753D37B2}" type="pres">
      <dgm:prSet presAssocID="{17459209-3B12-48FF-905A-C9273524A6BC}" presName="txSpace" presStyleCnt="0"/>
      <dgm:spPr/>
    </dgm:pt>
    <dgm:pt modelId="{4A03C71E-3B72-4901-BAFB-8B22D8372568}" type="pres">
      <dgm:prSet presAssocID="{17459209-3B12-48FF-905A-C9273524A6BC}" presName="desTx" presStyleLbl="revTx" presStyleIdx="3" presStyleCnt="4" custScaleX="113765" custLinFactNeighborX="10426" custLinFactNeighborY="4446">
        <dgm:presLayoutVars/>
      </dgm:prSet>
      <dgm:spPr/>
    </dgm:pt>
  </dgm:ptLst>
  <dgm:cxnLst>
    <dgm:cxn modelId="{1AF6DD05-B183-454F-98D0-7E3E25FDC51D}" type="presOf" srcId="{46A302C1-E223-4BA2-B080-D3623616D45D}" destId="{95398340-67E8-44E5-8F62-B8EDA3A9845F}" srcOrd="0" destOrd="0" presId="urn:microsoft.com/office/officeart/2018/5/layout/CenteredIconLabelDescriptionList"/>
    <dgm:cxn modelId="{1B195010-D2C0-4368-838D-26BDDC5C6B32}" type="presOf" srcId="{17459209-3B12-48FF-905A-C9273524A6BC}" destId="{7007BB38-CC35-4D2D-9244-21C567E08910}" srcOrd="0" destOrd="0" presId="urn:microsoft.com/office/officeart/2018/5/layout/CenteredIconLabelDescriptionList"/>
    <dgm:cxn modelId="{ADC98B18-7CAA-4505-9BBB-1C0C5ADAC1EC}" srcId="{17459209-3B12-48FF-905A-C9273524A6BC}" destId="{298940DE-C5FC-4923-B526-1926F7019777}" srcOrd="1" destOrd="0" parTransId="{8B907430-13C5-435A-80CF-AD5BFD2326A4}" sibTransId="{2628E287-807F-4851-8E25-CF8B937F7FBD}"/>
    <dgm:cxn modelId="{9048CA3A-E261-467B-802F-622B3CA8C00B}" type="presOf" srcId="{298940DE-C5FC-4923-B526-1926F7019777}" destId="{4A03C71E-3B72-4901-BAFB-8B22D8372568}" srcOrd="0" destOrd="1" presId="urn:microsoft.com/office/officeart/2018/5/layout/CenteredIconLabelDescriptionList"/>
    <dgm:cxn modelId="{E067884E-1C30-4AA7-8186-D618EF313099}" type="presOf" srcId="{276C3CFD-81AF-424E-93E6-57894F863537}" destId="{4A03C71E-3B72-4901-BAFB-8B22D8372568}" srcOrd="0" destOrd="0" presId="urn:microsoft.com/office/officeart/2018/5/layout/CenteredIconLabelDescriptionList"/>
    <dgm:cxn modelId="{E6C13950-CE0E-427E-9327-B5DFACD0EAE7}" type="presOf" srcId="{2A04B02A-89D6-4AB8-8E3B-6101DE06B962}" destId="{4A03C71E-3B72-4901-BAFB-8B22D8372568}" srcOrd="0" destOrd="2" presId="urn:microsoft.com/office/officeart/2018/5/layout/CenteredIconLabelDescriptionList"/>
    <dgm:cxn modelId="{ACFC9281-3305-4BD6-BD6A-48568CC0876A}" srcId="{84D8E1FA-EE7D-4FED-B344-D9512620CFB6}" destId="{46A302C1-E223-4BA2-B080-D3623616D45D}" srcOrd="0" destOrd="0" parTransId="{D82DE0A3-CE67-442E-8B6E-B4E4FC10521F}" sibTransId="{7CFFA076-8233-4D07-B292-3204B1D4C251}"/>
    <dgm:cxn modelId="{253A7193-6F44-4ACD-AB7C-C4DBD1F56A6B}" srcId="{17459209-3B12-48FF-905A-C9273524A6BC}" destId="{276C3CFD-81AF-424E-93E6-57894F863537}" srcOrd="0" destOrd="0" parTransId="{57B59AF6-977F-48CD-B871-4B95EA25DD87}" sibTransId="{25021C1F-2B6C-46C8-8747-14BA9B57DA51}"/>
    <dgm:cxn modelId="{5D4C4AA4-8B82-4BF1-8CF9-1C89839A76FC}" srcId="{17459209-3B12-48FF-905A-C9273524A6BC}" destId="{2A04B02A-89D6-4AB8-8E3B-6101DE06B962}" srcOrd="2" destOrd="0" parTransId="{B85EA75C-78DE-4118-9698-6650717CB4E4}" sibTransId="{F8EB6A34-A55C-4899-890B-09FC98F80DBD}"/>
    <dgm:cxn modelId="{61F1A2C8-F1BD-4831-8254-154643855291}" srcId="{84D8E1FA-EE7D-4FED-B344-D9512620CFB6}" destId="{17459209-3B12-48FF-905A-C9273524A6BC}" srcOrd="1" destOrd="0" parTransId="{F923E9B8-C306-492A-A09F-B4F0FA4C0BAD}" sibTransId="{9ED41868-95F0-4B4C-A974-C7F637A0E9FC}"/>
    <dgm:cxn modelId="{774783D9-9FE7-4832-AFA2-8A4AEF45E988}" type="presOf" srcId="{84D8E1FA-EE7D-4FED-B344-D9512620CFB6}" destId="{44C7A600-B78B-4D41-B386-7B4141AAC801}" srcOrd="0" destOrd="0" presId="urn:microsoft.com/office/officeart/2018/5/layout/CenteredIconLabelDescriptionList"/>
    <dgm:cxn modelId="{AB3FD7B1-7645-4EE2-A18E-CE7641700C8A}" type="presParOf" srcId="{44C7A600-B78B-4D41-B386-7B4141AAC801}" destId="{9FD0D435-CB7A-4EF2-A490-BDFF976EEE80}" srcOrd="0" destOrd="0" presId="urn:microsoft.com/office/officeart/2018/5/layout/CenteredIconLabelDescriptionList"/>
    <dgm:cxn modelId="{FB5244DE-31A8-462D-B98B-EF563C88ABA8}" type="presParOf" srcId="{9FD0D435-CB7A-4EF2-A490-BDFF976EEE80}" destId="{FE32E15B-158E-4D1A-9190-1C5F585306E0}" srcOrd="0" destOrd="0" presId="urn:microsoft.com/office/officeart/2018/5/layout/CenteredIconLabelDescriptionList"/>
    <dgm:cxn modelId="{708548D8-2192-4C54-A8A1-CE0AEF22F8B4}" type="presParOf" srcId="{9FD0D435-CB7A-4EF2-A490-BDFF976EEE80}" destId="{B86B884B-A81B-4E32-B298-5E6495881799}" srcOrd="1" destOrd="0" presId="urn:microsoft.com/office/officeart/2018/5/layout/CenteredIconLabelDescriptionList"/>
    <dgm:cxn modelId="{10AC1D64-D9AF-40D3-B041-71FECD8B6935}" type="presParOf" srcId="{9FD0D435-CB7A-4EF2-A490-BDFF976EEE80}" destId="{95398340-67E8-44E5-8F62-B8EDA3A9845F}" srcOrd="2" destOrd="0" presId="urn:microsoft.com/office/officeart/2018/5/layout/CenteredIconLabelDescriptionList"/>
    <dgm:cxn modelId="{1FD8A065-1394-4D04-AC25-D59C12F3CF1C}" type="presParOf" srcId="{9FD0D435-CB7A-4EF2-A490-BDFF976EEE80}" destId="{4EBB839B-BDE9-4ED5-B08B-68D2F50D9B7C}" srcOrd="3" destOrd="0" presId="urn:microsoft.com/office/officeart/2018/5/layout/CenteredIconLabelDescriptionList"/>
    <dgm:cxn modelId="{BA2997CF-E5AC-4A3A-BDE8-1D6CE306C195}" type="presParOf" srcId="{9FD0D435-CB7A-4EF2-A490-BDFF976EEE80}" destId="{5D051D02-C2C8-4DF2-B405-DD385D946E98}" srcOrd="4" destOrd="0" presId="urn:microsoft.com/office/officeart/2018/5/layout/CenteredIconLabelDescriptionList"/>
    <dgm:cxn modelId="{C8BA90A1-B2AD-4B0E-8C4A-4F591D33CF00}" type="presParOf" srcId="{44C7A600-B78B-4D41-B386-7B4141AAC801}" destId="{70087D98-ED80-4996-BC10-12AAD7A06A0F}" srcOrd="1" destOrd="0" presId="urn:microsoft.com/office/officeart/2018/5/layout/CenteredIconLabelDescriptionList"/>
    <dgm:cxn modelId="{2972BEAE-805A-4F80-88D2-708F8C65C57D}" type="presParOf" srcId="{44C7A600-B78B-4D41-B386-7B4141AAC801}" destId="{71A86725-2E08-4C3A-8D04-0CB0CCA89B6C}" srcOrd="2" destOrd="0" presId="urn:microsoft.com/office/officeart/2018/5/layout/CenteredIconLabelDescriptionList"/>
    <dgm:cxn modelId="{5F6C1492-DD5D-4471-AC0D-91C5D1BD26C4}" type="presParOf" srcId="{71A86725-2E08-4C3A-8D04-0CB0CCA89B6C}" destId="{FE38D56C-EA16-40F6-9C84-0B1FF56DE1F2}" srcOrd="0" destOrd="0" presId="urn:microsoft.com/office/officeart/2018/5/layout/CenteredIconLabelDescriptionList"/>
    <dgm:cxn modelId="{989F6BDD-9F5D-409E-999B-A96EB1A859A9}" type="presParOf" srcId="{71A86725-2E08-4C3A-8D04-0CB0CCA89B6C}" destId="{ADBD8704-4887-4C01-BC59-B4E55576996D}" srcOrd="1" destOrd="0" presId="urn:microsoft.com/office/officeart/2018/5/layout/CenteredIconLabelDescriptionList"/>
    <dgm:cxn modelId="{1523A794-C5E6-4C9F-B49D-832C2270E5BD}" type="presParOf" srcId="{71A86725-2E08-4C3A-8D04-0CB0CCA89B6C}" destId="{7007BB38-CC35-4D2D-9244-21C567E08910}" srcOrd="2" destOrd="0" presId="urn:microsoft.com/office/officeart/2018/5/layout/CenteredIconLabelDescriptionList"/>
    <dgm:cxn modelId="{21F012E1-0596-42C7-AFA3-9D41A2E9C34A}" type="presParOf" srcId="{71A86725-2E08-4C3A-8D04-0CB0CCA89B6C}" destId="{E4D6E83B-2DC9-4FB0-8495-9E96753D37B2}" srcOrd="3" destOrd="0" presId="urn:microsoft.com/office/officeart/2018/5/layout/CenteredIconLabelDescriptionList"/>
    <dgm:cxn modelId="{DBEED74E-9220-44C1-AB42-38B25892AB6B}" type="presParOf" srcId="{71A86725-2E08-4C3A-8D04-0CB0CCA89B6C}" destId="{4A03C71E-3B72-4901-BAFB-8B22D837256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1E6188-AB20-483D-8180-E2E7D1503C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8068BCF-F6A8-4281-A694-3A287F65D4BF}">
      <dgm:prSet/>
      <dgm:spPr/>
      <dgm:t>
        <a:bodyPr/>
        <a:lstStyle/>
        <a:p>
          <a:r>
            <a:rPr lang="en-GB" dirty="0"/>
            <a:t>You may file in a sealed envelope and give notice that you have filed</a:t>
          </a:r>
          <a:endParaRPr lang="en-US" dirty="0"/>
        </a:p>
      </dgm:t>
    </dgm:pt>
    <dgm:pt modelId="{16AE3907-52F5-491F-AA50-5A46A233A47E}" type="parTrans" cxnId="{DBF919DF-4A81-4E52-ACAE-F30B90C5A728}">
      <dgm:prSet/>
      <dgm:spPr/>
      <dgm:t>
        <a:bodyPr/>
        <a:lstStyle/>
        <a:p>
          <a:endParaRPr lang="en-US"/>
        </a:p>
      </dgm:t>
    </dgm:pt>
    <dgm:pt modelId="{242BB1D6-AA97-45EC-BE25-6C50BD80EF5A}" type="sibTrans" cxnId="{DBF919DF-4A81-4E52-ACAE-F30B90C5A728}">
      <dgm:prSet/>
      <dgm:spPr/>
      <dgm:t>
        <a:bodyPr/>
        <a:lstStyle/>
        <a:p>
          <a:endParaRPr lang="en-US"/>
        </a:p>
      </dgm:t>
    </dgm:pt>
    <dgm:pt modelId="{588292FB-D80F-4A15-A30E-E9F7F7A6BFFC}">
      <dgm:prSet/>
      <dgm:spPr/>
      <dgm:t>
        <a:bodyPr/>
        <a:lstStyle/>
        <a:p>
          <a:r>
            <a:rPr lang="en-GB" dirty="0"/>
            <a:t>Court office must not disclose to the other side</a:t>
          </a:r>
          <a:endParaRPr lang="en-US" dirty="0"/>
        </a:p>
      </dgm:t>
    </dgm:pt>
    <dgm:pt modelId="{8BF6D8F4-D57A-4917-9B42-A02C3C68C430}" type="parTrans" cxnId="{8391F831-2B85-4C10-A057-7BB35AD2276B}">
      <dgm:prSet/>
      <dgm:spPr/>
      <dgm:t>
        <a:bodyPr/>
        <a:lstStyle/>
        <a:p>
          <a:endParaRPr lang="en-US"/>
        </a:p>
      </dgm:t>
    </dgm:pt>
    <dgm:pt modelId="{82A30B59-C4FD-4811-8874-387EFC295421}" type="sibTrans" cxnId="{8391F831-2B85-4C10-A057-7BB35AD2276B}">
      <dgm:prSet/>
      <dgm:spPr/>
      <dgm:t>
        <a:bodyPr/>
        <a:lstStyle/>
        <a:p>
          <a:endParaRPr lang="en-US"/>
        </a:p>
      </dgm:t>
    </dgm:pt>
    <dgm:pt modelId="{7D4F1EC2-8AE4-474A-9217-9B10247EFD02}" type="pres">
      <dgm:prSet presAssocID="{CF1E6188-AB20-483D-8180-E2E7D1503C37}" presName="Name0" presStyleCnt="0">
        <dgm:presLayoutVars>
          <dgm:dir/>
          <dgm:animLvl val="lvl"/>
          <dgm:resizeHandles val="exact"/>
        </dgm:presLayoutVars>
      </dgm:prSet>
      <dgm:spPr/>
    </dgm:pt>
    <dgm:pt modelId="{A4AA380F-6A42-4638-B18C-1416306B4A79}" type="pres">
      <dgm:prSet presAssocID="{A8068BCF-F6A8-4281-A694-3A287F65D4BF}" presName="linNode" presStyleCnt="0"/>
      <dgm:spPr/>
    </dgm:pt>
    <dgm:pt modelId="{17392285-EF81-4012-9184-F4EE0D284D4D}" type="pres">
      <dgm:prSet presAssocID="{A8068BCF-F6A8-4281-A694-3A287F65D4BF}" presName="parentText" presStyleLbl="node1" presStyleIdx="0" presStyleCnt="2" custScaleX="115034" custScaleY="263648" custLinFactNeighborX="-65643" custLinFactNeighborY="13809">
        <dgm:presLayoutVars>
          <dgm:chMax val="1"/>
          <dgm:bulletEnabled val="1"/>
        </dgm:presLayoutVars>
      </dgm:prSet>
      <dgm:spPr/>
    </dgm:pt>
    <dgm:pt modelId="{4A9C0B0F-3F9C-4F92-8689-F68660782502}" type="pres">
      <dgm:prSet presAssocID="{242BB1D6-AA97-45EC-BE25-6C50BD80EF5A}" presName="sp" presStyleCnt="0"/>
      <dgm:spPr/>
    </dgm:pt>
    <dgm:pt modelId="{354BA4D0-EA5A-4733-956D-43C94A28FEC3}" type="pres">
      <dgm:prSet presAssocID="{588292FB-D80F-4A15-A30E-E9F7F7A6BFFC}" presName="linNode" presStyleCnt="0"/>
      <dgm:spPr/>
    </dgm:pt>
    <dgm:pt modelId="{375E8A66-17C7-4A0D-8F46-E75EA7BFD867}" type="pres">
      <dgm:prSet presAssocID="{588292FB-D80F-4A15-A30E-E9F7F7A6BFFC}" presName="parentText" presStyleLbl="node1" presStyleIdx="1" presStyleCnt="2" custScaleX="125579" custScaleY="218845" custLinFactNeighborX="66782" custLinFactNeighborY="-32126">
        <dgm:presLayoutVars>
          <dgm:chMax val="1"/>
          <dgm:bulletEnabled val="1"/>
        </dgm:presLayoutVars>
      </dgm:prSet>
      <dgm:spPr/>
    </dgm:pt>
  </dgm:ptLst>
  <dgm:cxnLst>
    <dgm:cxn modelId="{5E77EF1F-3536-4611-93FE-5A0107EDFE99}" type="presOf" srcId="{A8068BCF-F6A8-4281-A694-3A287F65D4BF}" destId="{17392285-EF81-4012-9184-F4EE0D284D4D}" srcOrd="0" destOrd="0" presId="urn:microsoft.com/office/officeart/2005/8/layout/vList5"/>
    <dgm:cxn modelId="{8391F831-2B85-4C10-A057-7BB35AD2276B}" srcId="{CF1E6188-AB20-483D-8180-E2E7D1503C37}" destId="{588292FB-D80F-4A15-A30E-E9F7F7A6BFFC}" srcOrd="1" destOrd="0" parTransId="{8BF6D8F4-D57A-4917-9B42-A02C3C68C430}" sibTransId="{82A30B59-C4FD-4811-8874-387EFC295421}"/>
    <dgm:cxn modelId="{307573AA-82C9-473E-81B9-723CFC2EBCCD}" type="presOf" srcId="{588292FB-D80F-4A15-A30E-E9F7F7A6BFFC}" destId="{375E8A66-17C7-4A0D-8F46-E75EA7BFD867}" srcOrd="0" destOrd="0" presId="urn:microsoft.com/office/officeart/2005/8/layout/vList5"/>
    <dgm:cxn modelId="{F02C19C3-6951-43A0-B3F5-AB5FD9180E76}" type="presOf" srcId="{CF1E6188-AB20-483D-8180-E2E7D1503C37}" destId="{7D4F1EC2-8AE4-474A-9217-9B10247EFD02}" srcOrd="0" destOrd="0" presId="urn:microsoft.com/office/officeart/2005/8/layout/vList5"/>
    <dgm:cxn modelId="{DBF919DF-4A81-4E52-ACAE-F30B90C5A728}" srcId="{CF1E6188-AB20-483D-8180-E2E7D1503C37}" destId="{A8068BCF-F6A8-4281-A694-3A287F65D4BF}" srcOrd="0" destOrd="0" parTransId="{16AE3907-52F5-491F-AA50-5A46A233A47E}" sibTransId="{242BB1D6-AA97-45EC-BE25-6C50BD80EF5A}"/>
    <dgm:cxn modelId="{3017D873-B977-45C7-8E18-D82892560B19}" type="presParOf" srcId="{7D4F1EC2-8AE4-474A-9217-9B10247EFD02}" destId="{A4AA380F-6A42-4638-B18C-1416306B4A79}" srcOrd="0" destOrd="0" presId="urn:microsoft.com/office/officeart/2005/8/layout/vList5"/>
    <dgm:cxn modelId="{A84063DD-29EE-4F02-BBD5-1577C7672374}" type="presParOf" srcId="{A4AA380F-6A42-4638-B18C-1416306B4A79}" destId="{17392285-EF81-4012-9184-F4EE0D284D4D}" srcOrd="0" destOrd="0" presId="urn:microsoft.com/office/officeart/2005/8/layout/vList5"/>
    <dgm:cxn modelId="{DE663002-266C-4824-A7A8-9A99F2B03E34}" type="presParOf" srcId="{7D4F1EC2-8AE4-474A-9217-9B10247EFD02}" destId="{4A9C0B0F-3F9C-4F92-8689-F68660782502}" srcOrd="1" destOrd="0" presId="urn:microsoft.com/office/officeart/2005/8/layout/vList5"/>
    <dgm:cxn modelId="{78EBC2AC-BD4E-4B35-AC59-92ABE75E0D39}" type="presParOf" srcId="{7D4F1EC2-8AE4-474A-9217-9B10247EFD02}" destId="{354BA4D0-EA5A-4733-956D-43C94A28FEC3}" srcOrd="2" destOrd="0" presId="urn:microsoft.com/office/officeart/2005/8/layout/vList5"/>
    <dgm:cxn modelId="{9E41CE1C-0291-4B08-AACD-63925A9107F5}" type="presParOf" srcId="{354BA4D0-EA5A-4733-956D-43C94A28FEC3}" destId="{375E8A66-17C7-4A0D-8F46-E75EA7BFD86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FC715-5A0E-465B-8F9B-57C9104AA9F9}">
      <dsp:nvSpPr>
        <dsp:cNvPr id="0" name=""/>
        <dsp:cNvSpPr/>
      </dsp:nvSpPr>
      <dsp:spPr>
        <a:xfrm>
          <a:off x="282221" y="368029"/>
          <a:ext cx="1371985" cy="13719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4826C-DE0F-424D-A7BF-26279A8DC10F}">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1E22D5-9A68-429B-9E83-28360D294F50}">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1" kern="1200" dirty="0"/>
            <a:t>[</a:t>
          </a:r>
          <a:r>
            <a:rPr lang="en-US" sz="1400" b="1" kern="1200" dirty="0"/>
            <a:t>8.14) For the purpose of any enactment relating to limitation periods, an action is brought when it is stamped ( manually or electronically) as received in by or on behalf of the court office  see </a:t>
          </a:r>
          <a:r>
            <a:rPr lang="en-US" sz="1400" b="1" i="1" kern="1200" dirty="0"/>
            <a:t>Barnes v St Helens Metropolitan Borough Council</a:t>
          </a:r>
          <a:r>
            <a:rPr lang="en-US" sz="1400" b="1" kern="1200" dirty="0"/>
            <a:t> [2006] EWCA Civ 1372)</a:t>
          </a:r>
          <a:endParaRPr lang="en-US" sz="1100" b="1" kern="1200" dirty="0"/>
        </a:p>
      </dsp:txBody>
      <dsp:txXfrm>
        <a:off x="1948202" y="368029"/>
        <a:ext cx="3233964" cy="1371985"/>
      </dsp:txXfrm>
    </dsp:sp>
    <dsp:sp modelId="{1552A71A-6870-402B-A0E9-4B2E7A211C19}">
      <dsp:nvSpPr>
        <dsp:cNvPr id="0" name=""/>
        <dsp:cNvSpPr/>
      </dsp:nvSpPr>
      <dsp:spPr>
        <a:xfrm>
          <a:off x="5745661" y="368029"/>
          <a:ext cx="1371985" cy="13719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250B1-F235-4915-99F6-7CDCDFCAF142}">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00856-9A92-485C-B070-B862249810C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mn-lt"/>
            </a:rPr>
            <a:t>[8.2] if limitation period is about to expire and claimant received legal advice for first time with 28 days court may allow Claim to be filed without statement of claim under provisions relating to urgency.</a:t>
          </a:r>
        </a:p>
        <a:p>
          <a:pPr marL="0" lvl="0" indent="0" algn="l" defTabSz="622300">
            <a:lnSpc>
              <a:spcPct val="100000"/>
            </a:lnSpc>
            <a:spcBef>
              <a:spcPct val="0"/>
            </a:spcBef>
            <a:spcAft>
              <a:spcPct val="35000"/>
            </a:spcAft>
            <a:buNone/>
          </a:pPr>
          <a:endParaRPr lang="en-US" sz="1100" kern="1200" dirty="0"/>
        </a:p>
        <a:p>
          <a:pPr marL="0" lvl="0" indent="0" algn="l" defTabSz="622300">
            <a:spcBef>
              <a:spcPct val="0"/>
            </a:spcBef>
            <a:spcAft>
              <a:spcPct val="35000"/>
            </a:spcAft>
            <a:buNone/>
          </a:pPr>
          <a:endParaRPr lang="en-US" sz="1100" kern="1200" dirty="0"/>
        </a:p>
      </dsp:txBody>
      <dsp:txXfrm>
        <a:off x="7411643" y="368029"/>
        <a:ext cx="3233964" cy="1371985"/>
      </dsp:txXfrm>
    </dsp:sp>
    <dsp:sp modelId="{B929CFB7-74BE-4651-BD92-4A974334D19A}">
      <dsp:nvSpPr>
        <dsp:cNvPr id="0" name=""/>
        <dsp:cNvSpPr/>
      </dsp:nvSpPr>
      <dsp:spPr>
        <a:xfrm>
          <a:off x="282221" y="2452790"/>
          <a:ext cx="1371985" cy="13719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EFEFC3-EF75-4288-BCAD-382E683408F3}">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29712-AE7A-42AB-8E8F-28E49FA3BCDD}">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effectLst/>
              <a:latin typeface="Calibri" panose="020F0502020204030204" pitchFamily="34" charset="0"/>
              <a:ea typeface="Calibri" panose="020F0502020204030204" pitchFamily="34" charset="0"/>
              <a:cs typeface="Times New Roman" panose="02020603050405020304" pitchFamily="18" charset="0"/>
            </a:rPr>
            <a:t>[8.12] General rule is that claim form must be served within 6 months of being issued</a:t>
          </a:r>
        </a:p>
      </dsp:txBody>
      <dsp:txXfrm>
        <a:off x="1948202" y="2452790"/>
        <a:ext cx="3233964" cy="1371985"/>
      </dsp:txXfrm>
    </dsp:sp>
    <dsp:sp modelId="{E184DE41-B5C5-42A9-BCBD-4564360BEA86}">
      <dsp:nvSpPr>
        <dsp:cNvPr id="0" name=""/>
        <dsp:cNvSpPr/>
      </dsp:nvSpPr>
      <dsp:spPr>
        <a:xfrm>
          <a:off x="5745661" y="2452790"/>
          <a:ext cx="1371985" cy="137198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00567-5613-4AE2-BED4-3D243CEBDB62}">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440FD-1DC4-445D-B06E-08C076FBB19B}">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622300">
            <a:lnSpc>
              <a:spcPct val="100000"/>
            </a:lnSpc>
            <a:spcBef>
              <a:spcPct val="0"/>
            </a:spcBef>
            <a:spcAft>
              <a:spcPct val="35000"/>
            </a:spcAft>
            <a:buNone/>
          </a:pPr>
          <a:r>
            <a:rPr lang="en-US" sz="1400" b="1" kern="1200" dirty="0">
              <a:effectLst/>
              <a:latin typeface="Calibri" panose="020F0502020204030204" pitchFamily="34" charset="0"/>
              <a:ea typeface="Calibri" panose="020F0502020204030204" pitchFamily="34" charset="0"/>
              <a:cs typeface="Times New Roman" panose="02020603050405020304" pitchFamily="18" charset="0"/>
            </a:rPr>
            <a:t>[8.13]  claimant may apply for extension of period for service: within the period specified by the rule or order of Court:  court may grant extension for no more than 6 months on any application, if satisfied that claimant has taken all reasonable steps to serve the form and there is some special reason to extend the form. But the court cannot extend more than once unless satisfied that the defendant is deliberately evading service or there is some other compelling reason </a:t>
          </a:r>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B207E-39F0-4AA8-9921-62B064B4DDF9}">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Requirement to state facts and identify documentary evidence is key factor in dealing with case justly and proportionately</a:t>
          </a:r>
        </a:p>
      </dsp:txBody>
      <dsp:txXfrm>
        <a:off x="0" y="39687"/>
        <a:ext cx="3286125" cy="1971675"/>
      </dsp:txXfrm>
    </dsp:sp>
    <dsp:sp modelId="{35185630-E44B-4CF6-8F1A-0E84E8A34CB5}">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requirement to specify remedies and supporting material assists to narrow issues and facilitate dispute resolution. </a:t>
          </a:r>
        </a:p>
      </dsp:txBody>
      <dsp:txXfrm>
        <a:off x="3614737" y="39687"/>
        <a:ext cx="3286125" cy="1971675"/>
      </dsp:txXfrm>
    </dsp:sp>
    <dsp:sp modelId="{33B424D6-1AEC-465B-B61F-4F5B6C89FD29}">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Filing consent of relator eliminates unnecessary factual disputes </a:t>
          </a:r>
        </a:p>
      </dsp:txBody>
      <dsp:txXfrm>
        <a:off x="7229475" y="39687"/>
        <a:ext cx="3286125" cy="1971675"/>
      </dsp:txXfrm>
    </dsp:sp>
    <dsp:sp modelId="{8FE51E41-5E52-4040-8B84-B78908112BCA}">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Requirement to provide certificate of truth reflects duty of party to be committed to truth and justice</a:t>
          </a:r>
        </a:p>
      </dsp:txBody>
      <dsp:txXfrm>
        <a:off x="0" y="2339975"/>
        <a:ext cx="3286125" cy="1971675"/>
      </dsp:txXfrm>
    </dsp:sp>
    <dsp:sp modelId="{2D03A811-7883-4189-9188-3299D892C55B}">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Service of forms for acknowledgment of service, defence, application for instalment payments is a key to disposing of cases justly and appropriately. </a:t>
          </a:r>
        </a:p>
      </dsp:txBody>
      <dsp:txXfrm>
        <a:off x="3614737" y="2339975"/>
        <a:ext cx="3286125" cy="1971675"/>
      </dsp:txXfrm>
    </dsp:sp>
    <dsp:sp modelId="{77D50DA0-F74E-49CB-831E-0BF499407A9E}">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parties and the court are able to determine what if any issues are in dispute, narrow the issues that are in dispute, and move towards just, expeditious, and proportionate disposition of the case.</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A06C5-9B03-4296-987E-0F295CBB7ED2}">
      <dsp:nvSpPr>
        <dsp:cNvPr id="0" name=""/>
        <dsp:cNvSpPr/>
      </dsp:nvSpPr>
      <dsp:spPr>
        <a:xfrm>
          <a:off x="0" y="2861"/>
          <a:ext cx="10515600" cy="15375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71EBA-C9AE-40B1-8B17-8B2634A6BE0A}">
      <dsp:nvSpPr>
        <dsp:cNvPr id="0" name=""/>
        <dsp:cNvSpPr/>
      </dsp:nvSpPr>
      <dsp:spPr>
        <a:xfrm>
          <a:off x="298296" y="500439"/>
          <a:ext cx="542357" cy="542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E4C34-C3AA-48B0-8187-11ECF9F7F981}">
      <dsp:nvSpPr>
        <dsp:cNvPr id="0" name=""/>
        <dsp:cNvSpPr/>
      </dsp:nvSpPr>
      <dsp:spPr>
        <a:xfrm>
          <a:off x="1138950" y="278566"/>
          <a:ext cx="4732020" cy="98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63" tIns="104363" rIns="104363" bIns="104363" numCol="1" spcCol="1270" anchor="ctr" anchorCtr="0">
          <a:noAutofit/>
        </a:bodyPr>
        <a:lstStyle/>
        <a:p>
          <a:pPr marL="0" lvl="0" indent="0" algn="l" defTabSz="889000">
            <a:lnSpc>
              <a:spcPct val="100000"/>
            </a:lnSpc>
            <a:spcBef>
              <a:spcPct val="0"/>
            </a:spcBef>
            <a:spcAft>
              <a:spcPct val="35000"/>
            </a:spcAft>
            <a:buNone/>
          </a:pPr>
          <a:r>
            <a:rPr lang="en-US" sz="2000" b="1" kern="1200" dirty="0"/>
            <a:t>8.14 (1) when claim is served defendant it must be accompanied by</a:t>
          </a:r>
        </a:p>
      </dsp:txBody>
      <dsp:txXfrm>
        <a:off x="1138950" y="278566"/>
        <a:ext cx="4732020" cy="986104"/>
      </dsp:txXfrm>
    </dsp:sp>
    <dsp:sp modelId="{A69F4F40-3458-4F8B-9F9E-012C72EEA1D6}">
      <dsp:nvSpPr>
        <dsp:cNvPr id="0" name=""/>
        <dsp:cNvSpPr/>
      </dsp:nvSpPr>
      <dsp:spPr>
        <a:xfrm>
          <a:off x="5870970" y="67199"/>
          <a:ext cx="4643516" cy="1408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63" tIns="104363" rIns="104363" bIns="104363" numCol="1" spcCol="1270" anchor="ctr" anchorCtr="0">
          <a:noAutofit/>
        </a:bodyPr>
        <a:lstStyle/>
        <a:p>
          <a:pPr marL="0" lvl="0" indent="0" algn="l" defTabSz="533400">
            <a:lnSpc>
              <a:spcPct val="100000"/>
            </a:lnSpc>
            <a:spcBef>
              <a:spcPct val="0"/>
            </a:spcBef>
            <a:spcAft>
              <a:spcPct val="35000"/>
            </a:spcAft>
            <a:buNone/>
          </a:pPr>
          <a:r>
            <a:rPr lang="en-US" sz="1200" b="1" kern="1200" dirty="0"/>
            <a:t>a) copy of any order made under 8.2 (regarding urgency) or 13 (extension of time for service).</a:t>
          </a:r>
        </a:p>
        <a:p>
          <a:pPr marL="0" lvl="0" indent="0" algn="l" defTabSz="533400">
            <a:lnSpc>
              <a:spcPct val="100000"/>
            </a:lnSpc>
            <a:spcBef>
              <a:spcPct val="0"/>
            </a:spcBef>
            <a:spcAft>
              <a:spcPct val="35000"/>
            </a:spcAft>
            <a:buNone/>
          </a:pPr>
          <a:r>
            <a:rPr lang="en-US" sz="1200" b="1" kern="1200" dirty="0"/>
            <a:t>b) </a:t>
          </a:r>
          <a:r>
            <a:rPr lang="en-US" sz="1200" b="1" kern="1200" dirty="0" err="1"/>
            <a:t>defence</a:t>
          </a:r>
          <a:r>
            <a:rPr lang="en-US" sz="1200" b="1" kern="1200" dirty="0"/>
            <a:t> form</a:t>
          </a:r>
        </a:p>
        <a:p>
          <a:pPr marL="0" lvl="0" indent="0" algn="l" defTabSz="533400">
            <a:lnSpc>
              <a:spcPct val="100000"/>
            </a:lnSpc>
            <a:spcBef>
              <a:spcPct val="0"/>
            </a:spcBef>
            <a:spcAft>
              <a:spcPct val="35000"/>
            </a:spcAft>
            <a:buNone/>
          </a:pPr>
          <a:r>
            <a:rPr lang="en-US" sz="1200" b="1" kern="1200" dirty="0"/>
            <a:t>c) acknowledgment of service form</a:t>
          </a:r>
        </a:p>
        <a:p>
          <a:pPr marL="0" lvl="0" indent="0" algn="l" defTabSz="533400">
            <a:lnSpc>
              <a:spcPct val="100000"/>
            </a:lnSpc>
            <a:spcBef>
              <a:spcPct val="0"/>
            </a:spcBef>
            <a:spcAft>
              <a:spcPct val="35000"/>
            </a:spcAft>
            <a:buNone/>
          </a:pPr>
          <a:r>
            <a:rPr lang="en-US" sz="1200" b="1" kern="1200" dirty="0"/>
            <a:t>d) if claim is for money  - an application to pay by instalments</a:t>
          </a:r>
        </a:p>
        <a:p>
          <a:pPr marL="0" lvl="0" indent="0" algn="l" defTabSz="533400">
            <a:lnSpc>
              <a:spcPct val="100000"/>
            </a:lnSpc>
            <a:spcBef>
              <a:spcPct val="0"/>
            </a:spcBef>
            <a:spcAft>
              <a:spcPct val="35000"/>
            </a:spcAft>
            <a:buNone/>
          </a:pPr>
          <a:r>
            <a:rPr lang="en-US" sz="1200" b="1" kern="1200" dirty="0"/>
            <a:t>e)prescribed notes for defendant</a:t>
          </a:r>
        </a:p>
      </dsp:txBody>
      <dsp:txXfrm>
        <a:off x="5870970" y="67199"/>
        <a:ext cx="4643516" cy="1408837"/>
      </dsp:txXfrm>
    </dsp:sp>
    <dsp:sp modelId="{D485D3CB-CDE3-419E-9457-0ED162B2B589}">
      <dsp:nvSpPr>
        <dsp:cNvPr id="0" name=""/>
        <dsp:cNvSpPr/>
      </dsp:nvSpPr>
      <dsp:spPr>
        <a:xfrm>
          <a:off x="0" y="1786901"/>
          <a:ext cx="10515600" cy="14638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93ECD-1900-4173-A1FD-8FD94D60BBF6}">
      <dsp:nvSpPr>
        <dsp:cNvPr id="0" name=""/>
        <dsp:cNvSpPr/>
      </dsp:nvSpPr>
      <dsp:spPr>
        <a:xfrm>
          <a:off x="298296" y="2247663"/>
          <a:ext cx="542357" cy="542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AA252-904E-4183-B60F-AE1D858DB0A3}">
      <dsp:nvSpPr>
        <dsp:cNvPr id="0" name=""/>
        <dsp:cNvSpPr/>
      </dsp:nvSpPr>
      <dsp:spPr>
        <a:xfrm>
          <a:off x="1138950" y="2025790"/>
          <a:ext cx="4732020" cy="98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63" tIns="104363" rIns="104363" bIns="104363" numCol="1" spcCol="1270" anchor="ctr" anchorCtr="0">
          <a:noAutofit/>
        </a:bodyPr>
        <a:lstStyle/>
        <a:p>
          <a:pPr marL="0" lvl="0" indent="0" algn="l" defTabSz="889000">
            <a:lnSpc>
              <a:spcPct val="100000"/>
            </a:lnSpc>
            <a:spcBef>
              <a:spcPct val="0"/>
            </a:spcBef>
            <a:spcAft>
              <a:spcPct val="35000"/>
            </a:spcAft>
            <a:buNone/>
          </a:pPr>
          <a:r>
            <a:rPr lang="en-US" sz="2000" b="1" kern="1200" dirty="0"/>
            <a:t>8.14(2) there must be inserted on each form</a:t>
          </a:r>
        </a:p>
      </dsp:txBody>
      <dsp:txXfrm>
        <a:off x="1138950" y="2025790"/>
        <a:ext cx="4732020" cy="986104"/>
      </dsp:txXfrm>
    </dsp:sp>
    <dsp:sp modelId="{170DE616-6A83-479C-9D26-5D0718804A9F}">
      <dsp:nvSpPr>
        <dsp:cNvPr id="0" name=""/>
        <dsp:cNvSpPr/>
      </dsp:nvSpPr>
      <dsp:spPr>
        <a:xfrm>
          <a:off x="5870970" y="2025790"/>
          <a:ext cx="4643516" cy="98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63" tIns="104363" rIns="104363" bIns="104363" numCol="1" spcCol="1270" anchor="ctr" anchorCtr="0">
          <a:noAutofit/>
        </a:bodyPr>
        <a:lstStyle/>
        <a:p>
          <a:pPr marL="0" lvl="0" indent="0" algn="l" defTabSz="533400">
            <a:lnSpc>
              <a:spcPct val="100000"/>
            </a:lnSpc>
            <a:spcBef>
              <a:spcPct val="0"/>
            </a:spcBef>
            <a:spcAft>
              <a:spcPct val="35000"/>
            </a:spcAft>
            <a:buNone/>
          </a:pPr>
          <a:r>
            <a:rPr lang="en-US" sz="1200" b="1" kern="1200" dirty="0"/>
            <a:t>a) the address of court office to which defendant is to return the forms</a:t>
          </a:r>
        </a:p>
        <a:p>
          <a:pPr marL="0" lvl="0" indent="0" algn="l" defTabSz="533400">
            <a:lnSpc>
              <a:spcPct val="100000"/>
            </a:lnSpc>
            <a:spcBef>
              <a:spcPct val="0"/>
            </a:spcBef>
            <a:spcAft>
              <a:spcPct val="35000"/>
            </a:spcAft>
            <a:buNone/>
          </a:pPr>
          <a:r>
            <a:rPr lang="en-US" sz="1200" b="1" kern="1200" dirty="0"/>
            <a:t>b) the reference number of the claim</a:t>
          </a:r>
        </a:p>
        <a:p>
          <a:pPr marL="0" lvl="0" indent="0" algn="l" defTabSz="533400">
            <a:lnSpc>
              <a:spcPct val="100000"/>
            </a:lnSpc>
            <a:spcBef>
              <a:spcPct val="0"/>
            </a:spcBef>
            <a:spcAft>
              <a:spcPct val="35000"/>
            </a:spcAft>
            <a:buNone/>
          </a:pPr>
          <a:r>
            <a:rPr lang="en-US" sz="1200" b="1" kern="1200" dirty="0"/>
            <a:t>c) the title of the claim</a:t>
          </a:r>
        </a:p>
      </dsp:txBody>
      <dsp:txXfrm>
        <a:off x="5870970" y="2025790"/>
        <a:ext cx="4643516" cy="986104"/>
      </dsp:txXfrm>
    </dsp:sp>
    <dsp:sp modelId="{2100C250-3D5D-4029-A95E-95FF3612D434}">
      <dsp:nvSpPr>
        <dsp:cNvPr id="0" name=""/>
        <dsp:cNvSpPr/>
      </dsp:nvSpPr>
      <dsp:spPr>
        <a:xfrm>
          <a:off x="0" y="3497309"/>
          <a:ext cx="10515600" cy="98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033C5-8C06-4F14-937E-22A69A0B07A9}">
      <dsp:nvSpPr>
        <dsp:cNvPr id="0" name=""/>
        <dsp:cNvSpPr/>
      </dsp:nvSpPr>
      <dsp:spPr>
        <a:xfrm>
          <a:off x="298296" y="3719182"/>
          <a:ext cx="542357" cy="542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E8A3F-4615-4443-9D84-845D480A098C}">
      <dsp:nvSpPr>
        <dsp:cNvPr id="0" name=""/>
        <dsp:cNvSpPr/>
      </dsp:nvSpPr>
      <dsp:spPr>
        <a:xfrm>
          <a:off x="1138950" y="3497309"/>
          <a:ext cx="9375536" cy="98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63" tIns="104363" rIns="104363" bIns="104363" numCol="1" spcCol="1270" anchor="ctr" anchorCtr="0">
          <a:noAutofit/>
        </a:bodyPr>
        <a:lstStyle/>
        <a:p>
          <a:pPr marL="0" lvl="0" indent="0" algn="l" defTabSz="889000">
            <a:lnSpc>
              <a:spcPct val="100000"/>
            </a:lnSpc>
            <a:spcBef>
              <a:spcPct val="0"/>
            </a:spcBef>
            <a:spcAft>
              <a:spcPct val="35000"/>
            </a:spcAft>
            <a:buNone/>
          </a:pPr>
          <a:r>
            <a:rPr lang="en-US" sz="2000" kern="1200" dirty="0"/>
            <a:t>8.14(3) if there is standard </a:t>
          </a:r>
          <a:r>
            <a:rPr lang="en-US" sz="2000" kern="1200" dirty="0" err="1"/>
            <a:t>defence</a:t>
          </a:r>
          <a:r>
            <a:rPr lang="en-US" sz="2000" kern="1200" dirty="0"/>
            <a:t> form appropriate to the particular case set out a practice guide, the form sent to the defendant must be in a standard form of that type.</a:t>
          </a:r>
        </a:p>
      </dsp:txBody>
      <dsp:txXfrm>
        <a:off x="1138950" y="3497309"/>
        <a:ext cx="9375536" cy="986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58280-2E88-4AEB-A728-03E9945A7A1B}">
      <dsp:nvSpPr>
        <dsp:cNvPr id="0" name=""/>
        <dsp:cNvSpPr/>
      </dsp:nvSpPr>
      <dsp:spPr>
        <a:xfrm>
          <a:off x="0" y="0"/>
          <a:ext cx="10515600"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5 Key Points: </a:t>
          </a:r>
          <a:endParaRPr lang="en-US" sz="4400" kern="1200" dirty="0"/>
        </a:p>
      </dsp:txBody>
      <dsp:txXfrm>
        <a:off x="51403" y="51403"/>
        <a:ext cx="10412794" cy="950194"/>
      </dsp:txXfrm>
    </dsp:sp>
    <dsp:sp modelId="{D64C4A12-BB5E-47EE-8DA9-34B1898B4F7D}">
      <dsp:nvSpPr>
        <dsp:cNvPr id="0" name=""/>
        <dsp:cNvSpPr/>
      </dsp:nvSpPr>
      <dsp:spPr>
        <a:xfrm>
          <a:off x="0" y="1299647"/>
          <a:ext cx="10515600"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GB" sz="2800" kern="1200"/>
            <a:t>Evidential issues to be </a:t>
          </a:r>
          <a:r>
            <a:rPr lang="en-GB" sz="2800" b="1" kern="1200"/>
            <a:t>Dealt with Justly</a:t>
          </a:r>
          <a:r>
            <a:rPr lang="en-GB" sz="2800" kern="1200"/>
            <a:t> – the Overriding Objective</a:t>
          </a:r>
          <a:endParaRPr lang="en-US" sz="2800" kern="1200"/>
        </a:p>
        <a:p>
          <a:pPr marL="285750" lvl="1" indent="-285750" algn="l" defTabSz="1244600">
            <a:lnSpc>
              <a:spcPct val="90000"/>
            </a:lnSpc>
            <a:spcBef>
              <a:spcPct val="0"/>
            </a:spcBef>
            <a:spcAft>
              <a:spcPct val="20000"/>
            </a:spcAft>
            <a:buChar char="•"/>
          </a:pPr>
          <a:r>
            <a:rPr lang="en-GB" sz="2800" b="1" kern="1200" dirty="0"/>
            <a:t>Pro-actively Manage </a:t>
          </a:r>
          <a:r>
            <a:rPr lang="en-GB" sz="2800" kern="1200" dirty="0"/>
            <a:t>cases in relation to Evidential Matters</a:t>
          </a:r>
          <a:endParaRPr lang="en-US" sz="2800" kern="1200" dirty="0"/>
        </a:p>
        <a:p>
          <a:pPr marL="285750" lvl="1" indent="-285750" algn="l" defTabSz="1244600">
            <a:lnSpc>
              <a:spcPct val="90000"/>
            </a:lnSpc>
            <a:spcBef>
              <a:spcPct val="0"/>
            </a:spcBef>
            <a:spcAft>
              <a:spcPct val="20000"/>
            </a:spcAft>
            <a:buChar char="•"/>
          </a:pPr>
          <a:r>
            <a:rPr lang="en-GB" sz="2800" b="1" kern="1200" dirty="0"/>
            <a:t>Use the Courts’ Powers </a:t>
          </a:r>
          <a:r>
            <a:rPr lang="en-GB" sz="2800" kern="1200" dirty="0"/>
            <a:t>to Effectively Receive and Use evidence</a:t>
          </a:r>
          <a:endParaRPr lang="en-US" sz="2800" kern="1200" dirty="0"/>
        </a:p>
        <a:p>
          <a:pPr marL="285750" lvl="1" indent="-285750" algn="l" defTabSz="1244600">
            <a:lnSpc>
              <a:spcPct val="90000"/>
            </a:lnSpc>
            <a:spcBef>
              <a:spcPct val="0"/>
            </a:spcBef>
            <a:spcAft>
              <a:spcPct val="20000"/>
            </a:spcAft>
            <a:buChar char="•"/>
          </a:pPr>
          <a:r>
            <a:rPr lang="en-GB" sz="2800" b="1" kern="1200" dirty="0"/>
            <a:t>Apply Consequences </a:t>
          </a:r>
          <a:r>
            <a:rPr lang="en-GB" sz="2800" kern="1200" dirty="0"/>
            <a:t>to directions and orders</a:t>
          </a:r>
          <a:endParaRPr lang="en-US" sz="2800" kern="1200" dirty="0"/>
        </a:p>
        <a:p>
          <a:pPr marL="285750" lvl="1" indent="-285750" algn="l" defTabSz="1244600">
            <a:lnSpc>
              <a:spcPct val="90000"/>
            </a:lnSpc>
            <a:spcBef>
              <a:spcPct val="0"/>
            </a:spcBef>
            <a:spcAft>
              <a:spcPct val="20000"/>
            </a:spcAft>
            <a:buChar char="•"/>
          </a:pPr>
          <a:r>
            <a:rPr lang="en-GB" sz="2800" kern="1200" dirty="0"/>
            <a:t>Explore/Apply the </a:t>
          </a:r>
          <a:r>
            <a:rPr lang="en-GB" sz="2800" b="1" kern="1200" dirty="0"/>
            <a:t>Most Expeditious</a:t>
          </a:r>
          <a:r>
            <a:rPr lang="en-GB" sz="2800" kern="1200" dirty="0"/>
            <a:t>, </a:t>
          </a:r>
          <a:r>
            <a:rPr lang="en-GB" sz="2800" b="1" kern="1200" dirty="0"/>
            <a:t>Least Costly </a:t>
          </a:r>
          <a:r>
            <a:rPr lang="en-GB" sz="2800" kern="1200" dirty="0"/>
            <a:t>options</a:t>
          </a:r>
          <a:endParaRPr lang="en-US" sz="2800" kern="1200" dirty="0"/>
        </a:p>
      </dsp:txBody>
      <dsp:txXfrm>
        <a:off x="0" y="1299647"/>
        <a:ext cx="10515600" cy="2459160"/>
      </dsp:txXfrm>
    </dsp:sp>
    <dsp:sp modelId="{93913537-300D-45B8-8DFC-F4D5E0356F05}">
      <dsp:nvSpPr>
        <dsp:cNvPr id="0" name=""/>
        <dsp:cNvSpPr/>
      </dsp:nvSpPr>
      <dsp:spPr>
        <a:xfrm>
          <a:off x="0" y="4005455"/>
          <a:ext cx="10515600"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EVIDENCE IS CENTRAL TO THE ADJUDICATIVE PROCESS </a:t>
          </a:r>
          <a:endParaRPr lang="en-US" sz="3600" kern="1200" dirty="0"/>
        </a:p>
      </dsp:txBody>
      <dsp:txXfrm>
        <a:off x="51403" y="4056858"/>
        <a:ext cx="10412794" cy="950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E15B-158E-4D1A-9190-1C5F585306E0}">
      <dsp:nvSpPr>
        <dsp:cNvPr id="0" name=""/>
        <dsp:cNvSpPr/>
      </dsp:nvSpPr>
      <dsp:spPr>
        <a:xfrm>
          <a:off x="998697" y="848109"/>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98340-67E8-44E5-8F62-B8EDA3A9845F}">
      <dsp:nvSpPr>
        <dsp:cNvPr id="0" name=""/>
        <dsp:cNvSpPr/>
      </dsp:nvSpPr>
      <dsp:spPr>
        <a:xfrm>
          <a:off x="518877" y="2372717"/>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GB" sz="2200" kern="1200" dirty="0">
              <a:solidFill>
                <a:schemeClr val="accent1"/>
              </a:solidFill>
            </a:rPr>
            <a:t>Serve a witness summary instead i.e. </a:t>
          </a:r>
          <a:endParaRPr lang="en-US" sz="2200" kern="1200" dirty="0">
            <a:solidFill>
              <a:schemeClr val="accent1"/>
            </a:solidFill>
          </a:endParaRPr>
        </a:p>
      </dsp:txBody>
      <dsp:txXfrm>
        <a:off x="518877" y="2372717"/>
        <a:ext cx="4315781" cy="647367"/>
      </dsp:txXfrm>
    </dsp:sp>
    <dsp:sp modelId="{5D051D02-C2C8-4DF2-B405-DD385D946E98}">
      <dsp:nvSpPr>
        <dsp:cNvPr id="0" name=""/>
        <dsp:cNvSpPr/>
      </dsp:nvSpPr>
      <dsp:spPr>
        <a:xfrm>
          <a:off x="786240" y="3174752"/>
          <a:ext cx="4315781" cy="326934"/>
        </a:xfrm>
        <a:prstGeom prst="rect">
          <a:avLst/>
        </a:prstGeom>
        <a:noFill/>
        <a:ln>
          <a:noFill/>
        </a:ln>
        <a:effectLst/>
      </dsp:spPr>
      <dsp:style>
        <a:lnRef idx="0">
          <a:scrgbClr r="0" g="0" b="0"/>
        </a:lnRef>
        <a:fillRef idx="0">
          <a:scrgbClr r="0" g="0" b="0"/>
        </a:fillRef>
        <a:effectRef idx="0">
          <a:scrgbClr r="0" g="0" b="0"/>
        </a:effectRef>
        <a:fontRef idx="minor"/>
      </dsp:style>
    </dsp:sp>
    <dsp:sp modelId="{FE38D56C-EA16-40F6-9C84-0B1FF56DE1F2}">
      <dsp:nvSpPr>
        <dsp:cNvPr id="0" name=""/>
        <dsp:cNvSpPr/>
      </dsp:nvSpPr>
      <dsp:spPr>
        <a:xfrm>
          <a:off x="7585978" y="704504"/>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7BB38-CC35-4D2D-9244-21C567E08910}">
      <dsp:nvSpPr>
        <dsp:cNvPr id="0" name=""/>
        <dsp:cNvSpPr/>
      </dsp:nvSpPr>
      <dsp:spPr>
        <a:xfrm>
          <a:off x="6139815" y="2358184"/>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GB" sz="2200" kern="1200" dirty="0">
              <a:solidFill>
                <a:schemeClr val="accent1"/>
              </a:solidFill>
            </a:rPr>
            <a:t>A summary, which must -</a:t>
          </a:r>
          <a:endParaRPr lang="en-US" sz="2200" kern="1200" dirty="0">
            <a:solidFill>
              <a:schemeClr val="accent1"/>
            </a:solidFill>
          </a:endParaRPr>
        </a:p>
      </dsp:txBody>
      <dsp:txXfrm>
        <a:off x="6139815" y="2358184"/>
        <a:ext cx="4315781" cy="647367"/>
      </dsp:txXfrm>
    </dsp:sp>
    <dsp:sp modelId="{4A03C71E-3B72-4901-BAFB-8B22D8372568}">
      <dsp:nvSpPr>
        <dsp:cNvPr id="0" name=""/>
        <dsp:cNvSpPr/>
      </dsp:nvSpPr>
      <dsp:spPr>
        <a:xfrm>
          <a:off x="6307246" y="3189287"/>
          <a:ext cx="4909848" cy="32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1" kern="1200" dirty="0"/>
            <a:t>Certify</a:t>
          </a:r>
          <a:r>
            <a:rPr lang="en-GB" sz="1700" kern="1200" dirty="0"/>
            <a:t> the reasons why the WS could not be obtained</a:t>
          </a:r>
          <a:endParaRPr lang="en-US" sz="1700" kern="1200" dirty="0"/>
        </a:p>
        <a:p>
          <a:pPr marL="0" lvl="0" indent="0" algn="ctr" defTabSz="755650">
            <a:lnSpc>
              <a:spcPct val="100000"/>
            </a:lnSpc>
            <a:spcBef>
              <a:spcPct val="0"/>
            </a:spcBef>
            <a:spcAft>
              <a:spcPct val="35000"/>
            </a:spcAft>
            <a:buNone/>
          </a:pPr>
          <a:r>
            <a:rPr lang="en-GB" sz="1700" b="1" kern="1200" dirty="0"/>
            <a:t>Provide</a:t>
          </a:r>
          <a:r>
            <a:rPr lang="en-GB" sz="1700" kern="1200" dirty="0"/>
            <a:t>, as far as possible, the likely evidence</a:t>
          </a:r>
          <a:endParaRPr lang="en-US" sz="1700" kern="1200" dirty="0"/>
        </a:p>
        <a:p>
          <a:pPr marL="0" lvl="0" indent="0" algn="ctr" defTabSz="755650">
            <a:lnSpc>
              <a:spcPct val="100000"/>
            </a:lnSpc>
            <a:spcBef>
              <a:spcPct val="0"/>
            </a:spcBef>
            <a:spcAft>
              <a:spcPct val="35000"/>
            </a:spcAft>
            <a:buNone/>
          </a:pPr>
          <a:r>
            <a:rPr lang="en-GB" sz="1700" b="1" kern="1200" dirty="0"/>
            <a:t>Contain</a:t>
          </a:r>
          <a:r>
            <a:rPr lang="en-GB" sz="1700" kern="1200" dirty="0"/>
            <a:t> the name and address of the witness</a:t>
          </a:r>
          <a:endParaRPr lang="en-US" sz="1700" kern="1200" dirty="0"/>
        </a:p>
      </dsp:txBody>
      <dsp:txXfrm>
        <a:off x="6307246" y="3189287"/>
        <a:ext cx="4909848" cy="326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92285-EF81-4012-9184-F4EE0D284D4D}">
      <dsp:nvSpPr>
        <dsp:cNvPr id="0" name=""/>
        <dsp:cNvSpPr/>
      </dsp:nvSpPr>
      <dsp:spPr>
        <a:xfrm>
          <a:off x="421219" y="139563"/>
          <a:ext cx="4516624" cy="2652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You may file in a sealed envelope and give notice that you have filed</a:t>
          </a:r>
          <a:endParaRPr lang="en-US" sz="4000" kern="1200" dirty="0"/>
        </a:p>
      </dsp:txBody>
      <dsp:txXfrm>
        <a:off x="550704" y="269048"/>
        <a:ext cx="4257654" cy="2393535"/>
      </dsp:txXfrm>
    </dsp:sp>
    <dsp:sp modelId="{375E8A66-17C7-4A0D-8F46-E75EA7BFD867}">
      <dsp:nvSpPr>
        <dsp:cNvPr id="0" name=""/>
        <dsp:cNvSpPr/>
      </dsp:nvSpPr>
      <dsp:spPr>
        <a:xfrm>
          <a:off x="5620673" y="2380230"/>
          <a:ext cx="4930656" cy="22017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GB" sz="4000" kern="1200" dirty="0"/>
            <a:t>Court office must not disclose to the other side</a:t>
          </a:r>
          <a:endParaRPr lang="en-US" sz="4000" kern="1200" dirty="0"/>
        </a:p>
      </dsp:txBody>
      <dsp:txXfrm>
        <a:off x="5728154" y="2487711"/>
        <a:ext cx="4715694" cy="198678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D458C-FA03-4F55-9183-60C87A9AB248}" type="datetimeFigureOut">
              <a:rPr lang="LID4096" smtClean="0"/>
              <a:t>03/16/2022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32B5F-5495-4CBA-85EF-FFC54DE8C078}" type="slidenum">
              <a:rPr lang="LID4096" smtClean="0"/>
              <a:t>‹#›</a:t>
            </a:fld>
            <a:endParaRPr lang="LID4096"/>
          </a:p>
        </p:txBody>
      </p:sp>
    </p:spTree>
    <p:extLst>
      <p:ext uri="{BB962C8B-B14F-4D97-AF65-F5344CB8AC3E}">
        <p14:creationId xmlns:p14="http://schemas.microsoft.com/office/powerpoint/2010/main" val="216006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matter how ‘good’ a case may be, facts need to be established and proved.</a:t>
            </a:r>
          </a:p>
          <a:p>
            <a:r>
              <a:rPr lang="en-GB" dirty="0"/>
              <a:t>Evidence is central to the adjudicative process. </a:t>
            </a:r>
          </a:p>
          <a:p>
            <a:r>
              <a:rPr lang="en-GB" dirty="0"/>
              <a:t>Judges have a responsibility to ensure that the best, most cogent, and most credible evidence is received by a court – to deal with cases justly.</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42</a:t>
            </a:fld>
            <a:endParaRPr lang="LID4096"/>
          </a:p>
        </p:txBody>
      </p:sp>
    </p:spTree>
    <p:extLst>
      <p:ext uri="{BB962C8B-B14F-4D97-AF65-F5344CB8AC3E}">
        <p14:creationId xmlns:p14="http://schemas.microsoft.com/office/powerpoint/2010/main" val="405122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orders for the use of witness statements, reports etc to stand as evidence in chief, subject to affirmation of truth and accuracy. </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56</a:t>
            </a:fld>
            <a:endParaRPr lang="LID4096"/>
          </a:p>
        </p:txBody>
      </p:sp>
    </p:spTree>
    <p:extLst>
      <p:ext uri="{BB962C8B-B14F-4D97-AF65-F5344CB8AC3E}">
        <p14:creationId xmlns:p14="http://schemas.microsoft.com/office/powerpoint/2010/main" val="374466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OO is to be considered and applied in the interpretation and application of all aspects of the CPR. </a:t>
            </a:r>
          </a:p>
          <a:p>
            <a:r>
              <a:rPr lang="en-GB" dirty="0"/>
              <a:t>Evidence management must be dealt with to ensure just disposition, fairness, expedition, and saving expenses. </a:t>
            </a:r>
          </a:p>
          <a:p>
            <a:r>
              <a:rPr lang="en-GB" dirty="0"/>
              <a:t>Orders and directions must include provisions to enforce compliance.</a:t>
            </a:r>
          </a:p>
          <a:p>
            <a:r>
              <a:rPr lang="en-GB" dirty="0"/>
              <a:t>Every case is to be treated as a project, and every intervention and action taken must advance a matter concretely and time based towards disposition – settlement, or judicial disposition.</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43</a:t>
            </a:fld>
            <a:endParaRPr lang="LID4096"/>
          </a:p>
        </p:txBody>
      </p:sp>
    </p:spTree>
    <p:extLst>
      <p:ext uri="{BB962C8B-B14F-4D97-AF65-F5344CB8AC3E}">
        <p14:creationId xmlns:p14="http://schemas.microsoft.com/office/powerpoint/2010/main" val="169713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positive duty, responsibility to pro-actively manage cases, and to do so effectively and efficiently. </a:t>
            </a:r>
          </a:p>
          <a:p>
            <a:r>
              <a:rPr lang="en-GB" dirty="0"/>
              <a:t>Each case is to be treated as a project.</a:t>
            </a:r>
          </a:p>
          <a:p>
            <a:r>
              <a:rPr lang="en-GB" dirty="0"/>
              <a:t>Evidence management is most effective and efficient when the issues are identified at the earliest stages of a matter. </a:t>
            </a:r>
          </a:p>
          <a:p>
            <a:r>
              <a:rPr lang="en-GB" dirty="0"/>
              <a:t>Evidence must be relevant. </a:t>
            </a:r>
          </a:p>
          <a:p>
            <a:r>
              <a:rPr lang="en-GB" dirty="0"/>
              <a:t>Relevance can only be ascertained when the issues are identified and prioritized. </a:t>
            </a:r>
          </a:p>
          <a:p>
            <a:r>
              <a:rPr lang="en-GB" dirty="0"/>
              <a:t>Efficiency and effectiveness are achieved by the skilful use of fixed timelines, default consequences, and technology.</a:t>
            </a:r>
          </a:p>
          <a:p>
            <a:r>
              <a:rPr lang="en-GB" dirty="0"/>
              <a:t>Expedition is a core value of the CPR.</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44</a:t>
            </a:fld>
            <a:endParaRPr lang="LID4096"/>
          </a:p>
        </p:txBody>
      </p:sp>
    </p:spTree>
    <p:extLst>
      <p:ext uri="{BB962C8B-B14F-4D97-AF65-F5344CB8AC3E}">
        <p14:creationId xmlns:p14="http://schemas.microsoft.com/office/powerpoint/2010/main" val="415383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court’s powers are wide – 26.1 (2) (v).</a:t>
            </a:r>
          </a:p>
          <a:p>
            <a:r>
              <a:rPr lang="en-GB" dirty="0"/>
              <a:t>Time is malleable. Orders and directions should make use of this to ensure timeliness and efficiency in both Evidence Management and Case Management.</a:t>
            </a:r>
          </a:p>
          <a:p>
            <a:r>
              <a:rPr lang="en-GB" dirty="0"/>
              <a:t>Evidence can be given in written form – and using this power to order that, say, witness statements, depositions, reports etc stand as evidence in chief should be routinely applied.</a:t>
            </a:r>
          </a:p>
          <a:p>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45</a:t>
            </a:fld>
            <a:endParaRPr lang="LID4096"/>
          </a:p>
        </p:txBody>
      </p:sp>
    </p:spTree>
    <p:extLst>
      <p:ext uri="{BB962C8B-B14F-4D97-AF65-F5344CB8AC3E}">
        <p14:creationId xmlns:p14="http://schemas.microsoft.com/office/powerpoint/2010/main" val="352478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court can act on its own initiative and exercise its wide powers, and should do so when appropriate and in order to deal with cases justly.</a:t>
            </a:r>
          </a:p>
          <a:p>
            <a:r>
              <a:rPr lang="en-GB" dirty="0"/>
              <a:t>All directions and orders should, as a general rule, SPECIFY CONSEQUENCES FOR DEFAULT.</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46</a:t>
            </a:fld>
            <a:endParaRPr lang="LID4096"/>
          </a:p>
        </p:txBody>
      </p:sp>
    </p:spTree>
    <p:extLst>
      <p:ext uri="{BB962C8B-B14F-4D97-AF65-F5344CB8AC3E}">
        <p14:creationId xmlns:p14="http://schemas.microsoft.com/office/powerpoint/2010/main" val="374358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 action protocols, and early consequential orders for standard disclosure promote just disposition, and the effective and </a:t>
            </a:r>
            <a:r>
              <a:rPr lang="en-GB" dirty="0" err="1"/>
              <a:t>efficiend</a:t>
            </a:r>
            <a:r>
              <a:rPr lang="en-GB" dirty="0"/>
              <a:t> management of both evidence and cases.</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47</a:t>
            </a:fld>
            <a:endParaRPr lang="LID4096"/>
          </a:p>
        </p:txBody>
      </p:sp>
    </p:spTree>
    <p:extLst>
      <p:ext uri="{BB962C8B-B14F-4D97-AF65-F5344CB8AC3E}">
        <p14:creationId xmlns:p14="http://schemas.microsoft.com/office/powerpoint/2010/main" val="22966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Standard and Specific disclosure require court orders or directions.</a:t>
            </a:r>
          </a:p>
          <a:p>
            <a:r>
              <a:rPr lang="en-GB" dirty="0"/>
              <a:t>See also 28.12 (1): </a:t>
            </a:r>
            <a:r>
              <a:rPr lang="en-US" sz="1800" b="0" i="0" u="none" strike="noStrike" baseline="0" dirty="0">
                <a:solidFill>
                  <a:srgbClr val="000000"/>
                </a:solidFill>
                <a:latin typeface="Arial" panose="020B0604020202020204" pitchFamily="34" charset="0"/>
              </a:rPr>
              <a:t>The duty of disclosure in accordance with any order for standard or specific disclosure continues until the proceedings are concluded. </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50</a:t>
            </a:fld>
            <a:endParaRPr lang="LID4096"/>
          </a:p>
        </p:txBody>
      </p:sp>
    </p:spTree>
    <p:extLst>
      <p:ext uri="{BB962C8B-B14F-4D97-AF65-F5344CB8AC3E}">
        <p14:creationId xmlns:p14="http://schemas.microsoft.com/office/powerpoint/2010/main" val="302903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Calibri" panose="020F0502020204030204" pitchFamily="34" charset="0"/>
                <a:ea typeface="Calibri" panose="020F0502020204030204" pitchFamily="34" charset="0"/>
              </a:rPr>
              <a:t>Specific Disclosure – is it necessary, what are the benefits, costs. </a:t>
            </a:r>
          </a:p>
          <a:p>
            <a:r>
              <a:rPr lang="en-GB" sz="1800" dirty="0">
                <a:solidFill>
                  <a:srgbClr val="FF0000"/>
                </a:solidFill>
                <a:effectLst/>
                <a:latin typeface="Calibri" panose="020F0502020204030204" pitchFamily="34" charset="0"/>
                <a:ea typeface="Calibri" panose="020F0502020204030204" pitchFamily="34" charset="0"/>
              </a:rPr>
              <a:t>Overriding Objective is linked to this.</a:t>
            </a:r>
          </a:p>
          <a:p>
            <a:r>
              <a:rPr lang="en-GB" sz="1800" dirty="0">
                <a:solidFill>
                  <a:srgbClr val="FF0000"/>
                </a:solidFill>
                <a:effectLst/>
                <a:latin typeface="Calibri" panose="020F0502020204030204" pitchFamily="34" charset="0"/>
              </a:rPr>
              <a:t>A balancing discretionary exercise</a:t>
            </a:r>
            <a:endParaRPr lang="LID4096" dirty="0"/>
          </a:p>
        </p:txBody>
      </p:sp>
      <p:sp>
        <p:nvSpPr>
          <p:cNvPr id="4" name="Slide Number Placeholder 3"/>
          <p:cNvSpPr>
            <a:spLocks noGrp="1"/>
          </p:cNvSpPr>
          <p:nvPr>
            <p:ph type="sldNum" sz="quarter" idx="5"/>
          </p:nvPr>
        </p:nvSpPr>
        <p:spPr/>
        <p:txBody>
          <a:bodyPr/>
          <a:lstStyle/>
          <a:p>
            <a:fld id="{02C32B5F-5495-4CBA-85EF-FFC54DE8C078}" type="slidenum">
              <a:rPr lang="LID4096" smtClean="0"/>
              <a:t>51</a:t>
            </a:fld>
            <a:endParaRPr lang="LID4096"/>
          </a:p>
        </p:txBody>
      </p:sp>
    </p:spTree>
    <p:extLst>
      <p:ext uri="{BB962C8B-B14F-4D97-AF65-F5344CB8AC3E}">
        <p14:creationId xmlns:p14="http://schemas.microsoft.com/office/powerpoint/2010/main" val="71676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 What about continuous disclosure? </a:t>
            </a:r>
          </a:p>
          <a:p>
            <a:r>
              <a:rPr lang="en-GB" b="1" dirty="0"/>
              <a:t>What are the consequences, if the duty arises after a date ordered for disclosure? </a:t>
            </a:r>
            <a:endParaRPr lang="LID4096" b="1" dirty="0"/>
          </a:p>
        </p:txBody>
      </p:sp>
      <p:sp>
        <p:nvSpPr>
          <p:cNvPr id="4" name="Slide Number Placeholder 3"/>
          <p:cNvSpPr>
            <a:spLocks noGrp="1"/>
          </p:cNvSpPr>
          <p:nvPr>
            <p:ph type="sldNum" sz="quarter" idx="5"/>
          </p:nvPr>
        </p:nvSpPr>
        <p:spPr/>
        <p:txBody>
          <a:bodyPr/>
          <a:lstStyle/>
          <a:p>
            <a:fld id="{02C32B5F-5495-4CBA-85EF-FFC54DE8C078}" type="slidenum">
              <a:rPr lang="LID4096" smtClean="0"/>
              <a:t>54</a:t>
            </a:fld>
            <a:endParaRPr lang="LID4096"/>
          </a:p>
        </p:txBody>
      </p:sp>
    </p:spTree>
    <p:extLst>
      <p:ext uri="{BB962C8B-B14F-4D97-AF65-F5344CB8AC3E}">
        <p14:creationId xmlns:p14="http://schemas.microsoft.com/office/powerpoint/2010/main" val="197567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F4F8-E006-4697-BF23-14646ED5E6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7166EFD2-E387-4912-8385-60F5756A1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E306E7C1-C1D4-442C-9799-168B23941BA0}"/>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55D0D0BD-4374-4EEC-9E2D-CEE9E8F2CFB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27DADB1-9B10-4FFD-BBD6-33C9448131E7}"/>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35578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85E9-851A-473B-829F-B9E63400B118}"/>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6967915-C009-4752-BBA7-2EC5E87A5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D2DB606-F5F6-4E89-834F-8BE55A35500D}"/>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8284C7AE-7B3D-4E3E-A4B9-AE35CEFCBE2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53EE32B-D6C5-451D-9A28-A6E62FBF8E23}"/>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15911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423CD9-6AF9-4E0F-BC60-92155B72AD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03F3340D-A9E8-4D22-AB07-BE01ECE87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229ADA33-F74B-4D15-9C67-9437E9547FB8}"/>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6B77A125-67EA-4A9A-9F47-F0A9A1F0E5F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BF6D053-4194-40B0-A2AD-89B6ED59D00A}"/>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64330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F2CE-2319-449E-AE3D-B3B845CAA1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84225-D006-4E85-AEC0-E015D1165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0A844B-C7D8-40B4-9369-40C187CBB547}"/>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3CE24AA9-95E1-47E4-8436-F5D7FE41C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D6B5C-72A6-4D4F-8F20-6E24EE446B0E}"/>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400903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7A68-7D49-4D60-8B8C-C7201E268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6F509-4183-4C07-B72B-95AFDA9CC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D099E-3B0F-4CDE-AAAF-1D763FF03DB9}"/>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CF8D101D-88F4-432F-A348-9791B8B78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EA980-893E-470D-B516-568489163CE8}"/>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145622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D760F-34B9-4604-B7F2-BDE740448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4CE2E8-337B-4C55-9B99-EA8A25860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9666A-9EF2-4DA4-B907-999540641C04}"/>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A4BAEBD3-3554-42BA-AE02-E1B673A9A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94D31-02C7-484B-A056-ABB842390A68}"/>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349193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310A-F6F8-4E5D-A333-9E25B15EB2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11976-EF35-45E2-979A-1235F68A98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7A3AB-64AF-47DA-B776-327356DED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C5FA2-EF40-41EF-B48A-BC38BB23ACC5}"/>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6" name="Footer Placeholder 5">
            <a:extLst>
              <a:ext uri="{FF2B5EF4-FFF2-40B4-BE49-F238E27FC236}">
                <a16:creationId xmlns:a16="http://schemas.microsoft.com/office/drawing/2014/main" id="{798ED8C9-3780-489F-A868-B75198A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55B29-7B86-4CC5-9443-54B85CD85A3F}"/>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1138789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2F1D-012B-4D57-85C2-46676141CE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8F469B-C10F-4567-ACCF-6CD5257F9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E1E6CE-9AB9-496A-A461-9EA68FEB2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C38FA-D77A-47F4-B02D-E0F2D7584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1BD669-126C-44EF-A0C8-423238F080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70FF1C-0EC5-4649-9025-642CDBD704BA}"/>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8" name="Footer Placeholder 7">
            <a:extLst>
              <a:ext uri="{FF2B5EF4-FFF2-40B4-BE49-F238E27FC236}">
                <a16:creationId xmlns:a16="http://schemas.microsoft.com/office/drawing/2014/main" id="{88E212E6-A13F-4DC1-B53B-418E27655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64FC0E-D2F4-4931-BD02-671779C6C6EB}"/>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2605896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2213-CE81-413E-8B8F-D98927484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C5DF10-924F-4BB5-89AA-FEA3A7B9303B}"/>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4" name="Footer Placeholder 3">
            <a:extLst>
              <a:ext uri="{FF2B5EF4-FFF2-40B4-BE49-F238E27FC236}">
                <a16:creationId xmlns:a16="http://schemas.microsoft.com/office/drawing/2014/main" id="{D61634E4-2178-43E0-9D06-9E0AD61B6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12EC8B-581B-41A3-B2CB-48A562697263}"/>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147584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9BA41-CAB5-4099-8FBD-56C6AD547DB7}"/>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3" name="Footer Placeholder 2">
            <a:extLst>
              <a:ext uri="{FF2B5EF4-FFF2-40B4-BE49-F238E27FC236}">
                <a16:creationId xmlns:a16="http://schemas.microsoft.com/office/drawing/2014/main" id="{FC2F87FE-B058-409F-85CA-430675D9B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121ED7-5E04-435B-82D7-3A63326F8E40}"/>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365367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127F-CB13-4F24-805E-75BF3C304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8122D-B879-4C66-A87F-BF657EFC0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C5571-9E53-4FD9-94AB-80281FC44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408F3-56EA-4D59-81D7-72D868C9E425}"/>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6" name="Footer Placeholder 5">
            <a:extLst>
              <a:ext uri="{FF2B5EF4-FFF2-40B4-BE49-F238E27FC236}">
                <a16:creationId xmlns:a16="http://schemas.microsoft.com/office/drawing/2014/main" id="{25A37894-4C28-47C8-BC12-7D21104CA5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91F8E-70EB-4277-AD08-FEAD2E4EF3ED}"/>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5138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2EE5-3E4F-4609-BD23-FAC696CEF032}"/>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0240C14-6138-411E-824E-ECBA056F7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50EA9231-5542-4474-B5CA-5BD3C2F5026E}"/>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06C3F65B-CDCA-4C17-B441-6F06EDB88C3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95CF9BD-D31F-4283-9851-7DC905273361}"/>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926442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3FB6-ECAE-43C9-BD39-C21FD608B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BB40A-5A59-462E-BBDF-332582836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16BB9C-464B-4E72-8502-5B5193E3B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E1FC7-B800-455A-86C2-EE25ACE49474}"/>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6" name="Footer Placeholder 5">
            <a:extLst>
              <a:ext uri="{FF2B5EF4-FFF2-40B4-BE49-F238E27FC236}">
                <a16:creationId xmlns:a16="http://schemas.microsoft.com/office/drawing/2014/main" id="{BA24C3B9-66E0-4122-B9BB-8A26A066D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32096-991F-4B0C-B2DE-4915E19F2386}"/>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3062103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5606-3D07-4ED3-9A16-BB77DC6C2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13B5E-FB6C-45A3-8700-1D9BD9AF2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B765C-9083-4054-8B6A-5FFC121C3134}"/>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79D5BCE3-4A97-4206-9DC1-708254B16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1FAE-DA8F-4B83-BFDB-6AAFD5A5230F}"/>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53718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29AFB-1013-42FD-8F21-3513624EA8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7102D-CA59-421C-B4D0-577C0379A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05244-C4CC-46D2-B064-DF155907E8AC}"/>
              </a:ext>
            </a:extLst>
          </p:cNvPr>
          <p:cNvSpPr>
            <a:spLocks noGrp="1"/>
          </p:cNvSpPr>
          <p:nvPr>
            <p:ph type="dt" sz="half" idx="10"/>
          </p:nvPr>
        </p:nvSpPr>
        <p:spPr/>
        <p:txBody>
          <a:body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C00B9C53-21D9-4E70-A328-B9595D894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8F4C9-C75E-4ABA-AB9D-E8B7DF2F781E}"/>
              </a:ext>
            </a:extLst>
          </p:cNvPr>
          <p:cNvSpPr>
            <a:spLocks noGrp="1"/>
          </p:cNvSpPr>
          <p:nvPr>
            <p:ph type="sldNum" sz="quarter" idx="12"/>
          </p:nvPr>
        </p:nvSpPr>
        <p:spPr/>
        <p:txBody>
          <a:bodyPr/>
          <a:lstStyle/>
          <a:p>
            <a:fld id="{714B68D9-EF21-47CB-BCFB-65EB9576F9F9}" type="slidenum">
              <a:rPr lang="en-US" smtClean="0"/>
              <a:t>‹#›</a:t>
            </a:fld>
            <a:endParaRPr lang="en-US"/>
          </a:p>
        </p:txBody>
      </p:sp>
    </p:spTree>
    <p:extLst>
      <p:ext uri="{BB962C8B-B14F-4D97-AF65-F5344CB8AC3E}">
        <p14:creationId xmlns:p14="http://schemas.microsoft.com/office/powerpoint/2010/main" val="219746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0FA8-FECB-4FD0-B1F8-EC8D4CE58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203E6F61-2953-45A5-AA7C-19EC0313E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6DBC1-14FB-4F15-B030-3F5B4430B3E8}"/>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BA85F418-E70C-48D4-B247-8E35C710433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3515F8E-3768-43A4-8352-3D752A478107}"/>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43882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98B1-EB3F-48BD-A40A-183F387CD9A0}"/>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F8A0D7A-1D83-4470-9F37-7E2FC54AA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A3DF0A30-811B-46C6-ABBF-870A46410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1E270343-A9F9-4C99-8F53-94B8FF0B4F15}"/>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6" name="Footer Placeholder 5">
            <a:extLst>
              <a:ext uri="{FF2B5EF4-FFF2-40B4-BE49-F238E27FC236}">
                <a16:creationId xmlns:a16="http://schemas.microsoft.com/office/drawing/2014/main" id="{90C8F695-73D9-4984-8E13-2C955AA272F5}"/>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9122C83-F84F-44A1-96DC-E19F8B0C5D13}"/>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27953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D8F3-F1C2-4BC3-BDE6-FA4BEE06CE4D}"/>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49954EF-85CA-4E4A-B1C9-15ABDB439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60E8A-5AEE-4E19-814D-9C09D9AB1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C3B2D758-7FF2-4352-8DF8-9C03AC5FA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367CC-B5AC-45B5-89A4-5AC45A7FB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F5482073-CB7F-4FAA-A660-F54B8577B463}"/>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8" name="Footer Placeholder 7">
            <a:extLst>
              <a:ext uri="{FF2B5EF4-FFF2-40B4-BE49-F238E27FC236}">
                <a16:creationId xmlns:a16="http://schemas.microsoft.com/office/drawing/2014/main" id="{504505EE-670A-4066-A87F-1185D5402532}"/>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64BF60CB-9BB6-4FA6-A763-9244B38A8DFD}"/>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46458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EEB8-EE02-4A6D-8006-14D1FC0697A2}"/>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7DAA3E09-221A-44E9-8D6A-3A2384793DFE}"/>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4" name="Footer Placeholder 3">
            <a:extLst>
              <a:ext uri="{FF2B5EF4-FFF2-40B4-BE49-F238E27FC236}">
                <a16:creationId xmlns:a16="http://schemas.microsoft.com/office/drawing/2014/main" id="{5958A5ED-9435-49CA-9221-7B13B107EFFD}"/>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1EDDEEB3-FC7E-4FF5-93E6-1B547562A312}"/>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197784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C935A-7F06-4300-B965-981574102426}"/>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3" name="Footer Placeholder 2">
            <a:extLst>
              <a:ext uri="{FF2B5EF4-FFF2-40B4-BE49-F238E27FC236}">
                <a16:creationId xmlns:a16="http://schemas.microsoft.com/office/drawing/2014/main" id="{B49BFE4B-F514-4195-98C9-05AAEDF2E538}"/>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FDC9111F-F95F-4F48-9753-8FBD6529BB5A}"/>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360099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96BB-45CB-4A8D-B980-43400B9C8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81782192-6463-4C7B-BDA8-B13128583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1BA0432E-7D81-49A4-8BD5-10E6E1754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9EE4D-EC54-4DD4-8F8E-0B74C011CF56}"/>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6" name="Footer Placeholder 5">
            <a:extLst>
              <a:ext uri="{FF2B5EF4-FFF2-40B4-BE49-F238E27FC236}">
                <a16:creationId xmlns:a16="http://schemas.microsoft.com/office/drawing/2014/main" id="{57E93164-4E59-4E08-9A2F-C909A78353E9}"/>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1272C1D-CC8C-4423-9E29-C9A2B596B370}"/>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181659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361D-678C-467C-9D4D-B698DF86D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772D1D63-0AF4-4002-8484-40D8AED3A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99AAA6FE-2261-4BC8-B1D3-77C4C8614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1DD4A-2DB5-43A9-811C-539185C345B7}"/>
              </a:ext>
            </a:extLst>
          </p:cNvPr>
          <p:cNvSpPr>
            <a:spLocks noGrp="1"/>
          </p:cNvSpPr>
          <p:nvPr>
            <p:ph type="dt" sz="half" idx="10"/>
          </p:nvPr>
        </p:nvSpPr>
        <p:spPr/>
        <p:txBody>
          <a:bodyPr/>
          <a:lstStyle/>
          <a:p>
            <a:fld id="{E20FD15B-08F6-4641-9AF7-371BE4846E30}" type="datetimeFigureOut">
              <a:rPr lang="LID4096" smtClean="0"/>
              <a:t>03/16/2022</a:t>
            </a:fld>
            <a:endParaRPr lang="LID4096"/>
          </a:p>
        </p:txBody>
      </p:sp>
      <p:sp>
        <p:nvSpPr>
          <p:cNvPr id="6" name="Footer Placeholder 5">
            <a:extLst>
              <a:ext uri="{FF2B5EF4-FFF2-40B4-BE49-F238E27FC236}">
                <a16:creationId xmlns:a16="http://schemas.microsoft.com/office/drawing/2014/main" id="{F1DDD1F1-440C-4875-8904-E7FA92C0CD8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8AA26E6-E86D-4930-AA74-145CDEDBFB14}"/>
              </a:ext>
            </a:extLst>
          </p:cNvPr>
          <p:cNvSpPr>
            <a:spLocks noGrp="1"/>
          </p:cNvSpPr>
          <p:nvPr>
            <p:ph type="sldNum" sz="quarter" idx="12"/>
          </p:nvPr>
        </p:nvSpPr>
        <p:spPr/>
        <p:txBody>
          <a:bodyPr/>
          <a:lstStyle/>
          <a:p>
            <a:fld id="{D4FFA44A-5B13-4310-AEDE-5421DDD22EAA}" type="slidenum">
              <a:rPr lang="LID4096" smtClean="0"/>
              <a:t>‹#›</a:t>
            </a:fld>
            <a:endParaRPr lang="LID4096"/>
          </a:p>
        </p:txBody>
      </p:sp>
    </p:spTree>
    <p:extLst>
      <p:ext uri="{BB962C8B-B14F-4D97-AF65-F5344CB8AC3E}">
        <p14:creationId xmlns:p14="http://schemas.microsoft.com/office/powerpoint/2010/main" val="405732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E48CC-00F9-4965-A427-9BD48AB192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3DA120B-0177-4A66-9EA7-C94A6310B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24F6E00-0C38-4CF2-BD14-2F4F807A5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FD15B-08F6-4641-9AF7-371BE4846E30}" type="datetimeFigureOut">
              <a:rPr lang="LID4096" smtClean="0"/>
              <a:t>03/16/2022</a:t>
            </a:fld>
            <a:endParaRPr lang="LID4096"/>
          </a:p>
        </p:txBody>
      </p:sp>
      <p:sp>
        <p:nvSpPr>
          <p:cNvPr id="5" name="Footer Placeholder 4">
            <a:extLst>
              <a:ext uri="{FF2B5EF4-FFF2-40B4-BE49-F238E27FC236}">
                <a16:creationId xmlns:a16="http://schemas.microsoft.com/office/drawing/2014/main" id="{F55ED817-37CF-4C58-BB0C-1DFEAF4B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209803E9-890C-4F31-B5FB-86D364ED0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FA44A-5B13-4310-AEDE-5421DDD22EAA}" type="slidenum">
              <a:rPr lang="LID4096" smtClean="0"/>
              <a:t>‹#›</a:t>
            </a:fld>
            <a:endParaRPr lang="LID4096"/>
          </a:p>
        </p:txBody>
      </p:sp>
    </p:spTree>
    <p:extLst>
      <p:ext uri="{BB962C8B-B14F-4D97-AF65-F5344CB8AC3E}">
        <p14:creationId xmlns:p14="http://schemas.microsoft.com/office/powerpoint/2010/main" val="234644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195E4-31B4-4D42-BDDE-0985EC3DA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002C4-6849-45DE-ADCE-97E28E9FC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EDBC7-DE75-4BD7-B18B-43C90FC0C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9D475-F854-4552-8F2C-1E7B23C4CFBA}" type="datetimeFigureOut">
              <a:rPr lang="en-US" smtClean="0"/>
              <a:t>3/16/2022</a:t>
            </a:fld>
            <a:endParaRPr lang="en-US"/>
          </a:p>
        </p:txBody>
      </p:sp>
      <p:sp>
        <p:nvSpPr>
          <p:cNvPr id="5" name="Footer Placeholder 4">
            <a:extLst>
              <a:ext uri="{FF2B5EF4-FFF2-40B4-BE49-F238E27FC236}">
                <a16:creationId xmlns:a16="http://schemas.microsoft.com/office/drawing/2014/main" id="{313D2C41-838C-40C0-9098-7BDD2A8C0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2D9F24-42EC-417E-89B9-8CA722D53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B68D9-EF21-47CB-BCFB-65EB9576F9F9}" type="slidenum">
              <a:rPr lang="en-US" smtClean="0"/>
              <a:t>‹#›</a:t>
            </a:fld>
            <a:endParaRPr lang="en-US"/>
          </a:p>
        </p:txBody>
      </p:sp>
    </p:spTree>
    <p:extLst>
      <p:ext uri="{BB962C8B-B14F-4D97-AF65-F5344CB8AC3E}">
        <p14:creationId xmlns:p14="http://schemas.microsoft.com/office/powerpoint/2010/main" val="655310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lexisnexis.com/uk/legal/search/enhRunRemoteLink.do?linkInfo=F%23GB%23CH%23sel1%251893%25vol%251%25year%251893%25page%25547%25sel2%251%25&amp;A=0.8779068835818572&amp;backKey=20_T472236602&amp;service=citation&amp;ersKey=23_T472235998&amp;langcountry=GB"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with low confidence">
            <a:extLst>
              <a:ext uri="{FF2B5EF4-FFF2-40B4-BE49-F238E27FC236}">
                <a16:creationId xmlns:a16="http://schemas.microsoft.com/office/drawing/2014/main" id="{03877AA8-38F8-4732-B052-9C015B478681}"/>
              </a:ext>
            </a:extLst>
          </p:cNvPr>
          <p:cNvPicPr>
            <a:picLocks noChangeAspect="1"/>
          </p:cNvPicPr>
          <p:nvPr/>
        </p:nvPicPr>
        <p:blipFill rotWithShape="1">
          <a:blip r:embed="rId2">
            <a:extLst>
              <a:ext uri="{28A0092B-C50C-407E-A947-70E740481C1C}">
                <a14:useLocalDpi xmlns:a14="http://schemas.microsoft.com/office/drawing/2010/main" val="0"/>
              </a:ext>
            </a:extLst>
          </a:blip>
          <a:srcRect l="2191" r="17985"/>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2" name="Picture 1">
            <a:extLst>
              <a:ext uri="{FF2B5EF4-FFF2-40B4-BE49-F238E27FC236}">
                <a16:creationId xmlns:a16="http://schemas.microsoft.com/office/drawing/2014/main" id="{DBE4F762-5DB3-44CB-9515-7B4C1F13343C}"/>
              </a:ext>
            </a:extLst>
          </p:cNvPr>
          <p:cNvPicPr>
            <a:picLocks noChangeAspect="1"/>
          </p:cNvPicPr>
          <p:nvPr/>
        </p:nvPicPr>
        <p:blipFill rotWithShape="1">
          <a:blip r:embed="rId3"/>
          <a:srcRect t="32061" r="1" b="1"/>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346ACC55-FECC-484F-9854-D9A802DCE51B}"/>
              </a:ext>
            </a:extLst>
          </p:cNvPr>
          <p:cNvSpPr txBox="1"/>
          <p:nvPr/>
        </p:nvSpPr>
        <p:spPr>
          <a:xfrm>
            <a:off x="348682" y="36577"/>
            <a:ext cx="4892039" cy="215798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b="1" kern="1200" spc="600" dirty="0">
                <a:solidFill>
                  <a:schemeClr val="tx1"/>
                </a:solidFill>
                <a:effectLst>
                  <a:outerShdw blurRad="38100" dist="38100" dir="2700000" algn="tl">
                    <a:srgbClr val="000000">
                      <a:alpha val="43137"/>
                    </a:srgbClr>
                  </a:outerShdw>
                </a:effectLst>
                <a:ea typeface="+mj-ea"/>
                <a:cs typeface="+mj-cs"/>
              </a:rPr>
              <a:t>Bahamas CPR Training</a:t>
            </a:r>
          </a:p>
          <a:p>
            <a:pPr>
              <a:lnSpc>
                <a:spcPct val="90000"/>
              </a:lnSpc>
              <a:spcBef>
                <a:spcPct val="0"/>
              </a:spcBef>
              <a:spcAft>
                <a:spcPts val="600"/>
              </a:spcAft>
            </a:pPr>
            <a:endParaRPr lang="en-US" sz="2800" b="1" kern="1200" spc="600" dirty="0">
              <a:solidFill>
                <a:schemeClr val="tx1"/>
              </a:solidFill>
              <a:effectLst>
                <a:outerShdw blurRad="38100" dist="38100" dir="2700000" algn="tl">
                  <a:srgbClr val="000000">
                    <a:alpha val="43137"/>
                  </a:srgbClr>
                </a:outerShdw>
              </a:effectLst>
              <a:ea typeface="+mj-ea"/>
              <a:cs typeface="+mj-cs"/>
            </a:endParaRPr>
          </a:p>
          <a:p>
            <a:pPr>
              <a:lnSpc>
                <a:spcPct val="90000"/>
              </a:lnSpc>
              <a:spcBef>
                <a:spcPct val="0"/>
              </a:spcBef>
              <a:spcAft>
                <a:spcPts val="600"/>
              </a:spcAft>
            </a:pPr>
            <a:r>
              <a:rPr lang="en-US" sz="2800" b="1" kern="1200" spc="600" dirty="0">
                <a:solidFill>
                  <a:schemeClr val="accent1">
                    <a:lumMod val="75000"/>
                  </a:schemeClr>
                </a:solidFill>
                <a:effectLst>
                  <a:outerShdw blurRad="38100" dist="38100" dir="2700000" algn="tl">
                    <a:srgbClr val="000000">
                      <a:alpha val="43137"/>
                    </a:srgbClr>
                  </a:outerShdw>
                </a:effectLst>
                <a:ea typeface="+mj-ea"/>
                <a:cs typeface="+mj-cs"/>
              </a:rPr>
              <a:t>Commencing Proceedings  </a:t>
            </a:r>
            <a:r>
              <a:rPr lang="en-US" sz="2800" b="1" kern="1200" spc="600" dirty="0">
                <a:solidFill>
                  <a:srgbClr val="00B050"/>
                </a:solidFill>
                <a:effectLst>
                  <a:outerShdw blurRad="38100" dist="38100" dir="2700000" algn="tl">
                    <a:srgbClr val="000000">
                      <a:alpha val="43137"/>
                    </a:srgbClr>
                  </a:outerShdw>
                </a:effectLst>
                <a:ea typeface="+mj-ea"/>
                <a:cs typeface="+mj-cs"/>
              </a:rPr>
              <a:t>Evidence Management  </a:t>
            </a:r>
            <a:r>
              <a:rPr lang="en-US" sz="2800" b="1" kern="1200" spc="600" dirty="0">
                <a:solidFill>
                  <a:schemeClr val="accent2"/>
                </a:solidFill>
                <a:effectLst>
                  <a:outerShdw blurRad="38100" dist="38100" dir="2700000" algn="tl">
                    <a:srgbClr val="000000">
                      <a:alpha val="43137"/>
                    </a:srgbClr>
                  </a:outerShdw>
                </a:effectLst>
                <a:ea typeface="+mj-ea"/>
                <a:cs typeface="+mj-cs"/>
              </a:rPr>
              <a:t>Witness Statements</a:t>
            </a:r>
          </a:p>
          <a:p>
            <a:pPr>
              <a:lnSpc>
                <a:spcPct val="90000"/>
              </a:lnSpc>
              <a:spcBef>
                <a:spcPct val="0"/>
              </a:spcBef>
              <a:spcAft>
                <a:spcPts val="600"/>
              </a:spcAft>
            </a:pPr>
            <a:endParaRPr lang="en-US" sz="2800" b="1" kern="1200" spc="600" dirty="0">
              <a:solidFill>
                <a:schemeClr val="tx1"/>
              </a:solidFill>
              <a:effectLst>
                <a:outerShdw blurRad="38100" dist="38100" dir="2700000" algn="tl">
                  <a:srgbClr val="000000">
                    <a:alpha val="43137"/>
                  </a:srgbClr>
                </a:outerShdw>
              </a:effectLst>
              <a:ea typeface="+mj-ea"/>
              <a:cs typeface="+mj-cs"/>
            </a:endParaRPr>
          </a:p>
          <a:p>
            <a:pPr>
              <a:lnSpc>
                <a:spcPct val="90000"/>
              </a:lnSpc>
              <a:spcBef>
                <a:spcPct val="0"/>
              </a:spcBef>
              <a:spcAft>
                <a:spcPts val="600"/>
              </a:spcAft>
            </a:pPr>
            <a:r>
              <a:rPr lang="en-US" sz="3200" b="1" kern="1200" spc="600" dirty="0">
                <a:solidFill>
                  <a:schemeClr val="tx1"/>
                </a:solidFill>
                <a:effectLst>
                  <a:outerShdw blurRad="38100" dist="38100" dir="2700000" algn="tl">
                    <a:srgbClr val="000000">
                      <a:alpha val="43137"/>
                    </a:srgbClr>
                  </a:outerShdw>
                </a:effectLst>
                <a:ea typeface="+mj-ea"/>
                <a:cs typeface="+mj-cs"/>
              </a:rPr>
              <a:t>Transforming Legal Cultures</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C02C1FF3-8905-4622-98AE-592566A9FCFD}"/>
              </a:ext>
            </a:extLst>
          </p:cNvPr>
          <p:cNvSpPr txBox="1"/>
          <p:nvPr/>
        </p:nvSpPr>
        <p:spPr>
          <a:xfrm>
            <a:off x="348683" y="4407398"/>
            <a:ext cx="5093762" cy="2298243"/>
          </a:xfrm>
          <a:prstGeom prst="rect">
            <a:avLst/>
          </a:prstGeom>
        </p:spPr>
        <p:txBody>
          <a:bodyPr vert="horz" lIns="91440" tIns="45720" rIns="91440" bIns="45720" rtlCol="0">
            <a:normAutofit/>
          </a:bodyPr>
          <a:lstStyle/>
          <a:p>
            <a:pPr>
              <a:lnSpc>
                <a:spcPct val="90000"/>
              </a:lnSpc>
              <a:spcAft>
                <a:spcPts val="600"/>
              </a:spcAft>
            </a:pPr>
            <a:r>
              <a:rPr lang="en-US" sz="2000" b="1" dirty="0">
                <a:effectLst>
                  <a:outerShdw blurRad="38100" dist="38100" dir="2700000" algn="tl">
                    <a:srgbClr val="000000">
                      <a:alpha val="43137"/>
                    </a:srgbClr>
                  </a:outerShdw>
                </a:effectLst>
              </a:rPr>
              <a:t>Session Three: 16 March 2022</a:t>
            </a:r>
          </a:p>
          <a:p>
            <a:pPr indent="-228600">
              <a:lnSpc>
                <a:spcPct val="90000"/>
              </a:lnSpc>
              <a:spcAft>
                <a:spcPts val="600"/>
              </a:spcAft>
              <a:buFont typeface="Arial" panose="020B0604020202020204" pitchFamily="34" charset="0"/>
              <a:buChar char="•"/>
            </a:pPr>
            <a:endParaRPr lang="en-US" sz="2000" b="1" dirty="0">
              <a:effectLst>
                <a:outerShdw blurRad="38100" dist="38100" dir="2700000" algn="tl">
                  <a:srgbClr val="000000">
                    <a:alpha val="43137"/>
                  </a:srgbClr>
                </a:outerShdw>
              </a:effectLst>
            </a:endParaRPr>
          </a:p>
          <a:p>
            <a:pPr>
              <a:lnSpc>
                <a:spcPct val="90000"/>
              </a:lnSpc>
              <a:spcAft>
                <a:spcPts val="600"/>
              </a:spcAft>
            </a:pPr>
            <a:r>
              <a:rPr lang="en-US" sz="1600" b="1" dirty="0">
                <a:effectLst>
                  <a:outerShdw blurRad="38100" dist="38100" dir="2700000" algn="tl">
                    <a:srgbClr val="000000">
                      <a:alpha val="43137"/>
                    </a:srgbClr>
                  </a:outerShdw>
                </a:effectLst>
              </a:rPr>
              <a:t>Sir Dennis Byron, Consultant, Past CCJ President</a:t>
            </a:r>
          </a:p>
          <a:p>
            <a:pPr>
              <a:lnSpc>
                <a:spcPct val="90000"/>
              </a:lnSpc>
              <a:spcAft>
                <a:spcPts val="600"/>
              </a:spcAft>
            </a:pPr>
            <a:r>
              <a:rPr lang="en-US" sz="1600" b="1" dirty="0">
                <a:effectLst>
                  <a:outerShdw blurRad="38100" dist="38100" dir="2700000" algn="tl">
                    <a:srgbClr val="000000">
                      <a:alpha val="43137"/>
                    </a:srgbClr>
                  </a:outerShdw>
                </a:effectLst>
              </a:rPr>
              <a:t>The Hon. Adrian Saunders, President of the CCJ</a:t>
            </a:r>
          </a:p>
          <a:p>
            <a:pPr>
              <a:lnSpc>
                <a:spcPct val="90000"/>
              </a:lnSpc>
              <a:spcAft>
                <a:spcPts val="600"/>
              </a:spcAft>
            </a:pPr>
            <a:r>
              <a:rPr lang="en-US" sz="1600" b="1" dirty="0">
                <a:effectLst>
                  <a:outerShdw blurRad="38100" dist="38100" dir="2700000" algn="tl">
                    <a:srgbClr val="000000">
                      <a:alpha val="43137"/>
                    </a:srgbClr>
                  </a:outerShdw>
                </a:effectLst>
              </a:rPr>
              <a:t>The Hon. Peter Jamadar, Judge of the CCJ, Chair of CAJO</a:t>
            </a:r>
          </a:p>
        </p:txBody>
      </p:sp>
    </p:spTree>
    <p:extLst>
      <p:ext uri="{BB962C8B-B14F-4D97-AF65-F5344CB8AC3E}">
        <p14:creationId xmlns:p14="http://schemas.microsoft.com/office/powerpoint/2010/main" val="33097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C005-3B50-4285-AD53-87567E663E19}"/>
              </a:ext>
            </a:extLst>
          </p:cNvPr>
          <p:cNvSpPr>
            <a:spLocks noGrp="1"/>
          </p:cNvSpPr>
          <p:nvPr>
            <p:ph type="title"/>
          </p:nvPr>
        </p:nvSpPr>
        <p:spPr>
          <a:solidFill>
            <a:schemeClr val="accent1">
              <a:lumMod val="40000"/>
              <a:lumOff val="60000"/>
            </a:schemeClr>
          </a:solidFill>
        </p:spPr>
        <p:txBody>
          <a:bodyPr>
            <a:normAutofit fontScale="90000"/>
          </a:bodyPr>
          <a:lstStyle/>
          <a:p>
            <a:pPr algn="ctr"/>
            <a:r>
              <a:rPr lang="en-US" sz="4800" b="1" dirty="0">
                <a:solidFill>
                  <a:schemeClr val="accent1"/>
                </a:solidFill>
                <a:latin typeface="+mn-lt"/>
              </a:rPr>
              <a:t>General Duty to Set out Case </a:t>
            </a:r>
            <a:br>
              <a:rPr lang="en-US" b="1" dirty="0">
                <a:solidFill>
                  <a:schemeClr val="accent1"/>
                </a:solidFill>
                <a:latin typeface="+mn-lt"/>
              </a:rPr>
            </a:br>
            <a:r>
              <a:rPr lang="en-US" b="1" dirty="0">
                <a:solidFill>
                  <a:schemeClr val="accent1"/>
                </a:solidFill>
                <a:latin typeface="+mn-lt"/>
              </a:rPr>
              <a:t>Pre-Action Communications</a:t>
            </a:r>
          </a:p>
        </p:txBody>
      </p:sp>
      <p:sp>
        <p:nvSpPr>
          <p:cNvPr id="6" name="Content Placeholder 5">
            <a:extLst>
              <a:ext uri="{FF2B5EF4-FFF2-40B4-BE49-F238E27FC236}">
                <a16:creationId xmlns:a16="http://schemas.microsoft.com/office/drawing/2014/main" id="{1A961428-1A52-40AC-B6CA-84B46A58ACC9}"/>
              </a:ext>
            </a:extLst>
          </p:cNvPr>
          <p:cNvSpPr>
            <a:spLocks noGrp="1"/>
          </p:cNvSpPr>
          <p:nvPr>
            <p:ph sz="quarter" idx="4"/>
          </p:nvPr>
        </p:nvSpPr>
        <p:spPr>
          <a:xfrm>
            <a:off x="511139" y="2514600"/>
            <a:ext cx="11022975" cy="4343400"/>
          </a:xfrm>
        </p:spPr>
        <p:txBody>
          <a:bodyPr>
            <a:normAutofit/>
          </a:bodyPr>
          <a:lstStyle/>
          <a:p>
            <a:pPr marL="0" marR="0" indent="0" algn="just">
              <a:lnSpc>
                <a:spcPct val="107000"/>
              </a:lnSpc>
              <a:spcBef>
                <a:spcPts val="0"/>
              </a:spcBef>
              <a:spcAft>
                <a:spcPts val="800"/>
              </a:spcAft>
              <a:buNone/>
            </a:pPr>
            <a:r>
              <a:rPr lang="en-US"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Pre</a:t>
            </a:r>
            <a:r>
              <a:rPr lang="en-US" sz="3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Action communication can: </a:t>
            </a:r>
          </a:p>
          <a:p>
            <a:pPr marR="0" algn="just">
              <a:lnSpc>
                <a:spcPct val="107000"/>
              </a:lnSpc>
              <a:spcBef>
                <a:spcPts val="0"/>
              </a:spcBef>
              <a:spcAft>
                <a:spcPts val="800"/>
              </a:spcAft>
              <a:buFont typeface="Courier New" panose="02070309020205020404" pitchFamily="49" charset="0"/>
              <a:buChar char="o"/>
            </a:pPr>
            <a:r>
              <a:rPr lang="en-US" sz="2600" b="1" dirty="0">
                <a:latin typeface="Calibri" panose="020F0502020204030204" pitchFamily="34" charset="0"/>
                <a:ea typeface="Calibri" panose="020F0502020204030204" pitchFamily="34" charset="0"/>
                <a:cs typeface="Times New Roman" panose="02020603050405020304" pitchFamily="18" charset="0"/>
              </a:rPr>
              <a:t>Prevent unnecessary litigation</a:t>
            </a:r>
          </a:p>
          <a:p>
            <a:pPr marR="0" algn="just">
              <a:lnSpc>
                <a:spcPct val="107000"/>
              </a:lnSpc>
              <a:spcBef>
                <a:spcPts val="0"/>
              </a:spcBef>
              <a:spcAft>
                <a:spcPts val="800"/>
              </a:spcAft>
              <a:buFont typeface="Courier New" panose="02070309020205020404" pitchFamily="49" charset="0"/>
              <a:buChar char="o"/>
            </a:pPr>
            <a:r>
              <a:rPr lang="en-US" sz="2600" b="1" dirty="0">
                <a:effectLst/>
                <a:latin typeface="Calibri" panose="020F0502020204030204" pitchFamily="34" charset="0"/>
                <a:ea typeface="Calibri" panose="020F0502020204030204" pitchFamily="34" charset="0"/>
                <a:cs typeface="Times New Roman" panose="02020603050405020304" pitchFamily="18" charset="0"/>
              </a:rPr>
              <a:t>Get settlement</a:t>
            </a:r>
          </a:p>
          <a:p>
            <a:pPr marR="0" algn="just">
              <a:lnSpc>
                <a:spcPct val="107000"/>
              </a:lnSpc>
              <a:spcBef>
                <a:spcPts val="0"/>
              </a:spcBef>
              <a:spcAft>
                <a:spcPts val="800"/>
              </a:spcAft>
              <a:buFont typeface="Courier New" panose="02070309020205020404" pitchFamily="49" charset="0"/>
              <a:buChar char="o"/>
            </a:pPr>
            <a:r>
              <a:rPr lang="en-US" sz="2600" b="1" dirty="0">
                <a:latin typeface="Calibri" panose="020F0502020204030204" pitchFamily="34" charset="0"/>
                <a:ea typeface="Calibri" panose="020F0502020204030204" pitchFamily="34" charset="0"/>
                <a:cs typeface="Times New Roman" panose="02020603050405020304" pitchFamily="18" charset="0"/>
              </a:rPr>
              <a:t>Limit issues </a:t>
            </a:r>
          </a:p>
          <a:p>
            <a:pPr marR="0" algn="just">
              <a:lnSpc>
                <a:spcPct val="107000"/>
              </a:lnSpc>
              <a:spcBef>
                <a:spcPts val="0"/>
              </a:spcBef>
              <a:spcAft>
                <a:spcPts val="800"/>
              </a:spcAft>
              <a:buFont typeface="Courier New" panose="02070309020205020404" pitchFamily="49" charset="0"/>
              <a:buChar char="o"/>
            </a:pPr>
            <a:r>
              <a:rPr lang="en-US" sz="2600" b="1" dirty="0">
                <a:latin typeface="Calibri" panose="020F0502020204030204" pitchFamily="34" charset="0"/>
                <a:ea typeface="Calibri" panose="020F0502020204030204" pitchFamily="34" charset="0"/>
                <a:cs typeface="Times New Roman" panose="02020603050405020304" pitchFamily="18" charset="0"/>
              </a:rPr>
              <a:t>Provide support for the litigation process, e.g. agreement on electronic service etc.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996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B22CF4-1251-40CD-A043-8A9748A3E0CF}"/>
              </a:ext>
            </a:extLst>
          </p:cNvPr>
          <p:cNvSpPr>
            <a:spLocks noGrp="1"/>
          </p:cNvSpPr>
          <p:nvPr>
            <p:ph type="title"/>
          </p:nvPr>
        </p:nvSpPr>
        <p:spPr>
          <a:xfrm>
            <a:off x="914400" y="509858"/>
            <a:ext cx="10515600" cy="1325563"/>
          </a:xfrm>
          <a:solidFill>
            <a:schemeClr val="bg2">
              <a:lumMod val="60000"/>
              <a:lumOff val="40000"/>
            </a:schemeClr>
          </a:solidFill>
        </p:spPr>
        <p:txBody>
          <a:bodyPr>
            <a:normAutofit/>
          </a:bodyPr>
          <a:lstStyle/>
          <a:p>
            <a:pPr algn="ctr"/>
            <a:r>
              <a:rPr lang="en-US" sz="5400" b="1" u="sng" dirty="0">
                <a:solidFill>
                  <a:srgbClr val="FFFFFF"/>
                </a:solidFill>
                <a:latin typeface="+mn-lt"/>
              </a:rPr>
              <a:t>Litigant’s Duty to Set out Case</a:t>
            </a:r>
          </a:p>
        </p:txBody>
      </p:sp>
      <p:cxnSp>
        <p:nvCxnSpPr>
          <p:cNvPr id="14"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AD278A-AA74-40B3-8BEF-9861096D98C0}"/>
              </a:ext>
            </a:extLst>
          </p:cNvPr>
          <p:cNvSpPr>
            <a:spLocks noGrp="1"/>
          </p:cNvSpPr>
          <p:nvPr>
            <p:ph sz="half" idx="1"/>
          </p:nvPr>
        </p:nvSpPr>
        <p:spPr>
          <a:xfrm>
            <a:off x="345900" y="1989706"/>
            <a:ext cx="11846100" cy="4358436"/>
          </a:xfrm>
        </p:spPr>
        <p:txBody>
          <a:bodyPr>
            <a:normAutofit fontScale="92500" lnSpcReduction="10000"/>
          </a:bodyPr>
          <a:lstStyle/>
          <a:p>
            <a:pPr marL="571500" indent="-342900" algn="just">
              <a:spcBef>
                <a:spcPts val="0"/>
              </a:spcBef>
              <a:spcAft>
                <a:spcPts val="80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Claimant must include in claim form or statement of claim all relevant facts on which claimant relies, as short as possible, and identify any document known to claimant which the claimant considers to be necessary to his or her case.  If property is being sought to be recovered the claimant must stat estimate of value.</a:t>
            </a:r>
          </a:p>
          <a:p>
            <a:pPr marL="571500" indent="-342900" algn="just">
              <a:spcBef>
                <a:spcPts val="0"/>
              </a:spcBef>
              <a:spcAft>
                <a:spcPts val="80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Must specify any remedy sought:  although court may grant other remedy to which claimant is entitled</a:t>
            </a:r>
          </a:p>
          <a:p>
            <a:pPr marL="571500" indent="-342900" algn="just">
              <a:spcBef>
                <a:spcPts val="0"/>
              </a:spcBef>
              <a:spcAft>
                <a:spcPts val="80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However, must state </a:t>
            </a: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claims for </a:t>
            </a: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aggravated or exemplary damages; interest including basis of entitlement, rate, and period for which claimed;   any specified sum of money claimed, identifying the total amount of interest claimed to date of claim and the daily rate at which it will accrue after the date of claim</a:t>
            </a:r>
          </a:p>
          <a:p>
            <a:pPr marL="571500" indent="-342900" algn="just">
              <a:spcBef>
                <a:spcPts val="0"/>
              </a:spcBef>
              <a:spcAft>
                <a:spcPts val="80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Must state what if any representative capacity Claimant claims or alleges against defendant</a:t>
            </a:r>
          </a:p>
          <a:p>
            <a:pPr marL="571500" indent="-342900" algn="just">
              <a:spcBef>
                <a:spcPts val="0"/>
              </a:spcBef>
              <a:spcAft>
                <a:spcPts val="800"/>
              </a:spcAft>
            </a:pPr>
            <a:r>
              <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Must include </a:t>
            </a: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address for service</a:t>
            </a:r>
            <a:endParaRPr lang="en-US" sz="2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571500" indent="-342900" algn="just">
              <a:spcBef>
                <a:spcPts val="0"/>
              </a:spcBef>
              <a:spcAft>
                <a:spcPts val="800"/>
              </a:spcAft>
            </a:pPr>
            <a:r>
              <a:rPr lang="en-US" sz="2600" b="1" u="sng"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[3.8] Every statement of case must be verified by a Certificate of Truth </a:t>
            </a:r>
            <a:endParaRPr lang="en-US" sz="2600" b="1" u="sng" dirty="0">
              <a:solidFill>
                <a:schemeClr val="accent4">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300" dirty="0">
              <a:solidFill>
                <a:srgbClr val="FFFFFF"/>
              </a:solidFill>
            </a:endParaRPr>
          </a:p>
        </p:txBody>
      </p:sp>
    </p:spTree>
    <p:extLst>
      <p:ext uri="{BB962C8B-B14F-4D97-AF65-F5344CB8AC3E}">
        <p14:creationId xmlns:p14="http://schemas.microsoft.com/office/powerpoint/2010/main" val="12962407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B22CF4-1251-40CD-A043-8A9748A3E0CF}"/>
              </a:ext>
            </a:extLst>
          </p:cNvPr>
          <p:cNvSpPr>
            <a:spLocks noGrp="1"/>
          </p:cNvSpPr>
          <p:nvPr>
            <p:ph type="title"/>
          </p:nvPr>
        </p:nvSpPr>
        <p:spPr>
          <a:xfrm>
            <a:off x="914400" y="574568"/>
            <a:ext cx="10515600" cy="1325563"/>
          </a:xfrm>
          <a:solidFill>
            <a:schemeClr val="bg2">
              <a:lumMod val="60000"/>
              <a:lumOff val="40000"/>
            </a:schemeClr>
          </a:solidFill>
        </p:spPr>
        <p:txBody>
          <a:bodyPr>
            <a:normAutofit/>
          </a:bodyPr>
          <a:lstStyle/>
          <a:p>
            <a:pPr algn="ctr"/>
            <a:r>
              <a:rPr lang="en-US" sz="5400" b="1" u="sng" dirty="0">
                <a:solidFill>
                  <a:srgbClr val="FFFFFF"/>
                </a:solidFill>
                <a:latin typeface="+mn-lt"/>
              </a:rPr>
              <a:t>Litigant’s duty to set out case</a:t>
            </a:r>
          </a:p>
        </p:txBody>
      </p:sp>
      <p:cxnSp>
        <p:nvCxnSpPr>
          <p:cNvPr id="14"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5769275-599B-4F9B-9667-2F66EE0315FC}"/>
              </a:ext>
            </a:extLst>
          </p:cNvPr>
          <p:cNvSpPr>
            <a:spLocks noGrp="1"/>
          </p:cNvSpPr>
          <p:nvPr>
            <p:ph sz="half" idx="2"/>
          </p:nvPr>
        </p:nvSpPr>
        <p:spPr>
          <a:xfrm>
            <a:off x="595905" y="2474699"/>
            <a:ext cx="10757895" cy="4060487"/>
          </a:xfrm>
        </p:spPr>
        <p:txBody>
          <a:bodyPr>
            <a:normAutofit/>
          </a:bodyPr>
          <a:lstStyle/>
          <a:p>
            <a:pPr marL="0" marR="0" indent="0" algn="just">
              <a:spcBef>
                <a:spcPts val="0"/>
              </a:spcBef>
              <a:spcAft>
                <a:spcPts val="800"/>
              </a:spcAft>
              <a:buNone/>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PERSONAL INJURY CLAIMS </a:t>
            </a: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[8.9] claimant must:</a:t>
            </a:r>
          </a:p>
          <a:p>
            <a:pPr marL="0" marR="0" indent="0" algn="just">
              <a:spcBef>
                <a:spcPts val="0"/>
              </a:spcBef>
              <a:spcAft>
                <a:spcPts val="800"/>
              </a:spcAft>
              <a:buNone/>
            </a:pPr>
            <a:endPar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State date of birth</a:t>
            </a:r>
          </a:p>
          <a:p>
            <a:pPr marR="0" lvl="0" algn="just">
              <a:spcBef>
                <a:spcPts val="0"/>
              </a:spcBef>
              <a:spcAft>
                <a:spcPts val="0"/>
              </a:spcAft>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Attach copy of a report from the medical practitioner to claim form             (additional evidence can be called at trial) Schedule of special damages must be included or attached to claim   form or statement of claim</a:t>
            </a:r>
          </a:p>
          <a:p>
            <a:pPr marR="0" lvl="0" algn="just">
              <a:spcBef>
                <a:spcPts val="0"/>
              </a:spcBef>
              <a:spcAft>
                <a:spcPts val="0"/>
              </a:spcAft>
            </a:pPr>
            <a:endPar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800"/>
              </a:spcAft>
              <a:buNone/>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RELATOR CLAIMS</a:t>
            </a: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  Relator is person on whose behalf a prerogative writ is brought</a:t>
            </a:r>
          </a:p>
          <a:p>
            <a:pPr marL="0" marR="0" indent="0" algn="just">
              <a:spcBef>
                <a:spcPts val="0"/>
              </a:spcBef>
              <a:spcAft>
                <a:spcPts val="800"/>
              </a:spcAft>
              <a:buNone/>
            </a:pPr>
            <a:r>
              <a:rPr lang="en-US"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[8.10] authorization/consent of relator must filed before claim is issued</a:t>
            </a:r>
          </a:p>
          <a:p>
            <a:endParaRPr lang="en-US" sz="1900" dirty="0">
              <a:solidFill>
                <a:srgbClr val="FFFFFF"/>
              </a:solidFill>
            </a:endParaRPr>
          </a:p>
        </p:txBody>
      </p:sp>
    </p:spTree>
    <p:extLst>
      <p:ext uri="{BB962C8B-B14F-4D97-AF65-F5344CB8AC3E}">
        <p14:creationId xmlns:p14="http://schemas.microsoft.com/office/powerpoint/2010/main" val="337801450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279DBF-EEE4-4ABA-BB82-A9E7FA427766}"/>
              </a:ext>
            </a:extLst>
          </p:cNvPr>
          <p:cNvSpPr>
            <a:spLocks noGrp="1"/>
          </p:cNvSpPr>
          <p:nvPr>
            <p:ph type="title"/>
          </p:nvPr>
        </p:nvSpPr>
        <p:spPr>
          <a:xfrm>
            <a:off x="841248" y="548640"/>
            <a:ext cx="3600860" cy="5431536"/>
          </a:xfrm>
        </p:spPr>
        <p:txBody>
          <a:bodyPr>
            <a:normAutofit fontScale="90000"/>
          </a:bodyPr>
          <a:lstStyle/>
          <a:p>
            <a:br>
              <a:rPr lang="en-US" sz="3400" dirty="0"/>
            </a:br>
            <a:br>
              <a:rPr lang="en-US" sz="3400" dirty="0"/>
            </a:br>
            <a:br>
              <a:rPr lang="en-US" sz="4900" b="1" dirty="0">
                <a:solidFill>
                  <a:schemeClr val="accent1"/>
                </a:solidFill>
              </a:rPr>
            </a:br>
            <a:br>
              <a:rPr lang="en-US" sz="4900" b="1" dirty="0">
                <a:solidFill>
                  <a:schemeClr val="accent1"/>
                </a:solidFill>
              </a:rPr>
            </a:br>
            <a:r>
              <a:rPr lang="en-US" sz="6000" b="1" dirty="0">
                <a:solidFill>
                  <a:schemeClr val="accent1"/>
                </a:solidFill>
                <a:latin typeface="+mn-lt"/>
              </a:rPr>
              <a:t>Claimant’s Duty to Defendant</a:t>
            </a:r>
            <a:br>
              <a:rPr lang="en-US" sz="4900" b="1" dirty="0">
                <a:solidFill>
                  <a:schemeClr val="accent1"/>
                </a:solidFill>
              </a:rPr>
            </a:br>
            <a:br>
              <a:rPr lang="en-US" sz="3400" dirty="0"/>
            </a:br>
            <a:br>
              <a:rPr lang="en-US" sz="3400" dirty="0"/>
            </a:br>
            <a:br>
              <a:rPr lang="en-US" sz="3400" dirty="0"/>
            </a:br>
            <a:br>
              <a:rPr lang="en-US" sz="3400" dirty="0"/>
            </a:br>
            <a:endParaRPr lang="en-US" sz="3400" dirty="0"/>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89EBFA21-41BB-41B5-9BDE-E922C16FA53D}"/>
              </a:ext>
            </a:extLst>
          </p:cNvPr>
          <p:cNvSpPr>
            <a:spLocks noGrp="1"/>
          </p:cNvSpPr>
          <p:nvPr>
            <p:ph idx="1"/>
          </p:nvPr>
        </p:nvSpPr>
        <p:spPr>
          <a:xfrm>
            <a:off x="5126418" y="552091"/>
            <a:ext cx="6224335" cy="5431536"/>
          </a:xfrm>
        </p:spPr>
        <p:txBody>
          <a:bodyPr anchor="ctr">
            <a:normAutofit/>
          </a:bodyPr>
          <a:lstStyle/>
          <a:p>
            <a:pPr algn="just"/>
            <a:r>
              <a:rPr lang="en-US" sz="2200" b="1" dirty="0"/>
              <a:t>[8.14] CPR requires Claimant to serve with claim form: </a:t>
            </a:r>
          </a:p>
          <a:p>
            <a:pPr algn="just"/>
            <a:r>
              <a:rPr lang="en-US" sz="2200" b="1" dirty="0"/>
              <a:t>A defence form appropriate to the case</a:t>
            </a:r>
          </a:p>
          <a:p>
            <a:pPr algn="just"/>
            <a:r>
              <a:rPr lang="en-US" sz="2200" b="1" dirty="0"/>
              <a:t>A form of acknowledgment of service: which guides defendant to indicate whether and to what extent there is a dispute about the claim</a:t>
            </a:r>
          </a:p>
          <a:p>
            <a:pPr algn="just"/>
            <a:r>
              <a:rPr lang="en-US" sz="2200" b="1" dirty="0"/>
              <a:t>If the claim is for money and application to pay by instalments</a:t>
            </a:r>
          </a:p>
          <a:p>
            <a:pPr algn="just"/>
            <a:r>
              <a:rPr lang="en-US" sz="2200" b="1" dirty="0"/>
              <a:t>Information to assist in the return and filing of the documents</a:t>
            </a:r>
          </a:p>
          <a:p>
            <a:pPr marL="0" indent="0" algn="just">
              <a:buNone/>
            </a:pPr>
            <a:endParaRPr lang="en-US" sz="2200" b="1" dirty="0">
              <a:solidFill>
                <a:srgbClr val="FF0000"/>
              </a:solidFill>
            </a:endParaRPr>
          </a:p>
        </p:txBody>
      </p:sp>
    </p:spTree>
    <p:extLst>
      <p:ext uri="{BB962C8B-B14F-4D97-AF65-F5344CB8AC3E}">
        <p14:creationId xmlns:p14="http://schemas.microsoft.com/office/powerpoint/2010/main" val="57533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1B74-2D4C-4512-8713-D2B860B1C7F2}"/>
              </a:ext>
            </a:extLst>
          </p:cNvPr>
          <p:cNvSpPr>
            <a:spLocks noGrp="1"/>
          </p:cNvSpPr>
          <p:nvPr>
            <p:ph type="title"/>
          </p:nvPr>
        </p:nvSpPr>
        <p:spPr>
          <a:xfrm>
            <a:off x="253497" y="365125"/>
            <a:ext cx="11470741" cy="1325563"/>
          </a:xfrm>
          <a:solidFill>
            <a:schemeClr val="bg2">
              <a:lumMod val="60000"/>
              <a:lumOff val="40000"/>
            </a:schemeClr>
          </a:solidFill>
        </p:spPr>
        <p:txBody>
          <a:bodyPr/>
          <a:lstStyle/>
          <a:p>
            <a:pPr algn="ctr"/>
            <a:r>
              <a:rPr lang="en-US" b="1" dirty="0">
                <a:solidFill>
                  <a:schemeClr val="accent1"/>
                </a:solidFill>
                <a:latin typeface="+mn-lt"/>
              </a:rPr>
              <a:t>Commencement Requirements Support Overriding Objective</a:t>
            </a:r>
          </a:p>
        </p:txBody>
      </p:sp>
      <p:graphicFrame>
        <p:nvGraphicFramePr>
          <p:cNvPr id="26" name="Content Placeholder 2">
            <a:extLst>
              <a:ext uri="{FF2B5EF4-FFF2-40B4-BE49-F238E27FC236}">
                <a16:creationId xmlns:a16="http://schemas.microsoft.com/office/drawing/2014/main" id="{98F73BA5-8AFD-019C-D1BE-520E78C6974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56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25C81E-B639-481B-80AC-B5EA2DC53A6A}"/>
              </a:ext>
            </a:extLst>
          </p:cNvPr>
          <p:cNvSpPr>
            <a:spLocks noGrp="1"/>
          </p:cNvSpPr>
          <p:nvPr>
            <p:ph type="title"/>
          </p:nvPr>
        </p:nvSpPr>
        <p:spPr>
          <a:xfrm>
            <a:off x="841246" y="673770"/>
            <a:ext cx="3644489" cy="2848028"/>
          </a:xfrm>
        </p:spPr>
        <p:txBody>
          <a:bodyPr anchor="t">
            <a:noAutofit/>
          </a:bodyPr>
          <a:lstStyle/>
          <a:p>
            <a:r>
              <a:rPr lang="en-US" sz="5400" b="1" dirty="0">
                <a:solidFill>
                  <a:srgbClr val="FFFFFF"/>
                </a:solidFill>
                <a:latin typeface="+mn-lt"/>
              </a:rPr>
              <a:t>Sanctions: </a:t>
            </a:r>
            <a:r>
              <a:rPr lang="en-US" sz="4800" b="1" dirty="0">
                <a:solidFill>
                  <a:srgbClr val="FFFFFF"/>
                </a:solidFill>
                <a:latin typeface="+mn-lt"/>
              </a:rPr>
              <a:t>Why first filings can be important</a:t>
            </a:r>
          </a:p>
        </p:txBody>
      </p:sp>
      <p:sp>
        <p:nvSpPr>
          <p:cNvPr id="3" name="Content Placeholder 2">
            <a:extLst>
              <a:ext uri="{FF2B5EF4-FFF2-40B4-BE49-F238E27FC236}">
                <a16:creationId xmlns:a16="http://schemas.microsoft.com/office/drawing/2014/main" id="{DA28E80A-ACC9-453D-B324-7EEB8D32C1C4}"/>
              </a:ext>
            </a:extLst>
          </p:cNvPr>
          <p:cNvSpPr>
            <a:spLocks noGrp="1"/>
          </p:cNvSpPr>
          <p:nvPr>
            <p:ph idx="1"/>
          </p:nvPr>
        </p:nvSpPr>
        <p:spPr>
          <a:xfrm>
            <a:off x="6095999" y="380247"/>
            <a:ext cx="5254754" cy="6138248"/>
          </a:xfrm>
        </p:spPr>
        <p:txBody>
          <a:bodyPr>
            <a:normAutofit/>
          </a:bodyPr>
          <a:lstStyle/>
          <a:p>
            <a:pPr algn="just"/>
            <a:r>
              <a:rPr lang="en-US" sz="2200" b="1" dirty="0"/>
              <a:t>Court may make orders of its own initiative [26.2(2)]</a:t>
            </a:r>
          </a:p>
          <a:p>
            <a:pPr algn="just"/>
            <a:endParaRPr lang="en-US" sz="2200" b="1" dirty="0"/>
          </a:p>
          <a:p>
            <a:pPr algn="just"/>
            <a:r>
              <a:rPr lang="en-US" sz="2200" b="1" dirty="0"/>
              <a:t>Court may strike out statement of case not disclosing reasonable ground for bringing action and make adverse order of costs.[26.2(3)]</a:t>
            </a:r>
          </a:p>
          <a:p>
            <a:pPr algn="just"/>
            <a:endParaRPr lang="en-US" sz="2200" b="1" dirty="0"/>
          </a:p>
          <a:p>
            <a:pPr algn="just"/>
            <a:r>
              <a:rPr lang="en-US" sz="2200" b="1" dirty="0"/>
              <a:t>Court may make “unless order” for noncompliance with any rule for which no sanction has been imposed – which   could result in striking out if terms not complied with[26.4].</a:t>
            </a:r>
          </a:p>
          <a:p>
            <a:pPr algn="just"/>
            <a:endParaRPr lang="en-US" sz="2200" b="1" dirty="0"/>
          </a:p>
          <a:p>
            <a:pPr algn="just"/>
            <a:r>
              <a:rPr lang="en-US" sz="2200" b="1" dirty="0"/>
              <a:t>But Court can grant relief from sanctions under specified circumstances [26.8]</a:t>
            </a:r>
          </a:p>
        </p:txBody>
      </p:sp>
    </p:spTree>
    <p:extLst>
      <p:ext uri="{BB962C8B-B14F-4D97-AF65-F5344CB8AC3E}">
        <p14:creationId xmlns:p14="http://schemas.microsoft.com/office/powerpoint/2010/main" val="3879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C774E3-5666-4DD8-9974-1564C07B17DC}"/>
              </a:ext>
            </a:extLst>
          </p:cNvPr>
          <p:cNvSpPr>
            <a:spLocks noGrp="1"/>
          </p:cNvSpPr>
          <p:nvPr>
            <p:ph type="title"/>
          </p:nvPr>
        </p:nvSpPr>
        <p:spPr>
          <a:xfrm>
            <a:off x="738582" y="470610"/>
            <a:ext cx="3600860" cy="5178753"/>
          </a:xfrm>
        </p:spPr>
        <p:txBody>
          <a:bodyPr>
            <a:normAutofit/>
          </a:bodyPr>
          <a:lstStyle/>
          <a:p>
            <a:br>
              <a:rPr lang="en-US" sz="3400" dirty="0"/>
            </a:br>
            <a:r>
              <a:rPr lang="en-US" b="1" dirty="0">
                <a:solidFill>
                  <a:schemeClr val="accent1"/>
                </a:solidFill>
                <a:latin typeface="+mn-lt"/>
              </a:rPr>
              <a:t>Just and Proportionate  Exercise of Power to Sanction </a:t>
            </a:r>
            <a:br>
              <a:rPr lang="en-US" b="1" dirty="0">
                <a:solidFill>
                  <a:schemeClr val="accent1"/>
                </a:solidFill>
                <a:latin typeface="+mn-lt"/>
              </a:rPr>
            </a:br>
            <a:r>
              <a:rPr lang="en-US" sz="3200" b="1" dirty="0">
                <a:solidFill>
                  <a:schemeClr val="accent1"/>
                </a:solidFill>
                <a:latin typeface="+mn-lt"/>
              </a:rPr>
              <a:t>(some examples)</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CFF699-5476-43E4-96AF-C7A07E842EDA}"/>
              </a:ext>
            </a:extLst>
          </p:cNvPr>
          <p:cNvSpPr>
            <a:spLocks noGrp="1"/>
          </p:cNvSpPr>
          <p:nvPr>
            <p:ph idx="1"/>
          </p:nvPr>
        </p:nvSpPr>
        <p:spPr>
          <a:xfrm>
            <a:off x="5078023" y="918937"/>
            <a:ext cx="6826313" cy="5431536"/>
          </a:xfrm>
        </p:spPr>
        <p:txBody>
          <a:bodyPr anchor="ctr">
            <a:normAutofit/>
          </a:bodyPr>
          <a:lstStyle/>
          <a:p>
            <a:pPr marL="0" marR="0" indent="0" algn="just">
              <a:spcBef>
                <a:spcPts val="0"/>
              </a:spcBef>
              <a:spcAft>
                <a:spcPts val="800"/>
              </a:spcAft>
              <a:buNone/>
            </a:pPr>
            <a:r>
              <a:rPr lang="en-US" sz="1700" b="1" kern="1200" dirty="0">
                <a:ea typeface="Times New Roman" panose="02020603050405020304" pitchFamily="18" charset="0"/>
                <a:cs typeface="Times New Roman" panose="02020603050405020304" pitchFamily="18" charset="0"/>
              </a:rPr>
              <a:t>A </a:t>
            </a:r>
            <a:r>
              <a:rPr lang="en-US" sz="1700" b="1" kern="1200" dirty="0">
                <a:effectLst/>
                <a:ea typeface="Times New Roman" panose="02020603050405020304" pitchFamily="18" charset="0"/>
                <a:cs typeface="Times New Roman" panose="02020603050405020304" pitchFamily="18" charset="0"/>
              </a:rPr>
              <a:t>Claimant who failed to specifically plead and strictly prove special damages had award set aside by appeal court: </a:t>
            </a:r>
            <a:r>
              <a:rPr lang="en-US" sz="1700" b="1" i="1" kern="1200" dirty="0">
                <a:effectLst/>
                <a:ea typeface="Times New Roman" panose="02020603050405020304" pitchFamily="18" charset="0"/>
                <a:cs typeface="Times New Roman" panose="02020603050405020304" pitchFamily="18" charset="0"/>
              </a:rPr>
              <a:t>BVIHCVAP2015/0019 Matthews v O’Neal</a:t>
            </a:r>
            <a:r>
              <a:rPr lang="en-US" sz="1700" b="1" kern="1200" dirty="0">
                <a:effectLst/>
                <a:ea typeface="Times New Roman" panose="02020603050405020304" pitchFamily="18" charset="0"/>
                <a:cs typeface="Times New Roman" panose="02020603050405020304" pitchFamily="18" charset="0"/>
              </a:rPr>
              <a:t>.</a:t>
            </a:r>
            <a:endParaRPr lang="en-US" sz="1700" b="1" dirty="0">
              <a:effectLst/>
              <a:ea typeface="Times New Roman" panose="02020603050405020304" pitchFamily="18" charset="0"/>
            </a:endParaRPr>
          </a:p>
          <a:p>
            <a:pPr marL="0" marR="0" indent="0" algn="just">
              <a:spcBef>
                <a:spcPts val="1000"/>
              </a:spcBef>
              <a:spcAft>
                <a:spcPts val="0"/>
              </a:spcAft>
              <a:buNone/>
            </a:pPr>
            <a:r>
              <a:rPr lang="en-US" sz="1700" b="1" kern="1200" dirty="0">
                <a:effectLst/>
                <a:ea typeface="Times New Roman" panose="02020603050405020304" pitchFamily="18" charset="0"/>
                <a:cs typeface="Times New Roman" panose="02020603050405020304" pitchFamily="18" charset="0"/>
              </a:rPr>
              <a:t>A Claimant in personal injury claim failed to state date of birth and to  attach certificate of truth to claim form, but attached said certificate to statement of claim, considering this and other factors judge dismissed claim to strike out.  </a:t>
            </a:r>
            <a:r>
              <a:rPr lang="en-US" sz="1700" b="1" i="1" dirty="0">
                <a:effectLst/>
                <a:ea typeface="Times New Roman" panose="02020603050405020304" pitchFamily="18" charset="0"/>
              </a:rPr>
              <a:t>SLUHCV/2009/0172 Prescott v Parris et a</a:t>
            </a:r>
            <a:r>
              <a:rPr lang="en-US" sz="1700" b="1" dirty="0">
                <a:effectLst/>
                <a:ea typeface="Times New Roman" panose="02020603050405020304" pitchFamily="18" charset="0"/>
              </a:rPr>
              <a:t>l:</a:t>
            </a:r>
          </a:p>
          <a:p>
            <a:pPr marL="0" marR="0" lvl="0" indent="0" algn="just">
              <a:spcBef>
                <a:spcPts val="1000"/>
              </a:spcBef>
              <a:spcAft>
                <a:spcPts val="0"/>
              </a:spcAft>
              <a:buNone/>
              <a:tabLst>
                <a:tab pos="457200" algn="l"/>
              </a:tabLst>
            </a:pPr>
            <a:r>
              <a:rPr lang="en-US" sz="1700" b="1" dirty="0">
                <a:effectLst/>
                <a:ea typeface="Times New Roman" panose="02020603050405020304" pitchFamily="18" charset="0"/>
                <a:cs typeface="Times New Roman" panose="02020603050405020304" pitchFamily="18" charset="0"/>
              </a:rPr>
              <a:t>Regarding </a:t>
            </a:r>
            <a:r>
              <a:rPr lang="en-US" sz="1700" b="1" dirty="0">
                <a:ea typeface="Times New Roman" panose="02020603050405020304" pitchFamily="18" charset="0"/>
                <a:cs typeface="Times New Roman" panose="02020603050405020304" pitchFamily="18" charset="0"/>
              </a:rPr>
              <a:t>power to strike out t</a:t>
            </a:r>
            <a:r>
              <a:rPr lang="en-US" sz="1700" b="1" dirty="0">
                <a:effectLst/>
                <a:ea typeface="Times New Roman" panose="02020603050405020304" pitchFamily="18" charset="0"/>
                <a:cs typeface="Times New Roman" panose="02020603050405020304" pitchFamily="18" charset="0"/>
              </a:rPr>
              <a:t>he 26.3(1) prescription that court may (as opposed to must) strike out implies obligation to consider alternatives including [ 26.1(2)(v)] </a:t>
            </a:r>
            <a:r>
              <a:rPr lang="en-US" sz="1700" b="1" kern="1200" dirty="0">
                <a:effectLst/>
                <a:ea typeface="Times New Roman" panose="02020603050405020304" pitchFamily="18" charset="0"/>
                <a:cs typeface="Times New Roman" panose="02020603050405020304" pitchFamily="18" charset="0"/>
              </a:rPr>
              <a:t>power to give any other direction to further the overriding objective,  and  court could order the claimant to supply further details within a further specified period and  specify consequences of noncompliance which might include striking out [ rule 26.7(1) 6.  There is also the “unless” order option provided by [26.4(1)].  Bearing in mind the courts power to make orders of its own initiative [26.2]</a:t>
            </a:r>
            <a:r>
              <a:rPr lang="en-US" sz="1700" b="1" dirty="0">
                <a:effectLst/>
                <a:ea typeface="Times New Roman" panose="02020603050405020304" pitchFamily="18" charset="0"/>
                <a:cs typeface="Times New Roman" panose="02020603050405020304" pitchFamily="18" charset="0"/>
              </a:rPr>
              <a:t>  a </a:t>
            </a:r>
            <a:r>
              <a:rPr lang="en-US" sz="1700" b="1" kern="1200" dirty="0">
                <a:effectLst/>
                <a:ea typeface="Times New Roman" panose="02020603050405020304" pitchFamily="18" charset="0"/>
                <a:cs typeface="Times New Roman" panose="02020603050405020304" pitchFamily="18" charset="0"/>
              </a:rPr>
              <a:t>defendant should not be able to deprive  the court of a more proportionate solution where applicable. </a:t>
            </a:r>
            <a:r>
              <a:rPr lang="en-US" sz="1700" b="1" i="1" dirty="0">
                <a:effectLst/>
                <a:ea typeface="Times New Roman" panose="02020603050405020304" pitchFamily="18" charset="0"/>
                <a:cs typeface="Times New Roman" panose="02020603050405020304" pitchFamily="18" charset="0"/>
              </a:rPr>
              <a:t>Real Time Systems Ltd v </a:t>
            </a:r>
            <a:r>
              <a:rPr lang="en-US" sz="1700" b="1" i="1" dirty="0" err="1">
                <a:effectLst/>
                <a:ea typeface="Times New Roman" panose="02020603050405020304" pitchFamily="18" charset="0"/>
                <a:cs typeface="Times New Roman" panose="02020603050405020304" pitchFamily="18" charset="0"/>
              </a:rPr>
              <a:t>Renraw</a:t>
            </a:r>
            <a:r>
              <a:rPr lang="en-US" sz="1700" b="1" i="1" dirty="0">
                <a:effectLst/>
                <a:ea typeface="Times New Roman" panose="02020603050405020304" pitchFamily="18" charset="0"/>
                <a:cs typeface="Times New Roman" panose="02020603050405020304" pitchFamily="18" charset="0"/>
              </a:rPr>
              <a:t> Investments et al [2014]UKC 6</a:t>
            </a:r>
          </a:p>
          <a:p>
            <a:endParaRPr lang="en-US" sz="1700" dirty="0"/>
          </a:p>
        </p:txBody>
      </p:sp>
    </p:spTree>
    <p:extLst>
      <p:ext uri="{BB962C8B-B14F-4D97-AF65-F5344CB8AC3E}">
        <p14:creationId xmlns:p14="http://schemas.microsoft.com/office/powerpoint/2010/main" val="101489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54C69B9-8A48-4A65-94AD-06FD1E874C16}"/>
              </a:ext>
            </a:extLst>
          </p:cNvPr>
          <p:cNvSpPr>
            <a:spLocks noGrp="1"/>
          </p:cNvSpPr>
          <p:nvPr>
            <p:ph type="title"/>
          </p:nvPr>
        </p:nvSpPr>
        <p:spPr>
          <a:xfrm>
            <a:off x="640080" y="1243013"/>
            <a:ext cx="3855720" cy="4371974"/>
          </a:xfrm>
        </p:spPr>
        <p:txBody>
          <a:bodyPr>
            <a:normAutofit/>
          </a:bodyPr>
          <a:lstStyle/>
          <a:p>
            <a:r>
              <a:rPr lang="en-US" sz="5400" b="1" dirty="0">
                <a:solidFill>
                  <a:schemeClr val="accent1"/>
                </a:solidFill>
                <a:latin typeface="+mn-lt"/>
              </a:rPr>
              <a:t>Service within the jurisdiction</a:t>
            </a:r>
            <a:br>
              <a:rPr lang="en-US" sz="5400" b="1" dirty="0">
                <a:solidFill>
                  <a:schemeClr val="accent1"/>
                </a:solidFill>
                <a:latin typeface="+mn-lt"/>
              </a:rPr>
            </a:br>
            <a:r>
              <a:rPr lang="en-US" sz="2400" b="1" dirty="0">
                <a:latin typeface="+mn-lt"/>
              </a:rPr>
              <a:t>Pay Attention to Details</a:t>
            </a:r>
          </a:p>
        </p:txBody>
      </p:sp>
      <p:sp>
        <p:nvSpPr>
          <p:cNvPr id="3" name="Content Placeholder 2">
            <a:extLst>
              <a:ext uri="{FF2B5EF4-FFF2-40B4-BE49-F238E27FC236}">
                <a16:creationId xmlns:a16="http://schemas.microsoft.com/office/drawing/2014/main" id="{A3E78894-9DA5-4172-8710-E7D39C84AF51}"/>
              </a:ext>
            </a:extLst>
          </p:cNvPr>
          <p:cNvSpPr>
            <a:spLocks noGrp="1"/>
          </p:cNvSpPr>
          <p:nvPr>
            <p:ph idx="1"/>
          </p:nvPr>
        </p:nvSpPr>
        <p:spPr>
          <a:xfrm>
            <a:off x="5383658" y="0"/>
            <a:ext cx="6829898" cy="6858000"/>
          </a:xfrm>
        </p:spPr>
        <p:txBody>
          <a:bodyPr anchor="ctr">
            <a:normAutofit/>
          </a:bodyPr>
          <a:lstStyle/>
          <a:p>
            <a:pPr marL="0" marR="0" indent="0">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 5.2: Practice Direction 5] Claim form and statement of claim must be served together unless dispensed with under 8.2: personally, or electronically.</a:t>
            </a:r>
          </a:p>
          <a:p>
            <a:pPr marL="0" marR="0" indent="0">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There are specific rules for service on specified defendants:  attorney of party [5.6]; limited company [5.7]; firm or partnership [5.8]; body corporate [5.9; the crown [65.3]; minors and patients [5.10]; postal service where permitted [5.11]</a:t>
            </a:r>
          </a:p>
          <a:p>
            <a:pPr marL="0" marR="0" indent="0">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[5.5] personal service is proved by affidavit of server with adequate proof of identification as set out in rule.</a:t>
            </a:r>
          </a:p>
          <a:p>
            <a:pPr marL="0" marR="0" indent="0">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[5.12] electronic service is proved by affidavit of person responsible for transmission, with specified exhibits (1&amp;2) or by electronic confirmation of delivery(3).</a:t>
            </a:r>
          </a:p>
          <a:p>
            <a:endParaRPr lang="en-US" sz="1100" dirty="0">
              <a:solidFill>
                <a:schemeClr val="tx2"/>
              </a:solidFill>
            </a:endParaRPr>
          </a:p>
        </p:txBody>
      </p:sp>
    </p:spTree>
    <p:extLst>
      <p:ext uri="{BB962C8B-B14F-4D97-AF65-F5344CB8AC3E}">
        <p14:creationId xmlns:p14="http://schemas.microsoft.com/office/powerpoint/2010/main" val="202261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54C69B9-8A48-4A65-94AD-06FD1E874C16}"/>
              </a:ext>
            </a:extLst>
          </p:cNvPr>
          <p:cNvSpPr>
            <a:spLocks noGrp="1"/>
          </p:cNvSpPr>
          <p:nvPr>
            <p:ph type="title"/>
          </p:nvPr>
        </p:nvSpPr>
        <p:spPr>
          <a:xfrm>
            <a:off x="640080" y="1243013"/>
            <a:ext cx="3855720" cy="4371974"/>
          </a:xfrm>
        </p:spPr>
        <p:txBody>
          <a:bodyPr>
            <a:normAutofit/>
          </a:bodyPr>
          <a:lstStyle/>
          <a:p>
            <a:r>
              <a:rPr lang="en-US" sz="5400" b="1" dirty="0">
                <a:solidFill>
                  <a:schemeClr val="accent1"/>
                </a:solidFill>
                <a:latin typeface="+mn-lt"/>
              </a:rPr>
              <a:t>Service within the jurisdiction</a:t>
            </a:r>
            <a:br>
              <a:rPr lang="en-US" sz="5400" b="1" dirty="0">
                <a:solidFill>
                  <a:schemeClr val="accent1"/>
                </a:solidFill>
                <a:latin typeface="+mn-lt"/>
              </a:rPr>
            </a:br>
            <a:r>
              <a:rPr lang="en-US" sz="2700" b="1" dirty="0">
                <a:latin typeface="+mn-lt"/>
              </a:rPr>
              <a:t>Pay Attention to Details</a:t>
            </a:r>
            <a:endParaRPr lang="en-US" sz="2700" b="1" dirty="0">
              <a:solidFill>
                <a:schemeClr val="accent1"/>
              </a:solidFill>
              <a:latin typeface="+mn-lt"/>
            </a:endParaRPr>
          </a:p>
        </p:txBody>
      </p:sp>
      <p:sp>
        <p:nvSpPr>
          <p:cNvPr id="3" name="Content Placeholder 2">
            <a:extLst>
              <a:ext uri="{FF2B5EF4-FFF2-40B4-BE49-F238E27FC236}">
                <a16:creationId xmlns:a16="http://schemas.microsoft.com/office/drawing/2014/main" id="{A3E78894-9DA5-4172-8710-E7D39C84AF51}"/>
              </a:ext>
            </a:extLst>
          </p:cNvPr>
          <p:cNvSpPr>
            <a:spLocks noGrp="1"/>
          </p:cNvSpPr>
          <p:nvPr>
            <p:ph idx="1"/>
          </p:nvPr>
        </p:nvSpPr>
        <p:spPr>
          <a:xfrm>
            <a:off x="4849401" y="0"/>
            <a:ext cx="7364155" cy="6858000"/>
          </a:xfrm>
        </p:spPr>
        <p:txBody>
          <a:bodyPr anchor="ctr">
            <a:normAutofit/>
          </a:bodyPr>
          <a:lstStyle/>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[5.13 and 5.14] Special power, where ther</a:t>
            </a:r>
            <a:r>
              <a:rPr lang="en-US"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e is good reason</a:t>
            </a: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to use  alternative methods of service, or at an alternative place, permissible in accordance with provisions of these rules and/or order of the court, which may also validate steps already taken to bring the claim form to the attention of the defendant. This could be used to validate alternative service outside of the jurisdiction the court considers that events in the foreign country are capable of constituting proper service.  See Abela v </a:t>
            </a:r>
            <a:r>
              <a:rPr lang="en-US" sz="2000" b="1"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Baadarani</a:t>
            </a: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[2013]UKSC 44</a:t>
            </a:r>
          </a:p>
          <a:p>
            <a:pPr marL="0" marR="0" indent="0" algn="just">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[15.16] A claim form containing a claim in respect of a contract may be served by any method permitted by that contract</a:t>
            </a:r>
          </a:p>
          <a:p>
            <a:pPr marL="0" marR="0" indent="0" algn="just">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[5.17] sets out conditions on which the court may permit a claim form relating to a contract to be served on a defendant’s agent.</a:t>
            </a:r>
          </a:p>
          <a:p>
            <a:pPr marL="0" marR="0" indent="0" algn="just">
              <a:spcBef>
                <a:spcPts val="0"/>
              </a:spcBef>
              <a:spcAft>
                <a:spcPts val="800"/>
              </a:spcAft>
              <a:buNone/>
              <a:tabLst>
                <a:tab pos="2387600" algn="l"/>
              </a:tabLst>
            </a:pPr>
            <a:endPar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[5.18] permits court to order service of claim form for possession of vacant land by affixing copy to a conspicuous place on the land and by publication in newspaper of general publication. </a:t>
            </a:r>
          </a:p>
          <a:p>
            <a:endParaRPr lang="en-US" sz="1100" dirty="0">
              <a:solidFill>
                <a:schemeClr val="tx2"/>
              </a:solidFill>
            </a:endParaRPr>
          </a:p>
        </p:txBody>
      </p:sp>
    </p:spTree>
    <p:extLst>
      <p:ext uri="{BB962C8B-B14F-4D97-AF65-F5344CB8AC3E}">
        <p14:creationId xmlns:p14="http://schemas.microsoft.com/office/powerpoint/2010/main" val="48271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49DE7FE-F5D1-4596-9AE6-157D60D71BDB}"/>
              </a:ext>
            </a:extLst>
          </p:cNvPr>
          <p:cNvSpPr>
            <a:spLocks noGrp="1"/>
          </p:cNvSpPr>
          <p:nvPr>
            <p:ph type="title"/>
          </p:nvPr>
        </p:nvSpPr>
        <p:spPr>
          <a:xfrm>
            <a:off x="640080" y="1243013"/>
            <a:ext cx="3855720" cy="4371974"/>
          </a:xfrm>
        </p:spPr>
        <p:txBody>
          <a:bodyPr>
            <a:normAutofit/>
          </a:bodyPr>
          <a:lstStyle/>
          <a:p>
            <a:r>
              <a:rPr lang="en-US" sz="5400" b="1" dirty="0">
                <a:solidFill>
                  <a:schemeClr val="accent1"/>
                </a:solidFill>
                <a:latin typeface="+mn-lt"/>
              </a:rPr>
              <a:t>Service out of the jurisdiction</a:t>
            </a:r>
            <a:br>
              <a:rPr lang="en-US" sz="5400" b="1" dirty="0">
                <a:solidFill>
                  <a:schemeClr val="accent1"/>
                </a:solidFill>
                <a:latin typeface="+mn-lt"/>
              </a:rPr>
            </a:br>
            <a:r>
              <a:rPr lang="en-US" sz="2700" b="1" dirty="0">
                <a:latin typeface="+mn-lt"/>
              </a:rPr>
              <a:t>Pay Attention to Details</a:t>
            </a:r>
            <a:endParaRPr lang="en-US" sz="2700" b="1" dirty="0">
              <a:solidFill>
                <a:schemeClr val="accent1"/>
              </a:solidFill>
              <a:latin typeface="+mn-lt"/>
            </a:endParaRPr>
          </a:p>
        </p:txBody>
      </p:sp>
      <p:sp>
        <p:nvSpPr>
          <p:cNvPr id="3" name="Content Placeholder 2">
            <a:extLst>
              <a:ext uri="{FF2B5EF4-FFF2-40B4-BE49-F238E27FC236}">
                <a16:creationId xmlns:a16="http://schemas.microsoft.com/office/drawing/2014/main" id="{5AE9E556-376F-4D5F-A782-A9F6EA8C38CD}"/>
              </a:ext>
            </a:extLst>
          </p:cNvPr>
          <p:cNvSpPr>
            <a:spLocks noGrp="1"/>
          </p:cNvSpPr>
          <p:nvPr>
            <p:ph idx="1"/>
          </p:nvPr>
        </p:nvSpPr>
        <p:spPr>
          <a:xfrm>
            <a:off x="5301465" y="267128"/>
            <a:ext cx="6811766" cy="6395354"/>
          </a:xfrm>
        </p:spPr>
        <p:txBody>
          <a:bodyPr anchor="ctr">
            <a:normAutofit fontScale="92500" lnSpcReduction="10000"/>
          </a:bodyPr>
          <a:lstStyle/>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Counsel should be familiar with the Conventions relating to the service of documents out of the jurisdiction to which Bahamas is party. </a:t>
            </a: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[7.2 ] There is general power to serve outside the jurisdiction without leave of the Court. This rule lists 18 circumstances where a claim form may be served out of the  Bahamas without leave of the court. </a:t>
            </a: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[7.3 (1 and 2)] identifies the situations where leave of the court is required  </a:t>
            </a: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[7.3 (4 and 5) – application must be supported by affidavit: Criteria to be applied by court is whether a) there is real connection with the Bahamas, b) there is serious issue to be tried,  c) the Bahamas is the appropriate forum and d) any other relevant circumstance to support as assumption of jurisdiction.</a:t>
            </a: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 (1)] if service out of jurisdiction without leave is protested under [9.7] court must dismiss proceeding unless  a) there is good arguable case within a para of [7.12] and b )court could assume jurisdiction by reasons set out in [7.3(5) and c) if party had applied for leave it would have been granted d) it is in the interests of justice</a:t>
            </a:r>
          </a:p>
          <a:p>
            <a:pPr marL="0" marR="0" indent="0" algn="just">
              <a:spcBef>
                <a:spcPts val="0"/>
              </a:spcBef>
              <a:spcAft>
                <a:spcPts val="800"/>
              </a:spcAft>
              <a:buNone/>
              <a:tabLst>
                <a:tab pos="2387600" algn="l"/>
              </a:tabLst>
            </a:pPr>
            <a:r>
              <a:rPr lang="en-US"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 (2)] if service effected with leave and protested court must dismiss proceeding unless party effecting service establishes that in light of evidence now before court the leave was correctly granted</a:t>
            </a:r>
          </a:p>
        </p:txBody>
      </p:sp>
    </p:spTree>
    <p:extLst>
      <p:ext uri="{BB962C8B-B14F-4D97-AF65-F5344CB8AC3E}">
        <p14:creationId xmlns:p14="http://schemas.microsoft.com/office/powerpoint/2010/main" val="301956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366160" y="1660121"/>
            <a:ext cx="9623404" cy="3305493"/>
          </a:xfrm>
          <a:effectLst>
            <a:outerShdw blurRad="50800" dist="38100" dir="5400000" algn="t" rotWithShape="0">
              <a:prstClr val="black">
                <a:alpha val="40000"/>
              </a:prstClr>
            </a:outerShdw>
          </a:effectLst>
        </p:spPr>
        <p:txBody>
          <a:bodyPr>
            <a:normAutofit fontScale="90000"/>
          </a:bodyPr>
          <a:lstStyle/>
          <a:p>
            <a:pPr marL="0" marR="0" algn="l">
              <a:spcBef>
                <a:spcPts val="0"/>
              </a:spcBef>
              <a:spcAft>
                <a:spcPts val="800"/>
              </a:spcAft>
            </a:pP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5400" b="1" dirty="0">
                <a:effectLst/>
                <a:latin typeface="Candara Light" panose="020E0502030303020204" pitchFamily="34" charset="0"/>
                <a:ea typeface="Calibri" panose="020F0502020204030204" pitchFamily="34" charset="0"/>
                <a:cs typeface="Times New Roman" panose="02020603050405020304" pitchFamily="18" charset="0"/>
              </a:rPr>
            </a:br>
            <a:r>
              <a:rPr lang="en-GB" sz="6600" b="1" dirty="0">
                <a:solidFill>
                  <a:schemeClr val="accent1"/>
                </a:solidFill>
                <a:effectLst/>
                <a:latin typeface="+mn-lt"/>
                <a:ea typeface="Calibri" panose="020F0502020204030204" pitchFamily="34" charset="0"/>
                <a:cs typeface="Times New Roman" panose="02020603050405020304" pitchFamily="18" charset="0"/>
              </a:rPr>
              <a:t>Commencing Proceedings</a:t>
            </a:r>
            <a:br>
              <a:rPr lang="en-GB"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Tree>
    <p:extLst>
      <p:ext uri="{BB962C8B-B14F-4D97-AF65-F5344CB8AC3E}">
        <p14:creationId xmlns:p14="http://schemas.microsoft.com/office/powerpoint/2010/main" val="307951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49DE7FE-F5D1-4596-9AE6-157D60D71BDB}"/>
              </a:ext>
            </a:extLst>
          </p:cNvPr>
          <p:cNvSpPr>
            <a:spLocks noGrp="1"/>
          </p:cNvSpPr>
          <p:nvPr>
            <p:ph type="title"/>
          </p:nvPr>
        </p:nvSpPr>
        <p:spPr>
          <a:xfrm>
            <a:off x="640080" y="1243013"/>
            <a:ext cx="3855720" cy="4371974"/>
          </a:xfrm>
        </p:spPr>
        <p:txBody>
          <a:bodyPr>
            <a:normAutofit/>
          </a:bodyPr>
          <a:lstStyle/>
          <a:p>
            <a:r>
              <a:rPr lang="en-US" sz="5400" b="1" dirty="0">
                <a:solidFill>
                  <a:schemeClr val="accent1"/>
                </a:solidFill>
                <a:latin typeface="+mn-lt"/>
              </a:rPr>
              <a:t>Service out of the jurisdiction</a:t>
            </a:r>
            <a:br>
              <a:rPr lang="en-US" sz="5400" b="1" dirty="0">
                <a:solidFill>
                  <a:schemeClr val="accent1"/>
                </a:solidFill>
                <a:latin typeface="+mn-lt"/>
              </a:rPr>
            </a:br>
            <a:r>
              <a:rPr lang="en-US" sz="2700" b="1" dirty="0">
                <a:latin typeface="+mn-lt"/>
              </a:rPr>
              <a:t>Pay Attention to Details</a:t>
            </a:r>
            <a:endParaRPr lang="en-US" sz="2700" b="1" dirty="0">
              <a:solidFill>
                <a:schemeClr val="accent1"/>
              </a:solidFill>
              <a:latin typeface="+mn-lt"/>
            </a:endParaRPr>
          </a:p>
        </p:txBody>
      </p:sp>
      <p:sp>
        <p:nvSpPr>
          <p:cNvPr id="3" name="Content Placeholder 2">
            <a:extLst>
              <a:ext uri="{FF2B5EF4-FFF2-40B4-BE49-F238E27FC236}">
                <a16:creationId xmlns:a16="http://schemas.microsoft.com/office/drawing/2014/main" id="{5AE9E556-376F-4D5F-A782-A9F6EA8C38CD}"/>
              </a:ext>
            </a:extLst>
          </p:cNvPr>
          <p:cNvSpPr>
            <a:spLocks noGrp="1"/>
          </p:cNvSpPr>
          <p:nvPr>
            <p:ph idx="1"/>
          </p:nvPr>
        </p:nvSpPr>
        <p:spPr>
          <a:xfrm>
            <a:off x="5135575" y="109501"/>
            <a:ext cx="6926286" cy="6638998"/>
          </a:xfrm>
        </p:spPr>
        <p:txBody>
          <a:bodyPr anchor="ctr">
            <a:normAutofit/>
          </a:bodyPr>
          <a:lstStyle/>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[7.4(3)] when service validly effected defendant may apply on ground that Bahamas is not proper forum  for stay, or dismissal of proceedings [9.8 or court’s inherent jurisdiction]</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[7.5 – 7.6A] standard documents  for service must be amended to customize them for service out of jurisdiction, e.g. altering time for entering acknowledgement of service</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[7.7] claim must be served by a method a) specified in part 5, b) permitted by law of country in which it is to be served c) provided for by rules 7.8 and 7.9.; must conform to any convention between Bahamas and county of service; and must be in accordance with law of country of service.</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[7.8] service may be through  official channels, - Registrar to submit to Minister of Foreign Affairs for further transmission; and proof of service must be returned in same method. And lays out administrative requirements</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 Deals with service under any “Convention” relating to service of documents.</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[7.10] time for filing defence or acknowledgement of service is 30 working days from service.</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[7.11] court has power to order service by alternative methods similar to procedure where the service is to be within the jurisdiction. </a:t>
            </a:r>
          </a:p>
          <a:p>
            <a:pPr marL="0" marR="0" indent="0">
              <a:spcBef>
                <a:spcPts val="0"/>
              </a:spcBef>
              <a:spcAft>
                <a:spcPts val="800"/>
              </a:spcAft>
              <a:buNone/>
              <a:tabLst>
                <a:tab pos="2387600" algn="l"/>
              </a:tabLs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[7.18]Provides details as to effecting service on a State where court permits service out of jurisdiction. </a:t>
            </a:r>
            <a:endParaRPr lang="en-US" sz="1800" b="1" dirty="0">
              <a:solidFill>
                <a:schemeClr val="tx2"/>
              </a:solidFill>
            </a:endParaRPr>
          </a:p>
        </p:txBody>
      </p:sp>
    </p:spTree>
    <p:extLst>
      <p:ext uri="{BB962C8B-B14F-4D97-AF65-F5344CB8AC3E}">
        <p14:creationId xmlns:p14="http://schemas.microsoft.com/office/powerpoint/2010/main" val="71427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9930-4A46-4B8E-94B7-70A91C4383DA}"/>
              </a:ext>
            </a:extLst>
          </p:cNvPr>
          <p:cNvSpPr>
            <a:spLocks noGrp="1"/>
          </p:cNvSpPr>
          <p:nvPr>
            <p:ph type="title"/>
          </p:nvPr>
        </p:nvSpPr>
        <p:spPr>
          <a:solidFill>
            <a:schemeClr val="bg2">
              <a:lumMod val="60000"/>
              <a:lumOff val="40000"/>
            </a:schemeClr>
          </a:solidFill>
        </p:spPr>
        <p:txBody>
          <a:bodyPr/>
          <a:lstStyle/>
          <a:p>
            <a:pPr algn="ctr"/>
            <a:r>
              <a:rPr lang="en-US" b="1" dirty="0">
                <a:solidFill>
                  <a:schemeClr val="accent1"/>
                </a:solidFill>
                <a:latin typeface="+mn-lt"/>
              </a:rPr>
              <a:t>Documents to be served with claim form</a:t>
            </a:r>
          </a:p>
        </p:txBody>
      </p:sp>
      <p:graphicFrame>
        <p:nvGraphicFramePr>
          <p:cNvPr id="57" name="Content Placeholder 2">
            <a:extLst>
              <a:ext uri="{FF2B5EF4-FFF2-40B4-BE49-F238E27FC236}">
                <a16:creationId xmlns:a16="http://schemas.microsoft.com/office/drawing/2014/main" id="{B5802E1A-315D-C273-0E9A-74644A77686C}"/>
              </a:ext>
            </a:extLst>
          </p:cNvPr>
          <p:cNvGraphicFramePr>
            <a:graphicFrameLocks noGrp="1"/>
          </p:cNvGraphicFramePr>
          <p:nvPr>
            <p:ph idx="1"/>
            <p:extLst>
              <p:ext uri="{D42A27DB-BD31-4B8C-83A1-F6EECF244321}">
                <p14:modId xmlns:p14="http://schemas.microsoft.com/office/powerpoint/2010/main" val="2772243684"/>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73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9E606ED-F561-4A07-B0A4-9DF0A9509A5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chemeClr val="accent1"/>
                </a:solidFill>
                <a:latin typeface="+mn-lt"/>
                <a:ea typeface="+mj-ea"/>
                <a:cs typeface="+mj-cs"/>
              </a:rPr>
              <a:t>INSTRUCTIONS TO DEFENDANT TO ACKNOWLEDGE SERVICE</a:t>
            </a:r>
            <a:br>
              <a:rPr lang="en-US" sz="3600" b="1" kern="1200" dirty="0">
                <a:solidFill>
                  <a:schemeClr val="accent1"/>
                </a:solidFill>
                <a:latin typeface="+mn-lt"/>
                <a:ea typeface="+mj-ea"/>
                <a:cs typeface="+mj-cs"/>
              </a:rPr>
            </a:br>
            <a:r>
              <a:rPr lang="en-US" sz="3600" b="1" kern="1200" dirty="0">
                <a:solidFill>
                  <a:schemeClr val="accent1"/>
                </a:solidFill>
                <a:latin typeface="+mn-lt"/>
                <a:ea typeface="+mj-ea"/>
                <a:cs typeface="+mj-cs"/>
              </a:rPr>
              <a:t>Form 1A</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Object 5">
            <a:extLst>
              <a:ext uri="{FF2B5EF4-FFF2-40B4-BE49-F238E27FC236}">
                <a16:creationId xmlns:a16="http://schemas.microsoft.com/office/drawing/2014/main" id="{8D307B21-B173-420D-8960-1D2C35035A10}"/>
              </a:ext>
            </a:extLst>
          </p:cNvPr>
          <p:cNvGraphicFramePr>
            <a:graphicFrameLocks noChangeAspect="1"/>
          </p:cNvGraphicFramePr>
          <p:nvPr>
            <p:extLst>
              <p:ext uri="{D42A27DB-BD31-4B8C-83A1-F6EECF244321}">
                <p14:modId xmlns:p14="http://schemas.microsoft.com/office/powerpoint/2010/main" val="2328989957"/>
              </p:ext>
            </p:extLst>
          </p:nvPr>
        </p:nvGraphicFramePr>
        <p:xfrm>
          <a:off x="5638800" y="5097676"/>
          <a:ext cx="914400" cy="806450"/>
        </p:xfrm>
        <a:graphic>
          <a:graphicData uri="http://schemas.openxmlformats.org/presentationml/2006/ole">
            <mc:AlternateContent xmlns:mc="http://schemas.openxmlformats.org/markup-compatibility/2006">
              <mc:Choice xmlns:v="urn:schemas-microsoft-com:vml" Requires="v">
                <p:oleObj spid="_x0000_s1027" name="Acrobat Document" showAsIcon="1" r:id="rId3" imgW="914400" imgH="806400" progId="Acrobat.Document.DC">
                  <p:embed/>
                </p:oleObj>
              </mc:Choice>
              <mc:Fallback>
                <p:oleObj name="Acrobat Document" showAsIcon="1" r:id="rId3" imgW="914400" imgH="806400" progId="Acrobat.Document.DC">
                  <p:embed/>
                  <p:pic>
                    <p:nvPicPr>
                      <p:cNvPr id="6" name="Object 5">
                        <a:extLst>
                          <a:ext uri="{FF2B5EF4-FFF2-40B4-BE49-F238E27FC236}">
                            <a16:creationId xmlns:a16="http://schemas.microsoft.com/office/drawing/2014/main" id="{8D307B21-B173-420D-8960-1D2C35035A10}"/>
                          </a:ext>
                        </a:extLst>
                      </p:cNvPr>
                      <p:cNvPicPr/>
                      <p:nvPr/>
                    </p:nvPicPr>
                    <p:blipFill>
                      <a:blip r:embed="rId4"/>
                      <a:stretch>
                        <a:fillRect/>
                      </a:stretch>
                    </p:blipFill>
                    <p:spPr>
                      <a:xfrm>
                        <a:off x="5638800" y="509767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8510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9E606ED-F561-4A07-B0A4-9DF0A9509A5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chemeClr val="accent1"/>
                </a:solidFill>
                <a:latin typeface="+mn-lt"/>
                <a:ea typeface="+mj-ea"/>
                <a:cs typeface="+mj-cs"/>
              </a:rPr>
              <a:t>APPLICATION FOR PAYMENT BY INSTALLMENTS</a:t>
            </a:r>
            <a:br>
              <a:rPr lang="en-US" sz="3600" b="1" kern="1200" dirty="0">
                <a:solidFill>
                  <a:schemeClr val="accent1"/>
                </a:solidFill>
                <a:latin typeface="+mn-lt"/>
                <a:ea typeface="+mj-ea"/>
                <a:cs typeface="+mj-cs"/>
              </a:rPr>
            </a:br>
            <a:r>
              <a:rPr lang="en-US" sz="3600" b="1" kern="1200" dirty="0">
                <a:solidFill>
                  <a:schemeClr val="accent1"/>
                </a:solidFill>
                <a:latin typeface="+mn-lt"/>
                <a:ea typeface="+mj-ea"/>
                <a:cs typeface="+mj-cs"/>
              </a:rPr>
              <a:t>Form 3</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Object 3">
            <a:extLst>
              <a:ext uri="{FF2B5EF4-FFF2-40B4-BE49-F238E27FC236}">
                <a16:creationId xmlns:a16="http://schemas.microsoft.com/office/drawing/2014/main" id="{C5A8BD18-C1D7-4373-A280-D4024D95A48E}"/>
              </a:ext>
            </a:extLst>
          </p:cNvPr>
          <p:cNvGraphicFramePr>
            <a:graphicFrameLocks noChangeAspect="1"/>
          </p:cNvGraphicFramePr>
          <p:nvPr>
            <p:extLst>
              <p:ext uri="{D42A27DB-BD31-4B8C-83A1-F6EECF244321}">
                <p14:modId xmlns:p14="http://schemas.microsoft.com/office/powerpoint/2010/main" val="1686858664"/>
              </p:ext>
            </p:extLst>
          </p:nvPr>
        </p:nvGraphicFramePr>
        <p:xfrm>
          <a:off x="5638800" y="5044725"/>
          <a:ext cx="914400" cy="806450"/>
        </p:xfrm>
        <a:graphic>
          <a:graphicData uri="http://schemas.openxmlformats.org/presentationml/2006/ole">
            <mc:AlternateContent xmlns:mc="http://schemas.openxmlformats.org/markup-compatibility/2006">
              <mc:Choice xmlns:v="urn:schemas-microsoft-com:vml" Requires="v">
                <p:oleObj spid="_x0000_s2051" name="Acrobat Document" showAsIcon="1" r:id="rId3" imgW="914400" imgH="806400" progId="Acrobat.Document.DC">
                  <p:embed/>
                </p:oleObj>
              </mc:Choice>
              <mc:Fallback>
                <p:oleObj name="Acrobat Document" showAsIcon="1" r:id="rId3" imgW="914400" imgH="806400" progId="Acrobat.Document.DC">
                  <p:embed/>
                  <p:pic>
                    <p:nvPicPr>
                      <p:cNvPr id="4" name="Object 3">
                        <a:extLst>
                          <a:ext uri="{FF2B5EF4-FFF2-40B4-BE49-F238E27FC236}">
                            <a16:creationId xmlns:a16="http://schemas.microsoft.com/office/drawing/2014/main" id="{C5A8BD18-C1D7-4373-A280-D4024D95A48E}"/>
                          </a:ext>
                        </a:extLst>
                      </p:cNvPr>
                      <p:cNvPicPr/>
                      <p:nvPr/>
                    </p:nvPicPr>
                    <p:blipFill>
                      <a:blip r:embed="rId4"/>
                      <a:stretch>
                        <a:fillRect/>
                      </a:stretch>
                    </p:blipFill>
                    <p:spPr>
                      <a:xfrm>
                        <a:off x="5638800" y="50447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6015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9E606ED-F561-4A07-B0A4-9DF0A9509A5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chemeClr val="accent1"/>
                </a:solidFill>
                <a:latin typeface="+mn-lt"/>
                <a:ea typeface="+mj-ea"/>
                <a:cs typeface="+mj-cs"/>
              </a:rPr>
              <a:t>ACKNOWLEDGEMENT OF SERVICE</a:t>
            </a:r>
            <a:br>
              <a:rPr lang="en-US" sz="3600" b="1" kern="1200" dirty="0">
                <a:solidFill>
                  <a:schemeClr val="accent1"/>
                </a:solidFill>
                <a:latin typeface="+mn-lt"/>
                <a:ea typeface="+mj-ea"/>
                <a:cs typeface="+mj-cs"/>
              </a:rPr>
            </a:br>
            <a:r>
              <a:rPr lang="en-US" sz="3600" b="1" kern="1200" dirty="0">
                <a:solidFill>
                  <a:schemeClr val="accent1"/>
                </a:solidFill>
                <a:latin typeface="+mn-lt"/>
                <a:ea typeface="+mj-ea"/>
                <a:cs typeface="+mj-cs"/>
              </a:rPr>
              <a:t>Form 4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Object 3">
            <a:extLst>
              <a:ext uri="{FF2B5EF4-FFF2-40B4-BE49-F238E27FC236}">
                <a16:creationId xmlns:a16="http://schemas.microsoft.com/office/drawing/2014/main" id="{7061FC13-4442-4047-B534-A90129642656}"/>
              </a:ext>
            </a:extLst>
          </p:cNvPr>
          <p:cNvGraphicFramePr>
            <a:graphicFrameLocks noChangeAspect="1"/>
          </p:cNvGraphicFramePr>
          <p:nvPr>
            <p:extLst>
              <p:ext uri="{D42A27DB-BD31-4B8C-83A1-F6EECF244321}">
                <p14:modId xmlns:p14="http://schemas.microsoft.com/office/powerpoint/2010/main" val="1638220944"/>
              </p:ext>
            </p:extLst>
          </p:nvPr>
        </p:nvGraphicFramePr>
        <p:xfrm>
          <a:off x="5638800" y="4844376"/>
          <a:ext cx="914400" cy="806450"/>
        </p:xfrm>
        <a:graphic>
          <a:graphicData uri="http://schemas.openxmlformats.org/presentationml/2006/ole">
            <mc:AlternateContent xmlns:mc="http://schemas.openxmlformats.org/markup-compatibility/2006">
              <mc:Choice xmlns:v="urn:schemas-microsoft-com:vml" Requires="v">
                <p:oleObj spid="_x0000_s3075" name="Acrobat Document" showAsIcon="1" r:id="rId3" imgW="914400" imgH="806400" progId="Acrobat.Document.DC">
                  <p:embed/>
                </p:oleObj>
              </mc:Choice>
              <mc:Fallback>
                <p:oleObj name="Acrobat Document" showAsIcon="1" r:id="rId3" imgW="914400" imgH="806400" progId="Acrobat.Document.DC">
                  <p:embed/>
                  <p:pic>
                    <p:nvPicPr>
                      <p:cNvPr id="4" name="Object 3">
                        <a:extLst>
                          <a:ext uri="{FF2B5EF4-FFF2-40B4-BE49-F238E27FC236}">
                            <a16:creationId xmlns:a16="http://schemas.microsoft.com/office/drawing/2014/main" id="{7061FC13-4442-4047-B534-A90129642656}"/>
                          </a:ext>
                        </a:extLst>
                      </p:cNvPr>
                      <p:cNvPicPr/>
                      <p:nvPr/>
                    </p:nvPicPr>
                    <p:blipFill>
                      <a:blip r:embed="rId4"/>
                      <a:stretch>
                        <a:fillRect/>
                      </a:stretch>
                    </p:blipFill>
                    <p:spPr>
                      <a:xfrm>
                        <a:off x="5638800" y="484437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22417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9E606ED-F561-4A07-B0A4-9DF0A9509A5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dirty="0">
                <a:solidFill>
                  <a:schemeClr val="accent1"/>
                </a:solidFill>
                <a:latin typeface="+mn-lt"/>
                <a:ea typeface="+mj-ea"/>
                <a:cs typeface="+mj-cs"/>
              </a:rPr>
              <a:t>DEFENCE AND COUNTERCLAIM</a:t>
            </a:r>
            <a:br>
              <a:rPr lang="en-US" sz="3600" b="1" kern="1200" dirty="0">
                <a:solidFill>
                  <a:schemeClr val="accent1"/>
                </a:solidFill>
                <a:latin typeface="+mn-lt"/>
                <a:ea typeface="+mj-ea"/>
                <a:cs typeface="+mj-cs"/>
              </a:rPr>
            </a:br>
            <a:r>
              <a:rPr lang="en-US" sz="3600" b="1" kern="1200" dirty="0">
                <a:solidFill>
                  <a:schemeClr val="accent1"/>
                </a:solidFill>
                <a:latin typeface="+mn-lt"/>
                <a:ea typeface="+mj-ea"/>
                <a:cs typeface="+mj-cs"/>
              </a:rPr>
              <a:t>Form 5</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Object 3">
            <a:extLst>
              <a:ext uri="{FF2B5EF4-FFF2-40B4-BE49-F238E27FC236}">
                <a16:creationId xmlns:a16="http://schemas.microsoft.com/office/drawing/2014/main" id="{B014A3F4-3A92-461F-8DF3-FCB0D9A7F08D}"/>
              </a:ext>
            </a:extLst>
          </p:cNvPr>
          <p:cNvGraphicFramePr>
            <a:graphicFrameLocks noChangeAspect="1"/>
          </p:cNvGraphicFramePr>
          <p:nvPr>
            <p:extLst>
              <p:ext uri="{D42A27DB-BD31-4B8C-83A1-F6EECF244321}">
                <p14:modId xmlns:p14="http://schemas.microsoft.com/office/powerpoint/2010/main" val="3933403550"/>
              </p:ext>
            </p:extLst>
          </p:nvPr>
        </p:nvGraphicFramePr>
        <p:xfrm>
          <a:off x="5638800" y="4844376"/>
          <a:ext cx="914400" cy="806450"/>
        </p:xfrm>
        <a:graphic>
          <a:graphicData uri="http://schemas.openxmlformats.org/presentationml/2006/ole">
            <mc:AlternateContent xmlns:mc="http://schemas.openxmlformats.org/markup-compatibility/2006">
              <mc:Choice xmlns:v="urn:schemas-microsoft-com:vml" Requires="v">
                <p:oleObj spid="_x0000_s4099" name="Acrobat Document" showAsIcon="1" r:id="rId3" imgW="914400" imgH="806400" progId="Acrobat.Document.DC">
                  <p:embed/>
                </p:oleObj>
              </mc:Choice>
              <mc:Fallback>
                <p:oleObj name="Acrobat Document" showAsIcon="1" r:id="rId3" imgW="914400" imgH="806400" progId="Acrobat.Document.DC">
                  <p:embed/>
                  <p:pic>
                    <p:nvPicPr>
                      <p:cNvPr id="4" name="Object 3">
                        <a:extLst>
                          <a:ext uri="{FF2B5EF4-FFF2-40B4-BE49-F238E27FC236}">
                            <a16:creationId xmlns:a16="http://schemas.microsoft.com/office/drawing/2014/main" id="{B014A3F4-3A92-461F-8DF3-FCB0D9A7F08D}"/>
                          </a:ext>
                        </a:extLst>
                      </p:cNvPr>
                      <p:cNvPicPr/>
                      <p:nvPr/>
                    </p:nvPicPr>
                    <p:blipFill>
                      <a:blip r:embed="rId4"/>
                      <a:stretch>
                        <a:fillRect/>
                      </a:stretch>
                    </p:blipFill>
                    <p:spPr>
                      <a:xfrm>
                        <a:off x="5638800" y="484437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3923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97EC94-7D39-4445-99C4-62D48275A781}"/>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accent1"/>
                </a:solidFill>
                <a:latin typeface="+mn-lt"/>
              </a:rPr>
              <a:t>Originating Application Form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1FC98E7-E5CD-4170-97E7-D893149C7712}"/>
              </a:ext>
            </a:extLst>
          </p:cNvPr>
          <p:cNvSpPr>
            <a:spLocks noGrp="1"/>
          </p:cNvSpPr>
          <p:nvPr>
            <p:ph idx="1"/>
          </p:nvPr>
        </p:nvSpPr>
        <p:spPr>
          <a:xfrm>
            <a:off x="838200" y="1929383"/>
            <a:ext cx="10515600" cy="4661539"/>
          </a:xfrm>
        </p:spPr>
        <p:txBody>
          <a:bodyPr>
            <a:normAutofit/>
          </a:bodyPr>
          <a:lstStyle/>
          <a:p>
            <a:pPr marR="0" indent="0">
              <a:spcBef>
                <a:spcPts val="0"/>
              </a:spcBef>
              <a:spcAft>
                <a:spcPts val="0"/>
              </a:spcAft>
              <a:buNone/>
            </a:pPr>
            <a:r>
              <a:rPr lang="en-US"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To be used when [8.15]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spcBef>
                <a:spcPts val="0"/>
              </a:spcBef>
              <a:spcAft>
                <a:spcPts val="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court’s decision is sought on a question which is unlikely to involve a substantial dispute of fact</a:t>
            </a:r>
          </a:p>
          <a:p>
            <a:pPr>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a statute, </a:t>
            </a:r>
            <a:r>
              <a:rPr lang="en-US" sz="1900" b="1" dirty="0" err="1">
                <a:effectLst/>
                <a:latin typeface="Calibri" panose="020F0502020204030204" pitchFamily="34" charset="0"/>
                <a:ea typeface="Calibri" panose="020F0502020204030204" pitchFamily="34" charset="0"/>
                <a:cs typeface="Times New Roman" panose="02020603050405020304" pitchFamily="18" charset="0"/>
              </a:rPr>
              <a:t>rule,of</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PD requires or permits the use of this procedure</a:t>
            </a:r>
          </a:p>
          <a:p>
            <a:pPr>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[8.16] </a:t>
            </a:r>
          </a:p>
          <a:p>
            <a:pPr>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where there is a claim by or against a child or protected party/patient which has been settled before the commencement of proceedings and the sole purpose of the claim is to obtain the approval of the court.</a:t>
            </a:r>
            <a:endParaRPr lang="en-US" sz="1900" b="1"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en-US"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Case Management</a:t>
            </a:r>
          </a:p>
          <a:p>
            <a:pPr>
              <a:spcBef>
                <a:spcPts val="0"/>
              </a:spcBef>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[8.18 -.19]</a:t>
            </a:r>
          </a:p>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default judgment not available – but on failure to acknowledge service </a:t>
            </a:r>
            <a:r>
              <a:rPr lang="en-US" sz="1900" b="1" dirty="0">
                <a:latin typeface="Calibri" panose="020F0502020204030204" pitchFamily="34" charset="0"/>
                <a:ea typeface="Calibri" panose="020F0502020204030204" pitchFamily="34" charset="0"/>
                <a:cs typeface="Times New Roman" panose="02020603050405020304" pitchFamily="18" charset="0"/>
              </a:rPr>
              <a:t>defendant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may attend but not take part in hearing without permission of court [8.23</a:t>
            </a:r>
          </a:p>
          <a:p>
            <a:pPr>
              <a:spcBef>
                <a:spcPts val="0"/>
              </a:spcBef>
            </a:pPr>
            <a:r>
              <a:rPr lang="en-US" sz="1900" b="1" dirty="0">
                <a:effectLst/>
                <a:latin typeface="Calibri" panose="020F0502020204030204" pitchFamily="34" charset="0"/>
                <a:ea typeface="Calibri" panose="020F0502020204030204" pitchFamily="34" charset="0"/>
                <a:cs typeface="Times New Roman" panose="02020603050405020304" pitchFamily="18" charset="0"/>
              </a:rPr>
              <a:t>court may on application or its own initiative order/direct</a:t>
            </a:r>
            <a:r>
              <a:rPr lang="en-US" sz="1900" b="1" dirty="0">
                <a:latin typeface="Calibri" panose="020F0502020204030204" pitchFamily="34" charset="0"/>
                <a:ea typeface="Calibri" panose="020F0502020204030204" pitchFamily="34" charset="0"/>
                <a:cs typeface="Times New Roman" panose="02020603050405020304" pitchFamily="18" charset="0"/>
              </a:rPr>
              <a:t> </a:t>
            </a:r>
            <a:r>
              <a:rPr lang="en-US" sz="1900" b="1" dirty="0">
                <a:effectLst/>
                <a:latin typeface="Calibri" panose="020F0502020204030204" pitchFamily="34" charset="0"/>
                <a:ea typeface="Calibri" panose="020F0502020204030204" pitchFamily="34" charset="0"/>
                <a:cs typeface="Times New Roman" panose="02020603050405020304" pitchFamily="18" charset="0"/>
              </a:rPr>
              <a:t>matter to continue as standard claim</a:t>
            </a:r>
          </a:p>
          <a:p>
            <a:r>
              <a:rPr lang="en-US" sz="1900" b="1" dirty="0">
                <a:effectLst/>
                <a:latin typeface="Calibri" panose="020F0502020204030204" pitchFamily="34" charset="0"/>
                <a:ea typeface="Calibri" panose="020F0502020204030204" pitchFamily="34" charset="0"/>
                <a:cs typeface="Times New Roman" panose="02020603050405020304" pitchFamily="18" charset="0"/>
              </a:rPr>
              <a:t>hearing date and other directions for early disposal as soon as defendant has acknowledged service</a:t>
            </a:r>
            <a:endParaRPr lang="en-US" sz="1900" b="1" dirty="0"/>
          </a:p>
        </p:txBody>
      </p:sp>
    </p:spTree>
    <p:extLst>
      <p:ext uri="{BB962C8B-B14F-4D97-AF65-F5344CB8AC3E}">
        <p14:creationId xmlns:p14="http://schemas.microsoft.com/office/powerpoint/2010/main" val="1511121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5B78D2F-756C-4047-9CFF-1D37FECE9BD7}"/>
              </a:ext>
            </a:extLst>
          </p:cNvPr>
          <p:cNvSpPr>
            <a:spLocks noGrp="1"/>
          </p:cNvSpPr>
          <p:nvPr>
            <p:ph type="title"/>
          </p:nvPr>
        </p:nvSpPr>
        <p:spPr>
          <a:xfrm>
            <a:off x="442790" y="1505563"/>
            <a:ext cx="3855720" cy="4371974"/>
          </a:xfrm>
        </p:spPr>
        <p:txBody>
          <a:bodyPr>
            <a:normAutofit/>
          </a:bodyPr>
          <a:lstStyle/>
          <a:p>
            <a:r>
              <a:rPr lang="en-US" sz="5400" b="1" dirty="0">
                <a:solidFill>
                  <a:schemeClr val="accent1"/>
                </a:solidFill>
                <a:latin typeface="+mn-lt"/>
              </a:rPr>
              <a:t>Contents of Originating Application Form</a:t>
            </a:r>
            <a:br>
              <a:rPr lang="en-US" sz="5400" b="1" dirty="0">
                <a:solidFill>
                  <a:schemeClr val="accent1"/>
                </a:solidFill>
                <a:latin typeface="+mn-lt"/>
              </a:rPr>
            </a:br>
            <a:r>
              <a:rPr lang="en-US" sz="3600" b="1" dirty="0">
                <a:solidFill>
                  <a:schemeClr val="accent1"/>
                </a:solidFill>
                <a:latin typeface="+mn-lt"/>
              </a:rPr>
              <a:t>[8.20]</a:t>
            </a:r>
          </a:p>
        </p:txBody>
      </p:sp>
      <p:sp>
        <p:nvSpPr>
          <p:cNvPr id="3" name="Content Placeholder 2">
            <a:extLst>
              <a:ext uri="{FF2B5EF4-FFF2-40B4-BE49-F238E27FC236}">
                <a16:creationId xmlns:a16="http://schemas.microsoft.com/office/drawing/2014/main" id="{0217E2E0-05FB-4C00-BB39-88FBBD698DB4}"/>
              </a:ext>
            </a:extLst>
          </p:cNvPr>
          <p:cNvSpPr>
            <a:spLocks noGrp="1"/>
          </p:cNvSpPr>
          <p:nvPr>
            <p:ph idx="1"/>
          </p:nvPr>
        </p:nvSpPr>
        <p:spPr>
          <a:xfrm>
            <a:off x="6199361" y="623512"/>
            <a:ext cx="5549849" cy="5970552"/>
          </a:xfrm>
        </p:spPr>
        <p:txBody>
          <a:bodyPr anchor="ctr">
            <a:normAutofit/>
          </a:bodyPr>
          <a:lstStyle/>
          <a:p>
            <a:pPr marL="0" marR="0" lvl="0" indent="0">
              <a:spcBef>
                <a:spcPts val="0"/>
              </a:spcBef>
              <a:spcAft>
                <a:spcPts val="0"/>
              </a:spcAft>
              <a:buNone/>
            </a:pPr>
            <a:r>
              <a:rPr lang="en-US" b="1" dirty="0">
                <a:solidFill>
                  <a:schemeClr val="accent1"/>
                </a:solidFill>
                <a:effectLst/>
                <a:ea typeface="Calibri" panose="020F0502020204030204" pitchFamily="34" charset="0"/>
                <a:cs typeface="Times New Roman" panose="02020603050405020304" pitchFamily="18" charset="0"/>
              </a:rPr>
              <a:t>What Types of Actions?</a:t>
            </a:r>
          </a:p>
          <a:p>
            <a:pPr marL="0" marR="0" lvl="0" indent="0">
              <a:spcBef>
                <a:spcPts val="0"/>
              </a:spcBef>
              <a:spcAft>
                <a:spcPts val="0"/>
              </a:spcAft>
              <a:buNone/>
            </a:pPr>
            <a:endParaRPr lang="en-US" sz="2000" b="1" dirty="0">
              <a:solidFill>
                <a:schemeClr val="tx2"/>
              </a:solidFill>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000" b="1" dirty="0">
              <a:solidFill>
                <a:schemeClr val="tx2"/>
              </a:solidFill>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000" b="1" dirty="0">
                <a:solidFill>
                  <a:schemeClr val="tx2"/>
                </a:solidFill>
                <a:effectLst/>
                <a:ea typeface="Calibri" panose="020F0502020204030204" pitchFamily="34" charset="0"/>
                <a:cs typeface="Times New Roman" panose="02020603050405020304" pitchFamily="18" charset="0"/>
              </a:rPr>
              <a:t>The form must contain (</a:t>
            </a:r>
            <a:r>
              <a:rPr lang="en-US" sz="2000" b="1" dirty="0" err="1">
                <a:solidFill>
                  <a:schemeClr val="tx2"/>
                </a:solidFill>
                <a:effectLst/>
                <a:ea typeface="Calibri" panose="020F0502020204030204" pitchFamily="34" charset="0"/>
                <a:cs typeface="Times New Roman" panose="02020603050405020304" pitchFamily="18" charset="0"/>
              </a:rPr>
              <a:t>i</a:t>
            </a:r>
            <a:r>
              <a:rPr lang="en-US" sz="2000" b="1" dirty="0">
                <a:solidFill>
                  <a:schemeClr val="tx2"/>
                </a:solidFill>
                <a:effectLst/>
                <a:ea typeface="Calibri" panose="020F0502020204030204" pitchFamily="34" charset="0"/>
                <a:cs typeface="Times New Roman" panose="02020603050405020304" pitchFamily="18" charset="0"/>
              </a:rPr>
              <a:t>) the question the claimant wants court to decide, or </a:t>
            </a:r>
          </a:p>
          <a:p>
            <a:pPr marL="0" marR="0" lvl="0" indent="0">
              <a:spcBef>
                <a:spcPts val="0"/>
              </a:spcBef>
              <a:spcAft>
                <a:spcPts val="0"/>
              </a:spcAft>
              <a:buNone/>
            </a:pPr>
            <a:r>
              <a:rPr lang="en-US" sz="2000" b="1" dirty="0">
                <a:solidFill>
                  <a:schemeClr val="tx2"/>
                </a:solidFill>
                <a:effectLst/>
                <a:ea typeface="Calibri" panose="020F0502020204030204" pitchFamily="34" charset="0"/>
                <a:cs typeface="Times New Roman" panose="02020603050405020304" pitchFamily="18" charset="0"/>
              </a:rPr>
              <a:t>(ii) the remedy being sought and the legal basis for it,</a:t>
            </a:r>
            <a:r>
              <a:rPr lang="en-US" sz="2000" b="1" dirty="0">
                <a:solidFill>
                  <a:schemeClr val="tx2"/>
                </a:solidFill>
                <a:ea typeface="Calibri" panose="020F0502020204030204" pitchFamily="34" charset="0"/>
                <a:cs typeface="Times New Roman" panose="02020603050405020304" pitchFamily="18" charset="0"/>
              </a:rPr>
              <a:t> and </a:t>
            </a:r>
          </a:p>
          <a:p>
            <a:pPr marL="0" marR="0" lvl="0" indent="0">
              <a:spcBef>
                <a:spcPts val="0"/>
              </a:spcBef>
              <a:spcAft>
                <a:spcPts val="0"/>
              </a:spcAft>
              <a:buNone/>
            </a:pPr>
            <a:r>
              <a:rPr lang="en-US" sz="2000" b="1" dirty="0">
                <a:solidFill>
                  <a:schemeClr val="tx2"/>
                </a:solidFill>
                <a:effectLst/>
                <a:ea typeface="Calibri" panose="020F0502020204030204" pitchFamily="34" charset="0"/>
                <a:cs typeface="Times New Roman" panose="02020603050405020304" pitchFamily="18" charset="0"/>
              </a:rPr>
              <a:t>(iii) any representative capacity of claimant/defendant</a:t>
            </a:r>
            <a:r>
              <a:rPr lang="en-US" sz="2000" b="1" dirty="0">
                <a:solidFill>
                  <a:schemeClr val="tx2"/>
                </a:solidFill>
                <a:ea typeface="Calibri" panose="020F0502020204030204" pitchFamily="34" charset="0"/>
                <a:cs typeface="Times New Roman" panose="02020603050405020304" pitchFamily="18" charset="0"/>
              </a:rPr>
              <a:t> and a C</a:t>
            </a:r>
            <a:r>
              <a:rPr lang="en-US" sz="2000" b="1" dirty="0">
                <a:solidFill>
                  <a:schemeClr val="tx2"/>
                </a:solidFill>
                <a:effectLst/>
                <a:ea typeface="Calibri" panose="020F0502020204030204" pitchFamily="34" charset="0"/>
                <a:cs typeface="Times New Roman" panose="02020603050405020304" pitchFamily="18" charset="0"/>
              </a:rPr>
              <a:t>ertificate  of truth</a:t>
            </a:r>
            <a:r>
              <a:rPr lang="en-US" sz="2000" dirty="0">
                <a:solidFill>
                  <a:schemeClr val="tx2"/>
                </a:solidFill>
                <a:effectLst/>
                <a:ea typeface="Calibri" panose="020F0502020204030204" pitchFamily="34" charset="0"/>
                <a:cs typeface="Times New Roman" panose="02020603050405020304" pitchFamily="18" charset="0"/>
              </a:rPr>
              <a:t>.</a:t>
            </a:r>
          </a:p>
          <a:p>
            <a:pPr marL="0" marR="0" lvl="0" indent="0">
              <a:spcBef>
                <a:spcPts val="0"/>
              </a:spcBef>
              <a:spcAft>
                <a:spcPts val="0"/>
              </a:spcAft>
              <a:buNone/>
            </a:pPr>
            <a:endParaRPr lang="en-US" sz="1800" dirty="0">
              <a:solidFill>
                <a:schemeClr val="tx2"/>
              </a:solidFill>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2000" b="1" dirty="0">
                <a:solidFill>
                  <a:schemeClr val="tx2"/>
                </a:solidFill>
                <a:effectLst/>
                <a:ea typeface="Times New Roman" panose="02020603050405020304" pitchFamily="18" charset="0"/>
              </a:rPr>
              <a:t>The type of proceedings using this process includes where a person seeks a direction or order from the court such as where </a:t>
            </a:r>
            <a:r>
              <a:rPr lang="en-US" sz="2000" b="1" dirty="0">
                <a:solidFill>
                  <a:schemeClr val="accent1">
                    <a:lumMod val="50000"/>
                  </a:schemeClr>
                </a:solidFill>
                <a:effectLst/>
                <a:ea typeface="Times New Roman" panose="02020603050405020304" pitchFamily="18" charset="0"/>
              </a:rPr>
              <a:t>a trustee or an executor intending either to bring or to defend a claim, seeks a direction from the court authorizing them so to do.</a:t>
            </a:r>
          </a:p>
          <a:p>
            <a:pPr marL="0" marR="0" lvl="0" indent="0">
              <a:spcBef>
                <a:spcPts val="0"/>
              </a:spcBef>
              <a:spcAft>
                <a:spcPts val="0"/>
              </a:spcAft>
              <a:buNone/>
            </a:pPr>
            <a:endParaRPr lang="en-US" sz="2000" b="1" dirty="0">
              <a:solidFill>
                <a:schemeClr val="accent1">
                  <a:lumMod val="50000"/>
                </a:schemeClr>
              </a:solidFill>
              <a:effectLst/>
              <a:ea typeface="Times New Roman" panose="02020603050405020304" pitchFamily="18" charset="0"/>
            </a:endParaRPr>
          </a:p>
          <a:p>
            <a:pPr marL="0" marR="0" lvl="0" indent="0">
              <a:spcBef>
                <a:spcPts val="0"/>
              </a:spcBef>
              <a:spcAft>
                <a:spcPts val="0"/>
              </a:spcAft>
              <a:buNone/>
            </a:pPr>
            <a:r>
              <a:rPr lang="en-US" sz="2000" dirty="0">
                <a:solidFill>
                  <a:schemeClr val="accent1">
                    <a:lumMod val="50000"/>
                  </a:schemeClr>
                </a:solidFill>
                <a:effectLst/>
                <a:ea typeface="Times New Roman" panose="02020603050405020304" pitchFamily="18" charset="0"/>
              </a:rPr>
              <a:t>(‘</a:t>
            </a:r>
            <a:r>
              <a:rPr lang="en-US" sz="2000" dirty="0" err="1">
                <a:solidFill>
                  <a:schemeClr val="accent1">
                    <a:lumMod val="50000"/>
                  </a:schemeClr>
                </a:solidFill>
                <a:effectLst/>
                <a:ea typeface="Times New Roman" panose="02020603050405020304" pitchFamily="18" charset="0"/>
              </a:rPr>
              <a:t>Beddoe</a:t>
            </a:r>
            <a:r>
              <a:rPr lang="en-US" sz="2000" dirty="0">
                <a:solidFill>
                  <a:schemeClr val="accent1">
                    <a:lumMod val="50000"/>
                  </a:schemeClr>
                </a:solidFill>
                <a:effectLst/>
                <a:ea typeface="Times New Roman" panose="02020603050405020304" pitchFamily="18" charset="0"/>
              </a:rPr>
              <a:t>’ application after the case of </a:t>
            </a:r>
            <a:r>
              <a:rPr lang="en-US" sz="2000" i="1" dirty="0">
                <a:solidFill>
                  <a:schemeClr val="accent1">
                    <a:lumMod val="50000"/>
                  </a:schemeClr>
                </a:solidFill>
                <a:effectLst/>
                <a:ea typeface="Times New Roman" panose="02020603050405020304" pitchFamily="18" charset="0"/>
              </a:rPr>
              <a:t>Re </a:t>
            </a:r>
            <a:r>
              <a:rPr lang="en-US" sz="2000" i="1" dirty="0" err="1">
                <a:solidFill>
                  <a:schemeClr val="accent1">
                    <a:lumMod val="50000"/>
                  </a:schemeClr>
                </a:solidFill>
                <a:effectLst/>
                <a:ea typeface="Times New Roman" panose="02020603050405020304" pitchFamily="18" charset="0"/>
              </a:rPr>
              <a:t>Beddoe</a:t>
            </a:r>
            <a:r>
              <a:rPr lang="en-US" sz="2000" i="1" dirty="0">
                <a:solidFill>
                  <a:schemeClr val="accent1">
                    <a:lumMod val="50000"/>
                  </a:schemeClr>
                </a:solidFill>
                <a:effectLst/>
                <a:ea typeface="Times New Roman" panose="02020603050405020304" pitchFamily="18" charset="0"/>
              </a:rPr>
              <a:t>, Downes v Cottam</a:t>
            </a:r>
            <a:r>
              <a:rPr lang="en-US" sz="2000" dirty="0">
                <a:solidFill>
                  <a:schemeClr val="accent1">
                    <a:lumMod val="50000"/>
                  </a:schemeClr>
                </a:solidFill>
                <a:effectLst/>
                <a:ea typeface="Times New Roman" panose="02020603050405020304" pitchFamily="18" charset="0"/>
              </a:rPr>
              <a:t> </a:t>
            </a:r>
            <a:r>
              <a:rPr lang="en-US" sz="2000" u="none" strike="noStrike" dirty="0">
                <a:solidFill>
                  <a:schemeClr val="accent1">
                    <a:lumMod val="50000"/>
                  </a:schemeClr>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[1893] 1 Ch 547</a:t>
            </a:r>
            <a:r>
              <a:rPr lang="en-US" sz="2000" dirty="0">
                <a:solidFill>
                  <a:schemeClr val="accent1">
                    <a:lumMod val="50000"/>
                  </a:schemeClr>
                </a:solidFill>
                <a:effectLst/>
                <a:ea typeface="Times New Roman" panose="02020603050405020304" pitchFamily="18" charset="0"/>
              </a:rPr>
              <a:t>, CA.) </a:t>
            </a:r>
          </a:p>
          <a:p>
            <a:pPr marL="0" marR="0" indent="0" algn="just">
              <a:spcBef>
                <a:spcPts val="0"/>
              </a:spcBef>
              <a:spcAft>
                <a:spcPts val="800"/>
              </a:spcAft>
              <a:buNone/>
            </a:pPr>
            <a:r>
              <a:rPr lang="en-US" sz="2000" b="1" dirty="0">
                <a:solidFill>
                  <a:schemeClr val="tx2"/>
                </a:solidFill>
                <a:effectLst/>
                <a:ea typeface="Calibri" panose="020F0502020204030204" pitchFamily="34" charset="0"/>
                <a:cs typeface="Times New Roman" panose="02020603050405020304" pitchFamily="18" charset="0"/>
              </a:rPr>
              <a:t>	</a:t>
            </a:r>
            <a:endParaRPr lang="en-US" sz="2000" dirty="0">
              <a:solidFill>
                <a:schemeClr val="tx2"/>
              </a:solidFill>
              <a:effectLst/>
              <a:ea typeface="Calibri" panose="020F0502020204030204" pitchFamily="34" charset="0"/>
              <a:cs typeface="Times New Roman" panose="02020603050405020304" pitchFamily="18" charset="0"/>
            </a:endParaRPr>
          </a:p>
          <a:p>
            <a:endParaRPr lang="en-US" sz="1800" dirty="0">
              <a:solidFill>
                <a:schemeClr val="tx2"/>
              </a:solidFill>
            </a:endParaRPr>
          </a:p>
        </p:txBody>
      </p:sp>
    </p:spTree>
    <p:extLst>
      <p:ext uri="{BB962C8B-B14F-4D97-AF65-F5344CB8AC3E}">
        <p14:creationId xmlns:p14="http://schemas.microsoft.com/office/powerpoint/2010/main" val="274093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E7FDD7-8787-4AF1-87FC-88F9D9B3C928}"/>
              </a:ext>
            </a:extLst>
          </p:cNvPr>
          <p:cNvSpPr>
            <a:spLocks noGrp="1"/>
          </p:cNvSpPr>
          <p:nvPr>
            <p:ph type="title"/>
          </p:nvPr>
        </p:nvSpPr>
        <p:spPr>
          <a:xfrm>
            <a:off x="199176" y="485266"/>
            <a:ext cx="4242932" cy="5431536"/>
          </a:xfrm>
        </p:spPr>
        <p:txBody>
          <a:bodyPr>
            <a:normAutofit/>
          </a:bodyPr>
          <a:lstStyle/>
          <a:p>
            <a:r>
              <a:rPr lang="en-US" sz="5000" b="1" dirty="0">
                <a:solidFill>
                  <a:schemeClr val="accent1"/>
                </a:solidFill>
                <a:latin typeface="+mn-lt"/>
              </a:rPr>
              <a:t>Evidence Management under Originating Application </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D1A172-C57B-4D21-905B-BEAFB5EABAC2}"/>
              </a:ext>
            </a:extLst>
          </p:cNvPr>
          <p:cNvSpPr>
            <a:spLocks noGrp="1"/>
          </p:cNvSpPr>
          <p:nvPr>
            <p:ph idx="1"/>
          </p:nvPr>
        </p:nvSpPr>
        <p:spPr>
          <a:xfrm>
            <a:off x="5126418" y="552091"/>
            <a:ext cx="6224335" cy="5431536"/>
          </a:xfrm>
        </p:spPr>
        <p:txBody>
          <a:bodyPr anchor="ctr">
            <a:normAutofit/>
          </a:bodyPr>
          <a:lstStyle/>
          <a:p>
            <a:pPr marL="0" marR="0" indent="0" algn="just">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just">
              <a:spcBef>
                <a:spcPts val="0"/>
              </a:spcBef>
              <a:spcAft>
                <a:spcPts val="800"/>
              </a:spcAft>
              <a:buNone/>
            </a:pPr>
            <a:r>
              <a:rPr lang="en-US" sz="17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[8.24]</a:t>
            </a:r>
          </a:p>
          <a:p>
            <a:pPr marR="0" lvl="0" algn="just">
              <a:spcBef>
                <a:spcPts val="0"/>
              </a:spcBef>
              <a:spcAft>
                <a:spcPts val="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claimant must file evidence with claim form and have it served on defendant </a:t>
            </a:r>
            <a:endParaRPr lang="en-US" sz="1700" b="1" dirty="0">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defendant must file and serve evidence with acknowledgement of service, unless otherwise ordered by court</a:t>
            </a:r>
          </a:p>
          <a:p>
            <a:pPr marR="0" lvl="0" algn="just">
              <a:spcBef>
                <a:spcPts val="0"/>
              </a:spcBef>
              <a:spcAft>
                <a:spcPts val="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claimant may file further evidence in reply within 14 days of defendant's evidence </a:t>
            </a:r>
          </a:p>
          <a:p>
            <a:pPr marR="0" lvl="0" algn="just">
              <a:spcBef>
                <a:spcPts val="0"/>
              </a:spcBef>
              <a:spcAft>
                <a:spcPts val="80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claimant may rely on matters set out in claim form as evidence if the form is verified by Certificat</a:t>
            </a:r>
            <a:r>
              <a:rPr lang="en-US" sz="1700" b="1" dirty="0">
                <a:latin typeface="Calibri" panose="020F0502020204030204" pitchFamily="34" charset="0"/>
                <a:ea typeface="Calibri" panose="020F0502020204030204" pitchFamily="34" charset="0"/>
                <a:cs typeface="Times New Roman" panose="02020603050405020304" pitchFamily="18" charset="0"/>
              </a:rPr>
              <a:t>e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of truth.</a:t>
            </a:r>
          </a:p>
          <a:p>
            <a:pPr marL="0" marR="0" indent="0" algn="just">
              <a:spcBef>
                <a:spcPts val="0"/>
              </a:spcBef>
              <a:spcAft>
                <a:spcPts val="800"/>
              </a:spcAft>
              <a:buNone/>
            </a:pPr>
            <a:r>
              <a:rPr lang="en-US" sz="17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[8.25]</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p>
          <a:p>
            <a:pPr marR="0" lvl="0" algn="just">
              <a:spcBef>
                <a:spcPts val="0"/>
              </a:spcBef>
              <a:spcAft>
                <a:spcPts val="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No evidence is to be relied on unless served in accordance with rules or court gives permission</a:t>
            </a:r>
          </a:p>
          <a:p>
            <a:pPr marR="0" lvl="0" algn="just">
              <a:spcBef>
                <a:spcPts val="0"/>
              </a:spcBef>
              <a:spcAft>
                <a:spcPts val="80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The Court may require or permit party to give oral evidence or be cross examined</a:t>
            </a:r>
            <a:endParaRPr lang="en-US" sz="1700" b="1" dirty="0">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800"/>
              </a:spcAft>
              <a:buFont typeface="Courier New" panose="02070309020205020404" pitchFamily="49" charset="0"/>
              <a:buChar char="o"/>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Court may dismiss/strikeout if no evidence is filed with claim or matters set out are not sufficient to support the claim. But court could deal with the matter justly, by giving claimant leave on stringent terms as  time for compliance and as to costs (</a:t>
            </a:r>
            <a:r>
              <a:rPr lang="en-US" sz="1700" b="1" i="1" dirty="0" err="1">
                <a:effectLst/>
                <a:latin typeface="Calibri" panose="020F0502020204030204" pitchFamily="34" charset="0"/>
                <a:ea typeface="Calibri" panose="020F0502020204030204" pitchFamily="34" charset="0"/>
                <a:cs typeface="Times New Roman" panose="02020603050405020304" pitchFamily="18" charset="0"/>
              </a:rPr>
              <a:t>Parnall</a:t>
            </a:r>
            <a:r>
              <a:rPr lang="en-US" sz="1700" b="1" i="1" dirty="0">
                <a:effectLst/>
                <a:latin typeface="Calibri" panose="020F0502020204030204" pitchFamily="34" charset="0"/>
                <a:ea typeface="Calibri" panose="020F0502020204030204" pitchFamily="34" charset="0"/>
                <a:cs typeface="Times New Roman" panose="02020603050405020304" pitchFamily="18" charset="0"/>
              </a:rPr>
              <a:t> v Hurst [2003] EWHC 2164 (</a:t>
            </a:r>
            <a:r>
              <a:rPr lang="en-US" sz="1700" b="1" i="1" dirty="0" err="1">
                <a:effectLst/>
                <a:latin typeface="Calibri" panose="020F0502020204030204" pitchFamily="34" charset="0"/>
                <a:ea typeface="Calibri" panose="020F0502020204030204" pitchFamily="34" charset="0"/>
                <a:cs typeface="Times New Roman" panose="02020603050405020304" pitchFamily="18" charset="0"/>
              </a:rPr>
              <a:t>ch</a:t>
            </a:r>
            <a:r>
              <a:rPr lang="en-US" sz="1700" b="1" i="1"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700" dirty="0"/>
          </a:p>
        </p:txBody>
      </p:sp>
    </p:spTree>
    <p:extLst>
      <p:ext uri="{BB962C8B-B14F-4D97-AF65-F5344CB8AC3E}">
        <p14:creationId xmlns:p14="http://schemas.microsoft.com/office/powerpoint/2010/main" val="1434767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29A74CEC-604C-4645-BC47-58191F016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655" y="0"/>
            <a:ext cx="8022689" cy="6858000"/>
          </a:xfrm>
          <a:prstGeom prst="rect">
            <a:avLst/>
          </a:prstGeom>
        </p:spPr>
      </p:pic>
    </p:spTree>
    <p:extLst>
      <p:ext uri="{BB962C8B-B14F-4D97-AF65-F5344CB8AC3E}">
        <p14:creationId xmlns:p14="http://schemas.microsoft.com/office/powerpoint/2010/main" val="3436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424815" y="1148762"/>
            <a:ext cx="3438906" cy="5547602"/>
          </a:xfrm>
        </p:spPr>
        <p:txBody>
          <a:bodyPr anchor="t">
            <a:normAutofit lnSpcReduction="10000"/>
          </a:bodyPr>
          <a:lstStyle/>
          <a:p>
            <a:pPr marL="0" marR="0" indent="0">
              <a:spcBef>
                <a:spcPts val="1000"/>
              </a:spcBef>
              <a:spcAft>
                <a:spcPts val="800"/>
              </a:spcAft>
              <a:buNone/>
            </a:pPr>
            <a:endParaRPr lang="en-US" sz="900" b="1" dirty="0">
              <a:effectLst/>
              <a:latin typeface="Calibri" panose="020F0502020204030204" pitchFamily="34" charset="0"/>
              <a:ea typeface="Calibri" panose="020F0502020204030204" pitchFamily="34" charset="0"/>
            </a:endParaRPr>
          </a:p>
          <a:p>
            <a:pPr marL="0" marR="0" indent="0">
              <a:spcBef>
                <a:spcPts val="1000"/>
              </a:spcBef>
              <a:spcAft>
                <a:spcPts val="800"/>
              </a:spcAft>
              <a:buNone/>
            </a:pPr>
            <a:r>
              <a:rPr lang="en-US" sz="1800" b="1" dirty="0">
                <a:solidFill>
                  <a:schemeClr val="accent2"/>
                </a:solidFill>
                <a:effectLst/>
                <a:ea typeface="Calibri" panose="020F0502020204030204" pitchFamily="34" charset="0"/>
              </a:rPr>
              <a:t>By the end of the session the participants will  -</a:t>
            </a:r>
          </a:p>
          <a:p>
            <a:pPr marL="0" marR="0" indent="0">
              <a:spcBef>
                <a:spcPts val="1000"/>
              </a:spcBef>
              <a:spcAft>
                <a:spcPts val="800"/>
              </a:spcAft>
              <a:buNone/>
            </a:pPr>
            <a:endParaRPr lang="en-GB" sz="1700" b="1" dirty="0">
              <a:effectLst/>
              <a:ea typeface="Calibri" panose="020F0502020204030204" pitchFamily="34" charset="0"/>
            </a:endParaRPr>
          </a:p>
          <a:p>
            <a:pPr marL="342900" indent="-342900">
              <a:buAutoNum type="alphaLcPeriod"/>
            </a:pPr>
            <a:r>
              <a:rPr lang="en-US" sz="1700" b="1" dirty="0"/>
              <a:t>Relate the commencement of proceedings to:</a:t>
            </a:r>
          </a:p>
          <a:p>
            <a:pPr marL="971550" lvl="1" indent="-514350">
              <a:buFont typeface="+mj-lt"/>
              <a:buAutoNum type="romanLcPeriod"/>
            </a:pPr>
            <a:r>
              <a:rPr lang="en-US" sz="1700" b="1" dirty="0"/>
              <a:t>the overriding objective, </a:t>
            </a:r>
          </a:p>
          <a:p>
            <a:pPr marL="971550" lvl="1" indent="-514350">
              <a:buFont typeface="+mj-lt"/>
              <a:buAutoNum type="romanLcPeriod"/>
            </a:pPr>
            <a:r>
              <a:rPr lang="en-US" sz="1700" b="1" dirty="0"/>
              <a:t>the duty of litigants to assist the court, and</a:t>
            </a:r>
          </a:p>
          <a:p>
            <a:pPr marL="971550" lvl="1" indent="-514350">
              <a:buFont typeface="+mj-lt"/>
              <a:buAutoNum type="romanLcPeriod"/>
            </a:pPr>
            <a:r>
              <a:rPr lang="en-US" sz="1700" b="1" dirty="0"/>
              <a:t>the powers of the court in ensuring the just and proportionate disposition of disputes</a:t>
            </a:r>
          </a:p>
          <a:p>
            <a:pPr marL="342900" indent="-342900">
              <a:buAutoNum type="alphaLcPeriod"/>
            </a:pPr>
            <a:r>
              <a:rPr lang="en-US" sz="1700" b="1" dirty="0"/>
              <a:t>Learn about the three methods of commencing proceedings</a:t>
            </a:r>
          </a:p>
          <a:p>
            <a:pPr marL="342900" indent="-342900">
              <a:buAutoNum type="alphaLcPeriod"/>
            </a:pPr>
            <a:r>
              <a:rPr lang="en-US" sz="1700" b="1" dirty="0"/>
              <a:t>Understand the application of measurable performance standards to the management of the commencement of proceedings.</a:t>
            </a:r>
            <a:r>
              <a:rPr lang="en-US" sz="900" dirty="0"/>
              <a:t>	</a:t>
            </a:r>
            <a:endParaRPr lang="LID4096" sz="900"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18717" r="15411"/>
          <a:stretch/>
        </p:blipFill>
        <p:spPr>
          <a:xfrm>
            <a:off x="5254440" y="843533"/>
            <a:ext cx="6210993" cy="5280175"/>
          </a:xfrm>
          <a:prstGeom prst="rect">
            <a:avLst/>
          </a:prstGeom>
        </p:spPr>
      </p:pic>
    </p:spTree>
    <p:extLst>
      <p:ext uri="{BB962C8B-B14F-4D97-AF65-F5344CB8AC3E}">
        <p14:creationId xmlns:p14="http://schemas.microsoft.com/office/powerpoint/2010/main" val="182008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095A-80DE-4A24-9CC7-52AC5C85C690}"/>
              </a:ext>
            </a:extLst>
          </p:cNvPr>
          <p:cNvSpPr>
            <a:spLocks noGrp="1"/>
          </p:cNvSpPr>
          <p:nvPr>
            <p:ph type="title"/>
          </p:nvPr>
        </p:nvSpPr>
        <p:spPr>
          <a:xfrm>
            <a:off x="836612" y="209705"/>
            <a:ext cx="10515600" cy="1325563"/>
          </a:xfrm>
          <a:solidFill>
            <a:schemeClr val="bg2">
              <a:lumMod val="60000"/>
              <a:lumOff val="40000"/>
            </a:schemeClr>
          </a:solidFill>
        </p:spPr>
        <p:txBody>
          <a:bodyPr>
            <a:normAutofit/>
          </a:bodyPr>
          <a:lstStyle/>
          <a:p>
            <a:pPr algn="ctr"/>
            <a:r>
              <a:rPr lang="en-US" sz="5400" b="1" dirty="0">
                <a:solidFill>
                  <a:schemeClr val="accent1"/>
                </a:solidFill>
                <a:latin typeface="+mn-lt"/>
              </a:rPr>
              <a:t>Standard Claim Form</a:t>
            </a:r>
          </a:p>
        </p:txBody>
      </p:sp>
      <p:sp>
        <p:nvSpPr>
          <p:cNvPr id="4" name="Content Placeholder 3">
            <a:extLst>
              <a:ext uri="{FF2B5EF4-FFF2-40B4-BE49-F238E27FC236}">
                <a16:creationId xmlns:a16="http://schemas.microsoft.com/office/drawing/2014/main" id="{37BCBE0A-9B73-43BD-AA46-CF3F431359C3}"/>
              </a:ext>
            </a:extLst>
          </p:cNvPr>
          <p:cNvSpPr>
            <a:spLocks noGrp="1"/>
          </p:cNvSpPr>
          <p:nvPr>
            <p:ph sz="half" idx="2"/>
          </p:nvPr>
        </p:nvSpPr>
        <p:spPr>
          <a:xfrm>
            <a:off x="836612" y="1690688"/>
            <a:ext cx="10718938" cy="4872305"/>
          </a:xfrm>
        </p:spPr>
        <p:txBody>
          <a:bodyPr>
            <a:normAutofit/>
          </a:bodyPr>
          <a:lstStyle/>
          <a:p>
            <a:pPr marL="0" indent="0">
              <a:buNone/>
            </a:pPr>
            <a:r>
              <a:rPr lang="en-US" b="1" dirty="0">
                <a:solidFill>
                  <a:schemeClr val="accent1"/>
                </a:solidFill>
              </a:rPr>
              <a:t>A Spread Sheet</a:t>
            </a:r>
            <a:r>
              <a:rPr lang="en-US" dirty="0"/>
              <a:t>	</a:t>
            </a:r>
          </a:p>
          <a:p>
            <a:pPr marL="0" indent="0">
              <a:buNone/>
            </a:pPr>
            <a:endParaRPr lang="en-US" dirty="0"/>
          </a:p>
          <a:p>
            <a:r>
              <a:rPr lang="en-US" dirty="0"/>
              <a:t>First </a:t>
            </a:r>
            <a:r>
              <a:rPr lang="en-US" dirty="0">
                <a:solidFill>
                  <a:srgbClr val="FF0000"/>
                </a:solidFill>
              </a:rPr>
              <a:t>CMC 84-140 Days </a:t>
            </a:r>
            <a:r>
              <a:rPr lang="en-US" dirty="0"/>
              <a:t>after Service of Claim</a:t>
            </a:r>
          </a:p>
          <a:p>
            <a:pPr marL="0" indent="0">
              <a:buNone/>
            </a:pPr>
            <a:r>
              <a:rPr lang="en-US" dirty="0"/>
              <a:t>	</a:t>
            </a:r>
          </a:p>
          <a:p>
            <a:r>
              <a:rPr lang="en-US" dirty="0"/>
              <a:t>Note that there might be factors known to court office that may have to be taken into account</a:t>
            </a:r>
          </a:p>
          <a:p>
            <a:pPr marL="0" indent="0">
              <a:buNone/>
            </a:pPr>
            <a:endParaRPr lang="en-US" b="1" dirty="0"/>
          </a:p>
          <a:p>
            <a:pPr marL="0" indent="0">
              <a:buNone/>
            </a:pPr>
            <a:r>
              <a:rPr lang="en-US" b="1" dirty="0">
                <a:solidFill>
                  <a:schemeClr val="accent1"/>
                </a:solidFill>
              </a:rPr>
              <a:t>Performance Measure</a:t>
            </a:r>
          </a:p>
          <a:p>
            <a:r>
              <a:rPr lang="en-US" dirty="0"/>
              <a:t>Court statistics should specify Percentage of First CMC to take place </a:t>
            </a:r>
            <a:r>
              <a:rPr lang="en-US" dirty="0">
                <a:solidFill>
                  <a:srgbClr val="FF0000"/>
                </a:solidFill>
              </a:rPr>
              <a:t>within 84-140 days</a:t>
            </a:r>
          </a:p>
          <a:p>
            <a:endParaRPr lang="en-US" dirty="0"/>
          </a:p>
        </p:txBody>
      </p:sp>
    </p:spTree>
    <p:extLst>
      <p:ext uri="{BB962C8B-B14F-4D97-AF65-F5344CB8AC3E}">
        <p14:creationId xmlns:p14="http://schemas.microsoft.com/office/powerpoint/2010/main" val="270943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A376F774-7FED-4B51-856E-21FAF562A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720" y="0"/>
            <a:ext cx="6916560" cy="6858000"/>
          </a:xfrm>
          <a:prstGeom prst="rect">
            <a:avLst/>
          </a:prstGeom>
        </p:spPr>
      </p:pic>
    </p:spTree>
    <p:extLst>
      <p:ext uri="{BB962C8B-B14F-4D97-AF65-F5344CB8AC3E}">
        <p14:creationId xmlns:p14="http://schemas.microsoft.com/office/powerpoint/2010/main" val="58779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207A-1DA2-41B2-9342-FE600A576898}"/>
              </a:ext>
            </a:extLst>
          </p:cNvPr>
          <p:cNvSpPr>
            <a:spLocks noGrp="1"/>
          </p:cNvSpPr>
          <p:nvPr>
            <p:ph type="title"/>
          </p:nvPr>
        </p:nvSpPr>
        <p:spPr>
          <a:xfrm>
            <a:off x="452673" y="365125"/>
            <a:ext cx="11501201" cy="1325563"/>
          </a:xfrm>
          <a:solidFill>
            <a:schemeClr val="bg2">
              <a:lumMod val="60000"/>
              <a:lumOff val="40000"/>
            </a:schemeClr>
          </a:solidFill>
        </p:spPr>
        <p:txBody>
          <a:bodyPr>
            <a:noAutofit/>
          </a:bodyPr>
          <a:lstStyle/>
          <a:p>
            <a:pPr algn="ctr"/>
            <a:r>
              <a:rPr lang="en-US" sz="5400" b="1" dirty="0">
                <a:solidFill>
                  <a:schemeClr val="accent1"/>
                </a:solidFill>
                <a:latin typeface="+mn-lt"/>
              </a:rPr>
              <a:t>Fixed Date Claim Form</a:t>
            </a:r>
            <a:br>
              <a:rPr lang="en-US" sz="5400" b="1" dirty="0">
                <a:solidFill>
                  <a:schemeClr val="accent1"/>
                </a:solidFill>
                <a:latin typeface="+mn-lt"/>
              </a:rPr>
            </a:br>
            <a:r>
              <a:rPr lang="en-US" sz="3600" b="1" dirty="0">
                <a:solidFill>
                  <a:schemeClr val="accent1"/>
                </a:solidFill>
                <a:latin typeface="+mn-lt"/>
              </a:rPr>
              <a:t>(Maximum Performance Standards)</a:t>
            </a:r>
          </a:p>
        </p:txBody>
      </p:sp>
      <p:sp>
        <p:nvSpPr>
          <p:cNvPr id="3" name="Text Placeholder 2">
            <a:extLst>
              <a:ext uri="{FF2B5EF4-FFF2-40B4-BE49-F238E27FC236}">
                <a16:creationId xmlns:a16="http://schemas.microsoft.com/office/drawing/2014/main" id="{EB8B330B-F755-4123-A692-B9EFCB05F4E4}"/>
              </a:ext>
            </a:extLst>
          </p:cNvPr>
          <p:cNvSpPr>
            <a:spLocks noGrp="1"/>
          </p:cNvSpPr>
          <p:nvPr>
            <p:ph type="body" idx="1"/>
          </p:nvPr>
        </p:nvSpPr>
        <p:spPr>
          <a:xfrm>
            <a:off x="559131" y="1690688"/>
            <a:ext cx="5157787" cy="823912"/>
          </a:xfrm>
        </p:spPr>
        <p:txBody>
          <a:bodyPr/>
          <a:lstStyle/>
          <a:p>
            <a:r>
              <a:rPr lang="en-US" dirty="0">
                <a:solidFill>
                  <a:schemeClr val="accent1"/>
                </a:solidFill>
              </a:rPr>
              <a:t>How to calculate the first hearing date </a:t>
            </a:r>
          </a:p>
        </p:txBody>
      </p:sp>
      <p:sp>
        <p:nvSpPr>
          <p:cNvPr id="4" name="Content Placeholder 3">
            <a:extLst>
              <a:ext uri="{FF2B5EF4-FFF2-40B4-BE49-F238E27FC236}">
                <a16:creationId xmlns:a16="http://schemas.microsoft.com/office/drawing/2014/main" id="{1B07632D-7163-4D66-B80B-19EF85A2C67D}"/>
              </a:ext>
            </a:extLst>
          </p:cNvPr>
          <p:cNvSpPr>
            <a:spLocks noGrp="1"/>
          </p:cNvSpPr>
          <p:nvPr>
            <p:ph sz="half" idx="2"/>
          </p:nvPr>
        </p:nvSpPr>
        <p:spPr>
          <a:xfrm>
            <a:off x="452674" y="2505075"/>
            <a:ext cx="5544902" cy="4212596"/>
          </a:xfrm>
        </p:spPr>
        <p:txBody>
          <a:bodyPr>
            <a:normAutofit fontScale="92500" lnSpcReduction="10000"/>
          </a:bodyPr>
          <a:lstStyle/>
          <a:p>
            <a:r>
              <a:rPr lang="en-US" dirty="0"/>
              <a:t>The claim is issued/filed 	zero day</a:t>
            </a:r>
          </a:p>
          <a:p>
            <a:r>
              <a:rPr lang="en-US" dirty="0"/>
              <a:t>Allow for service		14 days </a:t>
            </a:r>
          </a:p>
          <a:p>
            <a:r>
              <a:rPr lang="en-US" dirty="0"/>
              <a:t>Allow for defence		28 days</a:t>
            </a:r>
          </a:p>
          <a:p>
            <a:r>
              <a:rPr lang="en-US" b="1" dirty="0"/>
              <a:t>1</a:t>
            </a:r>
            <a:r>
              <a:rPr lang="en-US" b="1" baseline="30000" dirty="0"/>
              <a:t>st</a:t>
            </a:r>
            <a:r>
              <a:rPr lang="en-US" b="1" dirty="0"/>
              <a:t> Hearing Date</a:t>
            </a:r>
            <a:r>
              <a:rPr lang="en-US" dirty="0"/>
              <a:t>		</a:t>
            </a:r>
            <a:r>
              <a:rPr lang="en-US" b="1" dirty="0">
                <a:solidFill>
                  <a:srgbClr val="FF0000"/>
                </a:solidFill>
              </a:rPr>
              <a:t>??? (CMC)</a:t>
            </a:r>
          </a:p>
          <a:p>
            <a:pPr marL="0" indent="0">
              <a:buNone/>
            </a:pPr>
            <a:endParaRPr lang="en-US" b="1" dirty="0">
              <a:solidFill>
                <a:srgbClr val="FF0000"/>
              </a:solidFill>
            </a:endParaRPr>
          </a:p>
          <a:p>
            <a:r>
              <a:rPr lang="en-US" b="1" dirty="0">
                <a:solidFill>
                  <a:schemeClr val="accent1"/>
                </a:solidFill>
              </a:rPr>
              <a:t>NB Power of Court to schedule 1</a:t>
            </a:r>
            <a:r>
              <a:rPr lang="en-US" b="1" baseline="30000" dirty="0">
                <a:solidFill>
                  <a:schemeClr val="accent1"/>
                </a:solidFill>
              </a:rPr>
              <a:t>st</a:t>
            </a:r>
            <a:r>
              <a:rPr lang="en-US" b="1" dirty="0">
                <a:solidFill>
                  <a:schemeClr val="accent1"/>
                </a:solidFill>
              </a:rPr>
              <a:t> Hearing to narrow issues and move towards disposal</a:t>
            </a:r>
            <a:r>
              <a:rPr lang="en-US" dirty="0"/>
              <a:t>	</a:t>
            </a:r>
            <a:r>
              <a:rPr lang="en-US" b="1" dirty="0">
                <a:solidFill>
                  <a:srgbClr val="FF0000"/>
                </a:solidFill>
              </a:rPr>
              <a:t>(27.2 (1),(2))</a:t>
            </a:r>
            <a:r>
              <a:rPr lang="en-US" dirty="0"/>
              <a:t>		 </a:t>
            </a:r>
          </a:p>
        </p:txBody>
      </p:sp>
      <p:sp>
        <p:nvSpPr>
          <p:cNvPr id="5" name="Text Placeholder 4">
            <a:extLst>
              <a:ext uri="{FF2B5EF4-FFF2-40B4-BE49-F238E27FC236}">
                <a16:creationId xmlns:a16="http://schemas.microsoft.com/office/drawing/2014/main" id="{25B43F5F-59E8-4D68-8075-983654747CDF}"/>
              </a:ext>
            </a:extLst>
          </p:cNvPr>
          <p:cNvSpPr>
            <a:spLocks noGrp="1"/>
          </p:cNvSpPr>
          <p:nvPr>
            <p:ph type="body" sz="quarter" idx="3"/>
          </p:nvPr>
        </p:nvSpPr>
        <p:spPr/>
        <p:txBody>
          <a:bodyPr/>
          <a:lstStyle/>
          <a:p>
            <a:r>
              <a:rPr lang="en-US" dirty="0">
                <a:solidFill>
                  <a:schemeClr val="accent1"/>
                </a:solidFill>
              </a:rPr>
              <a:t>Performance Standards </a:t>
            </a:r>
          </a:p>
        </p:txBody>
      </p:sp>
      <p:sp>
        <p:nvSpPr>
          <p:cNvPr id="6" name="Content Placeholder 5">
            <a:extLst>
              <a:ext uri="{FF2B5EF4-FFF2-40B4-BE49-F238E27FC236}">
                <a16:creationId xmlns:a16="http://schemas.microsoft.com/office/drawing/2014/main" id="{82D04176-AC4A-42B1-9105-03A77DE742CE}"/>
              </a:ext>
            </a:extLst>
          </p:cNvPr>
          <p:cNvSpPr>
            <a:spLocks noGrp="1"/>
          </p:cNvSpPr>
          <p:nvPr>
            <p:ph sz="quarter" idx="4"/>
          </p:nvPr>
        </p:nvSpPr>
        <p:spPr>
          <a:xfrm>
            <a:off x="6172199" y="2505074"/>
            <a:ext cx="5781675" cy="4067741"/>
          </a:xfrm>
        </p:spPr>
        <p:txBody>
          <a:bodyPr>
            <a:normAutofit fontScale="92500" lnSpcReduction="10000"/>
          </a:bodyPr>
          <a:lstStyle/>
          <a:p>
            <a:r>
              <a:rPr lang="en-US" dirty="0"/>
              <a:t>Percentage 1</a:t>
            </a:r>
            <a:r>
              <a:rPr lang="en-US" baseline="30000" dirty="0"/>
              <a:t>st</a:t>
            </a:r>
            <a:r>
              <a:rPr lang="en-US" dirty="0"/>
              <a:t> Hearing within </a:t>
            </a:r>
            <a:r>
              <a:rPr lang="en-US" b="1" dirty="0">
                <a:solidFill>
                  <a:srgbClr val="FF0000"/>
                </a:solidFill>
              </a:rPr>
              <a:t>???</a:t>
            </a:r>
            <a:r>
              <a:rPr lang="en-US" dirty="0"/>
              <a:t> Days</a:t>
            </a:r>
          </a:p>
          <a:p>
            <a:r>
              <a:rPr lang="en-US" dirty="0"/>
              <a:t>No Acknowledgment of Service  xx%</a:t>
            </a:r>
          </a:p>
          <a:p>
            <a:r>
              <a:rPr lang="en-US" dirty="0"/>
              <a:t>Partial Admission of liability        xx%</a:t>
            </a:r>
          </a:p>
          <a:p>
            <a:r>
              <a:rPr lang="en-US" dirty="0"/>
              <a:t>Total Admission of liability	xx%</a:t>
            </a:r>
          </a:p>
          <a:p>
            <a:r>
              <a:rPr lang="en-US" dirty="0"/>
              <a:t>Trial at 1</a:t>
            </a:r>
            <a:r>
              <a:rPr lang="en-US" baseline="30000" dirty="0"/>
              <a:t>st</a:t>
            </a:r>
            <a:r>
              <a:rPr lang="en-US" dirty="0"/>
              <a:t> Hearing		            xx%</a:t>
            </a:r>
          </a:p>
          <a:p>
            <a:r>
              <a:rPr lang="en-US" dirty="0"/>
              <a:t>Directions to narrow issues and move towards disposal                            xx%</a:t>
            </a:r>
          </a:p>
          <a:p>
            <a:r>
              <a:rPr lang="en-US" dirty="0"/>
              <a:t>(maybe the only relevant performance issue on this discussion is date of 1</a:t>
            </a:r>
            <a:r>
              <a:rPr lang="en-US" baseline="30000" dirty="0"/>
              <a:t>st</a:t>
            </a:r>
            <a:r>
              <a:rPr lang="en-US" dirty="0"/>
              <a:t> Hearing, not what happens at it)</a:t>
            </a:r>
          </a:p>
        </p:txBody>
      </p:sp>
    </p:spTree>
    <p:extLst>
      <p:ext uri="{BB962C8B-B14F-4D97-AF65-F5344CB8AC3E}">
        <p14:creationId xmlns:p14="http://schemas.microsoft.com/office/powerpoint/2010/main" val="4287996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207A-1DA2-41B2-9342-FE600A576898}"/>
              </a:ext>
            </a:extLst>
          </p:cNvPr>
          <p:cNvSpPr>
            <a:spLocks noGrp="1"/>
          </p:cNvSpPr>
          <p:nvPr>
            <p:ph type="title"/>
          </p:nvPr>
        </p:nvSpPr>
        <p:spPr>
          <a:xfrm>
            <a:off x="452673" y="365125"/>
            <a:ext cx="11501201" cy="1325563"/>
          </a:xfrm>
          <a:solidFill>
            <a:schemeClr val="bg2">
              <a:lumMod val="60000"/>
              <a:lumOff val="40000"/>
            </a:schemeClr>
          </a:solidFill>
        </p:spPr>
        <p:txBody>
          <a:bodyPr>
            <a:noAutofit/>
          </a:bodyPr>
          <a:lstStyle/>
          <a:p>
            <a:pPr algn="ctr"/>
            <a:r>
              <a:rPr lang="en-US" sz="5400" b="1" dirty="0">
                <a:solidFill>
                  <a:schemeClr val="accent1"/>
                </a:solidFill>
                <a:latin typeface="+mn-lt"/>
              </a:rPr>
              <a:t>Fixed Date Claim Form</a:t>
            </a:r>
            <a:br>
              <a:rPr lang="en-US" sz="5400" b="1" dirty="0">
                <a:solidFill>
                  <a:schemeClr val="accent1"/>
                </a:solidFill>
                <a:latin typeface="+mn-lt"/>
              </a:rPr>
            </a:br>
            <a:r>
              <a:rPr lang="en-US" sz="3600" b="1" dirty="0">
                <a:solidFill>
                  <a:srgbClr val="FF0000"/>
                </a:solidFill>
                <a:latin typeface="+mn-lt"/>
              </a:rPr>
              <a:t>(ECSC Experience)</a:t>
            </a:r>
          </a:p>
        </p:txBody>
      </p:sp>
      <p:sp>
        <p:nvSpPr>
          <p:cNvPr id="3" name="Text Placeholder 2">
            <a:extLst>
              <a:ext uri="{FF2B5EF4-FFF2-40B4-BE49-F238E27FC236}">
                <a16:creationId xmlns:a16="http://schemas.microsoft.com/office/drawing/2014/main" id="{EB8B330B-F755-4123-A692-B9EFCB05F4E4}"/>
              </a:ext>
            </a:extLst>
          </p:cNvPr>
          <p:cNvSpPr>
            <a:spLocks noGrp="1"/>
          </p:cNvSpPr>
          <p:nvPr>
            <p:ph type="body" idx="1"/>
          </p:nvPr>
        </p:nvSpPr>
        <p:spPr>
          <a:xfrm>
            <a:off x="278735" y="1690688"/>
            <a:ext cx="5427207" cy="823912"/>
          </a:xfrm>
        </p:spPr>
        <p:txBody>
          <a:bodyPr/>
          <a:lstStyle/>
          <a:p>
            <a:r>
              <a:rPr lang="en-US" dirty="0">
                <a:solidFill>
                  <a:schemeClr val="accent1"/>
                </a:solidFill>
              </a:rPr>
              <a:t>How to calculate the first hearing date </a:t>
            </a:r>
          </a:p>
        </p:txBody>
      </p:sp>
      <p:sp>
        <p:nvSpPr>
          <p:cNvPr id="4" name="Content Placeholder 3">
            <a:extLst>
              <a:ext uri="{FF2B5EF4-FFF2-40B4-BE49-F238E27FC236}">
                <a16:creationId xmlns:a16="http://schemas.microsoft.com/office/drawing/2014/main" id="{1B07632D-7163-4D66-B80B-19EF85A2C67D}"/>
              </a:ext>
            </a:extLst>
          </p:cNvPr>
          <p:cNvSpPr>
            <a:spLocks noGrp="1"/>
          </p:cNvSpPr>
          <p:nvPr>
            <p:ph sz="half" idx="2"/>
          </p:nvPr>
        </p:nvSpPr>
        <p:spPr>
          <a:xfrm>
            <a:off x="232165" y="2505074"/>
            <a:ext cx="5852721" cy="4212596"/>
          </a:xfrm>
        </p:spPr>
        <p:txBody>
          <a:bodyPr>
            <a:normAutofit fontScale="92500" lnSpcReduction="10000"/>
          </a:bodyPr>
          <a:lstStyle/>
          <a:p>
            <a:r>
              <a:rPr lang="en-US" dirty="0"/>
              <a:t>The claim is issued/filed 	zero day</a:t>
            </a:r>
          </a:p>
          <a:p>
            <a:r>
              <a:rPr lang="en-US" dirty="0"/>
              <a:t>Allow for service		14 days </a:t>
            </a:r>
          </a:p>
          <a:p>
            <a:r>
              <a:rPr lang="en-US" dirty="0"/>
              <a:t>Allow for defence		28 days</a:t>
            </a:r>
          </a:p>
          <a:p>
            <a:r>
              <a:rPr lang="en-US" dirty="0"/>
              <a:t>1</a:t>
            </a:r>
            <a:r>
              <a:rPr lang="en-US" baseline="30000" dirty="0"/>
              <a:t>st</a:t>
            </a:r>
            <a:r>
              <a:rPr lang="en-US" dirty="0"/>
              <a:t> Hearing Date		</a:t>
            </a:r>
            <a:r>
              <a:rPr lang="en-US" b="1" dirty="0">
                <a:solidFill>
                  <a:srgbClr val="FF0000"/>
                </a:solidFill>
              </a:rPr>
              <a:t>42 days (CMC)</a:t>
            </a:r>
          </a:p>
          <a:p>
            <a:pPr marL="0" indent="0">
              <a:buNone/>
            </a:pPr>
            <a:endParaRPr lang="en-US" b="1" dirty="0">
              <a:solidFill>
                <a:srgbClr val="FF0000"/>
              </a:solidFill>
            </a:endParaRPr>
          </a:p>
          <a:p>
            <a:r>
              <a:rPr lang="en-US" b="1" dirty="0">
                <a:solidFill>
                  <a:schemeClr val="accent1"/>
                </a:solidFill>
              </a:rPr>
              <a:t>NB Power of Court to schedule 1</a:t>
            </a:r>
            <a:r>
              <a:rPr lang="en-US" b="1" baseline="30000" dirty="0">
                <a:solidFill>
                  <a:schemeClr val="accent1"/>
                </a:solidFill>
              </a:rPr>
              <a:t>st</a:t>
            </a:r>
            <a:r>
              <a:rPr lang="en-US" b="1" dirty="0">
                <a:solidFill>
                  <a:schemeClr val="accent1"/>
                </a:solidFill>
              </a:rPr>
              <a:t> Hearing to narrow issues and move towards disposal</a:t>
            </a:r>
            <a:r>
              <a:rPr lang="en-US" dirty="0"/>
              <a:t>	</a:t>
            </a:r>
            <a:r>
              <a:rPr lang="en-US" b="1" dirty="0"/>
              <a:t> </a:t>
            </a:r>
            <a:r>
              <a:rPr lang="en-US" b="1" dirty="0">
                <a:solidFill>
                  <a:srgbClr val="FF0000"/>
                </a:solidFill>
              </a:rPr>
              <a:t>(27.2 (1), (2)) </a:t>
            </a:r>
            <a:r>
              <a:rPr lang="en-US" dirty="0"/>
              <a:t>		 </a:t>
            </a:r>
          </a:p>
        </p:txBody>
      </p:sp>
      <p:sp>
        <p:nvSpPr>
          <p:cNvPr id="5" name="Text Placeholder 4">
            <a:extLst>
              <a:ext uri="{FF2B5EF4-FFF2-40B4-BE49-F238E27FC236}">
                <a16:creationId xmlns:a16="http://schemas.microsoft.com/office/drawing/2014/main" id="{25B43F5F-59E8-4D68-8075-983654747CDF}"/>
              </a:ext>
            </a:extLst>
          </p:cNvPr>
          <p:cNvSpPr>
            <a:spLocks noGrp="1"/>
          </p:cNvSpPr>
          <p:nvPr>
            <p:ph type="body" sz="quarter" idx="3"/>
          </p:nvPr>
        </p:nvSpPr>
        <p:spPr/>
        <p:txBody>
          <a:bodyPr/>
          <a:lstStyle/>
          <a:p>
            <a:r>
              <a:rPr lang="en-US" dirty="0">
                <a:solidFill>
                  <a:schemeClr val="accent1"/>
                </a:solidFill>
              </a:rPr>
              <a:t>Performance Standards </a:t>
            </a:r>
          </a:p>
        </p:txBody>
      </p:sp>
      <p:sp>
        <p:nvSpPr>
          <p:cNvPr id="6" name="Content Placeholder 5">
            <a:extLst>
              <a:ext uri="{FF2B5EF4-FFF2-40B4-BE49-F238E27FC236}">
                <a16:creationId xmlns:a16="http://schemas.microsoft.com/office/drawing/2014/main" id="{82D04176-AC4A-42B1-9105-03A77DE742CE}"/>
              </a:ext>
            </a:extLst>
          </p:cNvPr>
          <p:cNvSpPr>
            <a:spLocks noGrp="1"/>
          </p:cNvSpPr>
          <p:nvPr>
            <p:ph sz="quarter" idx="4"/>
          </p:nvPr>
        </p:nvSpPr>
        <p:spPr>
          <a:xfrm>
            <a:off x="6172199" y="2505074"/>
            <a:ext cx="5781675" cy="4067741"/>
          </a:xfrm>
        </p:spPr>
        <p:txBody>
          <a:bodyPr>
            <a:normAutofit fontScale="92500" lnSpcReduction="10000"/>
          </a:bodyPr>
          <a:lstStyle/>
          <a:p>
            <a:r>
              <a:rPr lang="en-US" dirty="0"/>
              <a:t>Percentage 1</a:t>
            </a:r>
            <a:r>
              <a:rPr lang="en-US" baseline="30000" dirty="0"/>
              <a:t>st</a:t>
            </a:r>
            <a:r>
              <a:rPr lang="en-US" dirty="0"/>
              <a:t> Hearing within </a:t>
            </a:r>
            <a:r>
              <a:rPr lang="en-US" b="1" dirty="0">
                <a:solidFill>
                  <a:srgbClr val="FF0000"/>
                </a:solidFill>
              </a:rPr>
              <a:t>42 Days</a:t>
            </a:r>
          </a:p>
          <a:p>
            <a:r>
              <a:rPr lang="en-US" dirty="0"/>
              <a:t>No Acknowledgment of Service  xx%</a:t>
            </a:r>
          </a:p>
          <a:p>
            <a:r>
              <a:rPr lang="en-US" dirty="0"/>
              <a:t>Partial Admission of liability        xx%</a:t>
            </a:r>
          </a:p>
          <a:p>
            <a:r>
              <a:rPr lang="en-US" dirty="0"/>
              <a:t>Total Admission of liability	xx%</a:t>
            </a:r>
          </a:p>
          <a:p>
            <a:r>
              <a:rPr lang="en-US" dirty="0"/>
              <a:t>Trial at 1</a:t>
            </a:r>
            <a:r>
              <a:rPr lang="en-US" baseline="30000" dirty="0"/>
              <a:t>st</a:t>
            </a:r>
            <a:r>
              <a:rPr lang="en-US" dirty="0"/>
              <a:t> Hearing		            xx%</a:t>
            </a:r>
          </a:p>
          <a:p>
            <a:r>
              <a:rPr lang="en-US" dirty="0"/>
              <a:t>Directions to narrow issues and move towards disposal                            xx%</a:t>
            </a:r>
          </a:p>
          <a:p>
            <a:r>
              <a:rPr lang="en-US" dirty="0"/>
              <a:t>(maybe the only relevant performance issue on this discussion is date of 1</a:t>
            </a:r>
            <a:r>
              <a:rPr lang="en-US" baseline="30000" dirty="0"/>
              <a:t>st</a:t>
            </a:r>
            <a:r>
              <a:rPr lang="en-US" dirty="0"/>
              <a:t> Hearing, not what happens at it)</a:t>
            </a:r>
          </a:p>
        </p:txBody>
      </p:sp>
    </p:spTree>
    <p:extLst>
      <p:ext uri="{BB962C8B-B14F-4D97-AF65-F5344CB8AC3E}">
        <p14:creationId xmlns:p14="http://schemas.microsoft.com/office/powerpoint/2010/main" val="98238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4106C096-0E9F-4735-AEC7-D47F35527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55" y="0"/>
            <a:ext cx="6721490" cy="6858000"/>
          </a:xfrm>
          <a:prstGeom prst="rect">
            <a:avLst/>
          </a:prstGeom>
        </p:spPr>
      </p:pic>
    </p:spTree>
    <p:extLst>
      <p:ext uri="{BB962C8B-B14F-4D97-AF65-F5344CB8AC3E}">
        <p14:creationId xmlns:p14="http://schemas.microsoft.com/office/powerpoint/2010/main" val="157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B6C6-7381-4EE7-9D5D-05EEA0119996}"/>
              </a:ext>
            </a:extLst>
          </p:cNvPr>
          <p:cNvSpPr>
            <a:spLocks noGrp="1"/>
          </p:cNvSpPr>
          <p:nvPr>
            <p:ph type="title"/>
          </p:nvPr>
        </p:nvSpPr>
        <p:spPr>
          <a:solidFill>
            <a:schemeClr val="bg2">
              <a:lumMod val="60000"/>
              <a:lumOff val="40000"/>
            </a:schemeClr>
          </a:solidFill>
        </p:spPr>
        <p:txBody>
          <a:bodyPr>
            <a:noAutofit/>
          </a:bodyPr>
          <a:lstStyle/>
          <a:p>
            <a:pPr algn="ctr"/>
            <a:r>
              <a:rPr lang="en-US" sz="5400" b="1" dirty="0">
                <a:solidFill>
                  <a:schemeClr val="accent1"/>
                </a:solidFill>
                <a:latin typeface="+mn-lt"/>
              </a:rPr>
              <a:t>Originating Application</a:t>
            </a:r>
            <a:br>
              <a:rPr lang="en-US" sz="5400" b="1" dirty="0">
                <a:solidFill>
                  <a:schemeClr val="accent1"/>
                </a:solidFill>
                <a:latin typeface="+mn-lt"/>
              </a:rPr>
            </a:br>
            <a:r>
              <a:rPr lang="en-US" b="1" dirty="0">
                <a:solidFill>
                  <a:schemeClr val="accent1"/>
                </a:solidFill>
                <a:latin typeface="+mn-lt"/>
              </a:rPr>
              <a:t> </a:t>
            </a:r>
            <a:r>
              <a:rPr lang="en-US" sz="3600" b="1" dirty="0">
                <a:solidFill>
                  <a:schemeClr val="accent1"/>
                </a:solidFill>
                <a:latin typeface="+mn-lt"/>
              </a:rPr>
              <a:t>(service within Jurisdiction)</a:t>
            </a:r>
          </a:p>
        </p:txBody>
      </p:sp>
      <p:sp>
        <p:nvSpPr>
          <p:cNvPr id="4" name="Content Placeholder 3">
            <a:extLst>
              <a:ext uri="{FF2B5EF4-FFF2-40B4-BE49-F238E27FC236}">
                <a16:creationId xmlns:a16="http://schemas.microsoft.com/office/drawing/2014/main" id="{BE1AF8CE-CF61-40DE-B2AF-D26AFF3D3DE0}"/>
              </a:ext>
            </a:extLst>
          </p:cNvPr>
          <p:cNvSpPr>
            <a:spLocks noGrp="1"/>
          </p:cNvSpPr>
          <p:nvPr>
            <p:ph sz="half" idx="2"/>
          </p:nvPr>
        </p:nvSpPr>
        <p:spPr>
          <a:xfrm>
            <a:off x="839787" y="1756372"/>
            <a:ext cx="11029306" cy="5015620"/>
          </a:xfrm>
        </p:spPr>
        <p:txBody>
          <a:bodyPr>
            <a:normAutofit fontScale="85000" lnSpcReduction="20000"/>
          </a:bodyPr>
          <a:lstStyle/>
          <a:p>
            <a:pPr marL="0" indent="0">
              <a:buNone/>
            </a:pPr>
            <a:r>
              <a:rPr lang="en-US" b="1" dirty="0">
                <a:solidFill>
                  <a:schemeClr val="accent1"/>
                </a:solidFill>
              </a:rPr>
              <a:t>A Spread Sheet</a:t>
            </a:r>
          </a:p>
          <a:p>
            <a:pPr marL="0" indent="0">
              <a:buNone/>
            </a:pPr>
            <a:endParaRPr lang="en-US" dirty="0"/>
          </a:p>
          <a:p>
            <a:r>
              <a:rPr lang="en-US" dirty="0"/>
              <a:t>From service to acknowledgement of service and defendant’s evidence 14 days (8.22(1)) – Zero Date</a:t>
            </a:r>
          </a:p>
          <a:p>
            <a:r>
              <a:rPr lang="en-US" dirty="0"/>
              <a:t>On filing court may fix a hearing date (8.19 (2))</a:t>
            </a:r>
          </a:p>
          <a:p>
            <a:r>
              <a:rPr lang="en-US" dirty="0"/>
              <a:t>Rules provide that written evidence to be submitted with acknowledgement of service (8.22(1))</a:t>
            </a:r>
          </a:p>
          <a:p>
            <a:r>
              <a:rPr lang="en-US" dirty="0"/>
              <a:t>onus on court to initiate hearing date (8.19(2))</a:t>
            </a:r>
          </a:p>
          <a:p>
            <a:r>
              <a:rPr lang="en-US" dirty="0"/>
              <a:t>A </a:t>
            </a:r>
            <a:r>
              <a:rPr lang="en-US" b="1" dirty="0">
                <a:solidFill>
                  <a:srgbClr val="FF0000"/>
                </a:solidFill>
              </a:rPr>
              <a:t>first hearing </a:t>
            </a:r>
            <a:r>
              <a:rPr lang="en-US" dirty="0"/>
              <a:t>can take place:</a:t>
            </a:r>
          </a:p>
          <a:p>
            <a:pPr lvl="1"/>
            <a:r>
              <a:rPr lang="en-US" sz="2800" dirty="0"/>
              <a:t>(a) if no defendant as </a:t>
            </a:r>
            <a:r>
              <a:rPr lang="en-US" sz="2800" dirty="0">
                <a:solidFill>
                  <a:srgbClr val="FF0000"/>
                </a:solidFill>
              </a:rPr>
              <a:t>soon as practicable after filing</a:t>
            </a:r>
          </a:p>
          <a:p>
            <a:pPr lvl="1"/>
            <a:r>
              <a:rPr lang="en-US" sz="2800" dirty="0"/>
              <a:t>(b) if there is a defendant as </a:t>
            </a:r>
            <a:r>
              <a:rPr lang="en-US" sz="2800" dirty="0">
                <a:solidFill>
                  <a:srgbClr val="FF0000"/>
                </a:solidFill>
              </a:rPr>
              <a:t>soon as practicable after 14 days of service</a:t>
            </a:r>
          </a:p>
          <a:p>
            <a:pPr marL="0" indent="0">
              <a:buNone/>
            </a:pPr>
            <a:endParaRPr lang="en-US" b="1" u="sng" dirty="0"/>
          </a:p>
          <a:p>
            <a:pPr marL="0" indent="0">
              <a:buNone/>
            </a:pPr>
            <a:r>
              <a:rPr lang="en-US" b="1" dirty="0">
                <a:solidFill>
                  <a:schemeClr val="accent1"/>
                </a:solidFill>
              </a:rPr>
              <a:t>Performance Measure</a:t>
            </a:r>
          </a:p>
          <a:p>
            <a:r>
              <a:rPr lang="en-US" dirty="0"/>
              <a:t>Percentage of first Hearings within </a:t>
            </a:r>
            <a:r>
              <a:rPr lang="en-US" dirty="0">
                <a:solidFill>
                  <a:srgbClr val="FF0000"/>
                </a:solidFill>
              </a:rPr>
              <a:t>XX</a:t>
            </a:r>
            <a:r>
              <a:rPr lang="en-US" dirty="0"/>
              <a:t> days</a:t>
            </a:r>
          </a:p>
          <a:p>
            <a:endParaRPr lang="en-US" dirty="0"/>
          </a:p>
          <a:p>
            <a:endParaRPr lang="en-US" dirty="0"/>
          </a:p>
        </p:txBody>
      </p:sp>
    </p:spTree>
    <p:extLst>
      <p:ext uri="{BB962C8B-B14F-4D97-AF65-F5344CB8AC3E}">
        <p14:creationId xmlns:p14="http://schemas.microsoft.com/office/powerpoint/2010/main" val="161048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BBE2B-25CA-4FB4-AE6D-DF2FB7554770}"/>
              </a:ext>
            </a:extLst>
          </p:cNvPr>
          <p:cNvSpPr>
            <a:spLocks noGrp="1"/>
          </p:cNvSpPr>
          <p:nvPr>
            <p:ph type="title"/>
          </p:nvPr>
        </p:nvSpPr>
        <p:spPr>
          <a:xfrm>
            <a:off x="629946" y="2184635"/>
            <a:ext cx="4208656" cy="3034857"/>
          </a:xfrm>
        </p:spPr>
        <p:txBody>
          <a:bodyPr vert="horz" lIns="91440" tIns="45720" rIns="91440" bIns="45720" rtlCol="0" anchor="b">
            <a:normAutofit/>
          </a:bodyPr>
          <a:lstStyle/>
          <a:p>
            <a:r>
              <a:rPr lang="en-US" sz="6600" b="1" kern="1200" dirty="0">
                <a:solidFill>
                  <a:srgbClr val="FFFFFF"/>
                </a:solidFill>
                <a:latin typeface="+mn-lt"/>
                <a:ea typeface="+mj-ea"/>
                <a:cs typeface="+mj-cs"/>
              </a:rPr>
              <a:t>Questions</a:t>
            </a:r>
            <a:br>
              <a:rPr lang="en-US" sz="6600" b="1" kern="1200" dirty="0">
                <a:solidFill>
                  <a:srgbClr val="FFFFFF"/>
                </a:solidFill>
                <a:latin typeface="+mn-lt"/>
                <a:ea typeface="+mj-ea"/>
                <a:cs typeface="+mj-cs"/>
              </a:rPr>
            </a:br>
            <a:r>
              <a:rPr lang="en-US" sz="6600" b="1" kern="1200" dirty="0">
                <a:solidFill>
                  <a:srgbClr val="FFFFFF"/>
                </a:solidFill>
                <a:latin typeface="+mn-lt"/>
                <a:ea typeface="+mj-ea"/>
                <a:cs typeface="+mj-cs"/>
              </a:rPr>
              <a:t> </a:t>
            </a:r>
            <a:br>
              <a:rPr lang="en-US" sz="6600" b="1" kern="1200" dirty="0">
                <a:solidFill>
                  <a:srgbClr val="FFFFFF"/>
                </a:solidFill>
                <a:latin typeface="+mn-lt"/>
                <a:ea typeface="+mj-ea"/>
                <a:cs typeface="+mj-cs"/>
              </a:rPr>
            </a:br>
            <a:r>
              <a:rPr lang="en-US" sz="6600" b="1" kern="1200" dirty="0">
                <a:solidFill>
                  <a:srgbClr val="FFFFFF"/>
                </a:solidFill>
                <a:latin typeface="+mn-lt"/>
                <a:ea typeface="+mj-ea"/>
                <a:cs typeface="+mj-cs"/>
              </a:rPr>
              <a:t>Comments</a:t>
            </a:r>
          </a:p>
        </p:txBody>
      </p:sp>
      <p:cxnSp>
        <p:nvCxnSpPr>
          <p:cNvPr id="29" name="Straight Connector 28">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Graphic 6" descr="Questions">
            <a:extLst>
              <a:ext uri="{FF2B5EF4-FFF2-40B4-BE49-F238E27FC236}">
                <a16:creationId xmlns:a16="http://schemas.microsoft.com/office/drawing/2014/main" id="{F290CB72-D398-9945-7008-03F8E5CDA8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136624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366160" y="1660121"/>
            <a:ext cx="9623404" cy="3305493"/>
          </a:xfrm>
          <a:effectLst>
            <a:outerShdw blurRad="50800" dist="38100" dir="5400000" algn="t" rotWithShape="0">
              <a:prstClr val="black">
                <a:alpha val="40000"/>
              </a:prstClr>
            </a:outerShdw>
          </a:effectLst>
        </p:spPr>
        <p:txBody>
          <a:bodyPr>
            <a:normAutofit fontScale="90000"/>
          </a:bodyPr>
          <a:lstStyle/>
          <a:p>
            <a:pPr marL="0" marR="0" algn="l">
              <a:spcBef>
                <a:spcPts val="0"/>
              </a:spcBef>
              <a:spcAft>
                <a:spcPts val="800"/>
              </a:spcAft>
            </a:pP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5400" b="1" dirty="0">
                <a:effectLst/>
                <a:latin typeface="Candara Light" panose="020E0502030303020204" pitchFamily="34" charset="0"/>
                <a:ea typeface="Calibri" panose="020F0502020204030204" pitchFamily="34" charset="0"/>
                <a:cs typeface="Times New Roman" panose="02020603050405020304" pitchFamily="18" charset="0"/>
              </a:rPr>
            </a:br>
            <a:r>
              <a:rPr lang="en-GB" sz="7300" b="1" dirty="0">
                <a:solidFill>
                  <a:schemeClr val="accent1"/>
                </a:solidFill>
                <a:effectLst/>
                <a:latin typeface="+mn-lt"/>
                <a:ea typeface="Calibri" panose="020F0502020204030204" pitchFamily="34" charset="0"/>
                <a:cs typeface="Times New Roman" panose="02020603050405020304" pitchFamily="18" charset="0"/>
              </a:rPr>
              <a:t>Evidence Management</a:t>
            </a:r>
            <a:br>
              <a:rPr lang="en-GB"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Tree>
    <p:extLst>
      <p:ext uri="{BB962C8B-B14F-4D97-AF65-F5344CB8AC3E}">
        <p14:creationId xmlns:p14="http://schemas.microsoft.com/office/powerpoint/2010/main" val="3742874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190123" y="387927"/>
            <a:ext cx="5305330" cy="6451784"/>
          </a:xfrm>
        </p:spPr>
        <p:txBody>
          <a:bodyPr>
            <a:normAutofit/>
          </a:bodyPr>
          <a:lstStyle/>
          <a:p>
            <a:pPr marL="0" marR="0" indent="0">
              <a:spcBef>
                <a:spcPts val="1000"/>
              </a:spcBef>
              <a:spcAft>
                <a:spcPts val="800"/>
              </a:spcAft>
              <a:buNone/>
            </a:pPr>
            <a:endParaRPr lang="en-US" sz="1300" b="1" dirty="0">
              <a:effectLst/>
              <a:latin typeface="Calibri" panose="020F0502020204030204" pitchFamily="34" charset="0"/>
              <a:ea typeface="Calibri" panose="020F0502020204030204" pitchFamily="34" charset="0"/>
            </a:endParaRPr>
          </a:p>
          <a:p>
            <a:pPr marL="0" marR="0" indent="0">
              <a:spcBef>
                <a:spcPts val="1000"/>
              </a:spcBef>
              <a:spcAft>
                <a:spcPts val="800"/>
              </a:spcAft>
              <a:buNone/>
            </a:pPr>
            <a:r>
              <a:rPr lang="en-US" sz="2000" b="1" dirty="0">
                <a:solidFill>
                  <a:schemeClr val="accent2"/>
                </a:solidFill>
                <a:effectLst/>
                <a:latin typeface="Calibri" panose="020F0502020204030204" pitchFamily="34" charset="0"/>
                <a:ea typeface="Calibri" panose="020F0502020204030204" pitchFamily="34" charset="0"/>
              </a:rPr>
              <a:t>By the end of the session the participants will – </a:t>
            </a:r>
          </a:p>
          <a:p>
            <a:pPr marL="0" marR="0" indent="0">
              <a:spcBef>
                <a:spcPts val="1000"/>
              </a:spcBef>
              <a:spcAft>
                <a:spcPts val="800"/>
              </a:spcAft>
              <a:buNone/>
            </a:pPr>
            <a:endParaRPr lang="en-GB" sz="1800" dirty="0">
              <a:effectLst/>
              <a:latin typeface="Calibri" panose="020F0502020204030204" pitchFamily="34" charset="0"/>
              <a:ea typeface="Calibri" panose="020F0502020204030204" pitchFamily="34" charset="0"/>
            </a:endParaRPr>
          </a:p>
          <a:p>
            <a:pPr marL="742950" marR="0" lvl="1" indent="-285750" algn="just">
              <a:spcBef>
                <a:spcPts val="0"/>
              </a:spcBef>
              <a:spcAft>
                <a:spcPts val="0"/>
              </a:spcAft>
              <a:buFont typeface="+mj-lt"/>
              <a:buAutoNum type="alphaLcPeriod"/>
              <a:tabLst>
                <a:tab pos="914400" algn="l"/>
              </a:tabLst>
            </a:pPr>
            <a:r>
              <a:rPr lang="en-US" sz="1800" b="1" dirty="0">
                <a:effectLst/>
                <a:latin typeface="Calibri" panose="020F0502020204030204" pitchFamily="34" charset="0"/>
                <a:ea typeface="Times New Roman" panose="02020603050405020304" pitchFamily="18" charset="0"/>
              </a:rPr>
              <a:t> Be able to locate evidence management in the context of: (</a:t>
            </a:r>
            <a:r>
              <a:rPr lang="en-US" sz="1800" b="1" dirty="0" err="1">
                <a:effectLst/>
                <a:latin typeface="Calibri" panose="020F0502020204030204" pitchFamily="34" charset="0"/>
                <a:ea typeface="Times New Roman" panose="02020603050405020304" pitchFamily="18" charset="0"/>
              </a:rPr>
              <a:t>i</a:t>
            </a:r>
            <a:r>
              <a:rPr lang="en-US" sz="1800" b="1" dirty="0">
                <a:effectLst/>
                <a:latin typeface="Calibri" panose="020F0502020204030204" pitchFamily="34" charset="0"/>
                <a:ea typeface="Times New Roman" panose="02020603050405020304" pitchFamily="18" charset="0"/>
              </a:rPr>
              <a:t>) the overriding objective, (ii) the court’s duty to manage cases, and (iii) the Court’s powers under the CPR; </a:t>
            </a:r>
          </a:p>
          <a:p>
            <a:pPr marL="742950" marR="0" lvl="1" indent="-285750" algn="just">
              <a:spcBef>
                <a:spcPts val="0"/>
              </a:spcBef>
              <a:spcAft>
                <a:spcPts val="0"/>
              </a:spcAft>
              <a:buFont typeface="+mj-lt"/>
              <a:buAutoNum type="alphaLcPeriod"/>
              <a:tabLst>
                <a:tab pos="914400" algn="l"/>
              </a:tabLst>
            </a:pPr>
            <a:endParaRPr lang="en-GB" sz="1800" dirty="0">
              <a:effectLst/>
              <a:latin typeface="Calibri" panose="020F0502020204030204" pitchFamily="34" charset="0"/>
              <a:ea typeface="Calibri" panose="020F0502020204030204" pitchFamily="34" charset="0"/>
            </a:endParaRPr>
          </a:p>
          <a:p>
            <a:pPr marL="742950" marR="0" lvl="1" indent="-285750" algn="just">
              <a:spcBef>
                <a:spcPts val="0"/>
              </a:spcBef>
              <a:spcAft>
                <a:spcPts val="0"/>
              </a:spcAft>
              <a:buFont typeface="+mj-lt"/>
              <a:buAutoNum type="alphaLcPeriod"/>
              <a:tabLst>
                <a:tab pos="914400" algn="l"/>
              </a:tabLst>
            </a:pPr>
            <a:r>
              <a:rPr lang="en-US" sz="1800" b="1" dirty="0">
                <a:effectLst/>
                <a:latin typeface="Calibri" panose="020F0502020204030204" pitchFamily="34" charset="0"/>
                <a:ea typeface="Times New Roman" panose="02020603050405020304" pitchFamily="18" charset="0"/>
              </a:rPr>
              <a:t> Learn about: (</a:t>
            </a:r>
            <a:r>
              <a:rPr lang="en-US" sz="1800" b="1" dirty="0" err="1">
                <a:effectLst/>
                <a:latin typeface="Calibri" panose="020F0502020204030204" pitchFamily="34" charset="0"/>
                <a:ea typeface="Times New Roman" panose="02020603050405020304" pitchFamily="18" charset="0"/>
              </a:rPr>
              <a:t>i</a:t>
            </a:r>
            <a:r>
              <a:rPr lang="en-US" sz="1800" b="1" dirty="0">
                <a:effectLst/>
                <a:latin typeface="Calibri" panose="020F0502020204030204" pitchFamily="34" charset="0"/>
                <a:ea typeface="Times New Roman" panose="02020603050405020304" pitchFamily="18" charset="0"/>
              </a:rPr>
              <a:t>)  5 overarching goals (ii) 6 reasons why evidence management is important, (iii) 5 points that underpin evidence management, and (iv) 5 principles that underpin disclosure;</a:t>
            </a:r>
          </a:p>
          <a:p>
            <a:pPr marL="457200" marR="0" lvl="1" indent="0" algn="just">
              <a:spcBef>
                <a:spcPts val="0"/>
              </a:spcBef>
              <a:spcAft>
                <a:spcPts val="0"/>
              </a:spcAft>
              <a:buNone/>
              <a:tabLst>
                <a:tab pos="914400" algn="l"/>
              </a:tabLst>
            </a:pPr>
            <a:endParaRPr lang="en-US" sz="1800" b="1" dirty="0">
              <a:effectLst/>
              <a:latin typeface="Calibri" panose="020F0502020204030204" pitchFamily="34" charset="0"/>
              <a:ea typeface="Times New Roman" panose="02020603050405020304" pitchFamily="18" charset="0"/>
            </a:endParaRPr>
          </a:p>
          <a:p>
            <a:pPr marL="742950" marR="0" lvl="1" indent="-285750" algn="just">
              <a:spcBef>
                <a:spcPts val="0"/>
              </a:spcBef>
              <a:spcAft>
                <a:spcPts val="0"/>
              </a:spcAft>
              <a:buFont typeface="+mj-lt"/>
              <a:buAutoNum type="alphaLcPeriod"/>
              <a:tabLst>
                <a:tab pos="914400" algn="l"/>
              </a:tabLst>
            </a:pPr>
            <a:r>
              <a:rPr lang="en-US" sz="1800" b="1" dirty="0">
                <a:effectLst/>
                <a:latin typeface="Calibri" panose="020F0502020204030204" pitchFamily="34" charset="0"/>
                <a:ea typeface="Times New Roman" panose="02020603050405020304" pitchFamily="18" charset="0"/>
              </a:rPr>
              <a:t> Be taken through a summary of the rules regarding evidence management and the 2 forms of disclosure under the CPR.</a:t>
            </a:r>
            <a:endParaRPr lang="en-GB" sz="1800" dirty="0">
              <a:effectLst/>
              <a:latin typeface="Calibri" panose="020F0502020204030204" pitchFamily="34" charset="0"/>
              <a:ea typeface="Calibri" panose="020F0502020204030204" pitchFamily="34" charset="0"/>
            </a:endParaRPr>
          </a:p>
          <a:p>
            <a:endParaRPr lang="LID4096" sz="1300"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24336" r="21029" b="-1"/>
          <a:stretch/>
        </p:blipFill>
        <p:spPr>
          <a:xfrm>
            <a:off x="6190488" y="566928"/>
            <a:ext cx="5157216" cy="5286197"/>
          </a:xfrm>
          <a:prstGeom prst="rect">
            <a:avLst/>
          </a:prstGeom>
        </p:spPr>
      </p:pic>
      <p:sp>
        <p:nvSpPr>
          <p:cNvPr id="17" name="Rectangle 16">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11581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6F29-4F28-4D53-92FE-F90962CFD74A}"/>
              </a:ext>
            </a:extLst>
          </p:cNvPr>
          <p:cNvSpPr>
            <a:spLocks noGrp="1"/>
          </p:cNvSpPr>
          <p:nvPr>
            <p:ph type="ctrTitle"/>
          </p:nvPr>
        </p:nvSpPr>
        <p:spPr>
          <a:xfrm>
            <a:off x="2073287" y="389299"/>
            <a:ext cx="9654255" cy="3720503"/>
          </a:xfrm>
          <a:solidFill>
            <a:schemeClr val="bg2">
              <a:lumMod val="60000"/>
              <a:lumOff val="40000"/>
            </a:schemeClr>
          </a:solidFill>
        </p:spPr>
        <p:txBody>
          <a:bodyPr>
            <a:normAutofit/>
          </a:bodyPr>
          <a:lstStyle/>
          <a:p>
            <a:pPr algn="l"/>
            <a:r>
              <a:rPr lang="en-GB" b="1" dirty="0">
                <a:solidFill>
                  <a:schemeClr val="accent1"/>
                </a:solidFill>
                <a:effectLst/>
                <a:latin typeface="+mn-lt"/>
                <a:ea typeface="Calibri" panose="020F0502020204030204" pitchFamily="34" charset="0"/>
              </a:rPr>
              <a:t>Evidence Management</a:t>
            </a:r>
            <a:br>
              <a:rPr lang="en-GB" sz="5400" b="1" dirty="0">
                <a:effectLst/>
                <a:latin typeface="+mn-lt"/>
                <a:ea typeface="Calibri" panose="020F0502020204030204" pitchFamily="34" charset="0"/>
              </a:rPr>
            </a:br>
            <a:br>
              <a:rPr lang="en-GB" sz="5400" b="1" dirty="0">
                <a:effectLst/>
                <a:latin typeface="+mn-lt"/>
                <a:ea typeface="Calibri" panose="020F0502020204030204" pitchFamily="34" charset="0"/>
              </a:rPr>
            </a:br>
            <a:r>
              <a:rPr lang="en-GB" sz="5400" b="1" dirty="0">
                <a:latin typeface="+mn-lt"/>
              </a:rPr>
              <a:t>Disclosure &amp; Inspection (Part 28)</a:t>
            </a:r>
            <a:br>
              <a:rPr lang="en-GB" sz="5400" b="1" dirty="0">
                <a:latin typeface="+mn-lt"/>
              </a:rPr>
            </a:br>
            <a:r>
              <a:rPr lang="en-GB" sz="5400" b="1" dirty="0">
                <a:latin typeface="+mn-lt"/>
              </a:rPr>
              <a:t>Evidence (Part 29)</a:t>
            </a:r>
            <a:r>
              <a:rPr lang="en-GB" sz="5400" dirty="0">
                <a:effectLst/>
                <a:latin typeface="+mn-lt"/>
                <a:ea typeface="Calibri" panose="020F0502020204030204" pitchFamily="34" charset="0"/>
              </a:rPr>
              <a:t> </a:t>
            </a:r>
            <a:endParaRPr lang="LID4096" sz="5400" dirty="0">
              <a:latin typeface="+mn-lt"/>
            </a:endParaRPr>
          </a:p>
        </p:txBody>
      </p:sp>
      <p:sp>
        <p:nvSpPr>
          <p:cNvPr id="3" name="Subtitle 2">
            <a:extLst>
              <a:ext uri="{FF2B5EF4-FFF2-40B4-BE49-F238E27FC236}">
                <a16:creationId xmlns:a16="http://schemas.microsoft.com/office/drawing/2014/main" id="{3006B827-8E0A-4552-ABE3-B34BDD696894}"/>
              </a:ext>
            </a:extLst>
          </p:cNvPr>
          <p:cNvSpPr>
            <a:spLocks noGrp="1"/>
          </p:cNvSpPr>
          <p:nvPr>
            <p:ph type="subTitle" idx="1"/>
          </p:nvPr>
        </p:nvSpPr>
        <p:spPr>
          <a:xfrm>
            <a:off x="2077622" y="4372977"/>
            <a:ext cx="9276178" cy="2295525"/>
          </a:xfrm>
        </p:spPr>
        <p:txBody>
          <a:bodyPr>
            <a:normAutofit lnSpcReduction="10000"/>
          </a:bodyPr>
          <a:lstStyle/>
          <a:p>
            <a:pPr algn="l"/>
            <a:r>
              <a:rPr lang="en-GB" sz="2000" b="1" dirty="0">
                <a:solidFill>
                  <a:schemeClr val="accent1"/>
                </a:solidFill>
              </a:rPr>
              <a:t>5 OVERARCHING GOALS:</a:t>
            </a:r>
          </a:p>
          <a:p>
            <a:pPr marL="342900" indent="-342900" algn="l">
              <a:buFont typeface="Courier New" panose="02070309020205020404" pitchFamily="49" charset="0"/>
              <a:buChar char="o"/>
            </a:pPr>
            <a:r>
              <a:rPr lang="en-GB" sz="2000" b="1" dirty="0"/>
              <a:t>Giving Practical Effect to the Overriding Objective</a:t>
            </a:r>
          </a:p>
          <a:p>
            <a:pPr marL="342900" indent="-342900" algn="l">
              <a:buFont typeface="Courier New" panose="02070309020205020404" pitchFamily="49" charset="0"/>
              <a:buChar char="o"/>
            </a:pPr>
            <a:r>
              <a:rPr lang="en-GB" sz="2000" b="1" dirty="0"/>
              <a:t>Effectively and Efficiently Managing Cases</a:t>
            </a:r>
          </a:p>
          <a:p>
            <a:pPr marL="342900" indent="-342900" algn="l">
              <a:buFont typeface="Courier New" panose="02070309020205020404" pitchFamily="49" charset="0"/>
              <a:buChar char="o"/>
            </a:pPr>
            <a:r>
              <a:rPr lang="en-GB" sz="2000" b="1" dirty="0"/>
              <a:t>Pro-actively Exploring Possibilities for Settlement</a:t>
            </a:r>
          </a:p>
          <a:p>
            <a:pPr marL="342900" indent="-342900" algn="l">
              <a:buFont typeface="Courier New" panose="02070309020205020404" pitchFamily="49" charset="0"/>
              <a:buChar char="o"/>
            </a:pPr>
            <a:r>
              <a:rPr lang="en-GB" sz="2000" b="1" dirty="0"/>
              <a:t>Robust Preparations for Trial</a:t>
            </a:r>
          </a:p>
          <a:p>
            <a:pPr marL="342900" indent="-342900" algn="l">
              <a:buFont typeface="Courier New" panose="02070309020205020404" pitchFamily="49" charset="0"/>
              <a:buChar char="o"/>
            </a:pPr>
            <a:r>
              <a:rPr lang="en-GB" sz="2000" b="1" dirty="0"/>
              <a:t>Minimizing Costs and Reducing Delay</a:t>
            </a:r>
          </a:p>
        </p:txBody>
      </p:sp>
      <p:sp>
        <p:nvSpPr>
          <p:cNvPr id="10" name="Rectangle 9">
            <a:extLst>
              <a:ext uri="{FF2B5EF4-FFF2-40B4-BE49-F238E27FC236}">
                <a16:creationId xmlns:a16="http://schemas.microsoft.com/office/drawing/2014/main" id="{35FED45D-D144-4B05-BBCF-B68683958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Judge">
            <a:extLst>
              <a:ext uri="{FF2B5EF4-FFF2-40B4-BE49-F238E27FC236}">
                <a16:creationId xmlns:a16="http://schemas.microsoft.com/office/drawing/2014/main" id="{CB0DF10C-54E8-199C-9902-B422255C54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465195"/>
            <a:ext cx="1097280" cy="1097280"/>
          </a:xfrm>
          <a:prstGeom prst="rect">
            <a:avLst/>
          </a:prstGeom>
        </p:spPr>
      </p:pic>
    </p:spTree>
    <p:extLst>
      <p:ext uri="{BB962C8B-B14F-4D97-AF65-F5344CB8AC3E}">
        <p14:creationId xmlns:p14="http://schemas.microsoft.com/office/powerpoint/2010/main" val="202532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46681D-EF65-4A6C-97B5-5B999C768792}"/>
              </a:ext>
            </a:extLst>
          </p:cNvPr>
          <p:cNvSpPr>
            <a:spLocks noGrp="1"/>
          </p:cNvSpPr>
          <p:nvPr>
            <p:ph type="title"/>
          </p:nvPr>
        </p:nvSpPr>
        <p:spPr>
          <a:xfrm>
            <a:off x="4397339" y="329184"/>
            <a:ext cx="7376845" cy="1783080"/>
          </a:xfrm>
        </p:spPr>
        <p:txBody>
          <a:bodyPr anchor="b">
            <a:normAutofit fontScale="90000"/>
          </a:bodyPr>
          <a:lstStyle/>
          <a:p>
            <a:r>
              <a:rPr lang="en-US" sz="4600" b="1" dirty="0">
                <a:solidFill>
                  <a:schemeClr val="accent1"/>
                </a:solidFill>
                <a:latin typeface="+mn-lt"/>
              </a:rPr>
              <a:t>Onus on Litigant for Appropriate Commencement Method</a:t>
            </a:r>
          </a:p>
        </p:txBody>
      </p:sp>
      <p:pic>
        <p:nvPicPr>
          <p:cNvPr id="5" name="Picture 4" descr="Pen placed on top of a signature line">
            <a:extLst>
              <a:ext uri="{FF2B5EF4-FFF2-40B4-BE49-F238E27FC236}">
                <a16:creationId xmlns:a16="http://schemas.microsoft.com/office/drawing/2014/main" id="{FA18D48A-081B-AE85-5F3C-A4F8174E3398}"/>
              </a:ext>
            </a:extLst>
          </p:cNvPr>
          <p:cNvPicPr>
            <a:picLocks noChangeAspect="1"/>
          </p:cNvPicPr>
          <p:nvPr/>
        </p:nvPicPr>
        <p:blipFill rotWithShape="1">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F1EE26F8-BAF9-40E6-B825-E1E8B2675368}"/>
              </a:ext>
            </a:extLst>
          </p:cNvPr>
          <p:cNvSpPr>
            <a:spLocks noGrp="1"/>
          </p:cNvSpPr>
          <p:nvPr>
            <p:ph idx="1"/>
          </p:nvPr>
        </p:nvSpPr>
        <p:spPr>
          <a:xfrm>
            <a:off x="5297593" y="2756774"/>
            <a:ext cx="6251110" cy="3772042"/>
          </a:xfrm>
        </p:spPr>
        <p:txBody>
          <a:bodyPr>
            <a:normAutofit fontScale="92500" lnSpcReduction="20000"/>
          </a:bodyPr>
          <a:lstStyle/>
          <a:p>
            <a:pPr marL="514350" indent="-514350">
              <a:buFont typeface="+mj-lt"/>
              <a:buAutoNum type="arabicPeriod"/>
            </a:pPr>
            <a:r>
              <a:rPr lang="en-US" sz="2100" dirty="0"/>
              <a:t>Standard Claim Form:[8.1(5)]  For resolution of the majority of disputes</a:t>
            </a:r>
          </a:p>
          <a:p>
            <a:pPr marL="514350" indent="-514350">
              <a:buFont typeface="+mj-lt"/>
              <a:buAutoNum type="arabicPeriod"/>
            </a:pPr>
            <a:r>
              <a:rPr lang="en-US" sz="2100" dirty="0"/>
              <a:t>Fixed Date Claim Form [8.1(6)] For resolution of specified case types with low percentage of contested facts resulting in shorter time to disposition </a:t>
            </a:r>
          </a:p>
          <a:p>
            <a:pPr lvl="2"/>
            <a:r>
              <a:rPr lang="en-US" sz="2100" dirty="0"/>
              <a:t>Hire-purchase and credit sales</a:t>
            </a:r>
          </a:p>
          <a:p>
            <a:pPr lvl="2"/>
            <a:r>
              <a:rPr lang="en-US" sz="2100" dirty="0"/>
              <a:t>Money lending</a:t>
            </a:r>
          </a:p>
          <a:p>
            <a:pPr lvl="2"/>
            <a:r>
              <a:rPr lang="en-US" sz="2100" dirty="0"/>
              <a:t>Possession of land</a:t>
            </a:r>
          </a:p>
          <a:p>
            <a:pPr marL="514350" indent="-514350">
              <a:buFont typeface="+mj-lt"/>
              <a:buAutoNum type="arabicPeriod"/>
            </a:pPr>
            <a:r>
              <a:rPr lang="en-US" sz="2100" dirty="0"/>
              <a:t>Originating Application Claim Form [8.15/8.16] For resolution of matters not involving substantial dispute of fact or sole purpose of getting approval of settlements involving children and protected party/patient resulting in very short time to disposition.</a:t>
            </a:r>
          </a:p>
          <a:p>
            <a:endParaRPr lang="en-US" sz="1500" dirty="0"/>
          </a:p>
          <a:p>
            <a:pPr marL="914400" lvl="2" indent="0">
              <a:buNone/>
            </a:pPr>
            <a:r>
              <a:rPr lang="en-US" sz="1500" dirty="0"/>
              <a:t> </a:t>
            </a:r>
          </a:p>
          <a:p>
            <a:pPr lvl="1"/>
            <a:endParaRPr lang="en-US" sz="1500" dirty="0"/>
          </a:p>
        </p:txBody>
      </p:sp>
    </p:spTree>
    <p:extLst>
      <p:ext uri="{BB962C8B-B14F-4D97-AF65-F5344CB8AC3E}">
        <p14:creationId xmlns:p14="http://schemas.microsoft.com/office/powerpoint/2010/main" val="324960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957A92-7B82-458D-9AF5-665375D7F753}"/>
              </a:ext>
            </a:extLst>
          </p:cNvPr>
          <p:cNvSpPr>
            <a:spLocks noGrp="1"/>
          </p:cNvSpPr>
          <p:nvPr>
            <p:ph type="title"/>
          </p:nvPr>
        </p:nvSpPr>
        <p:spPr>
          <a:xfrm>
            <a:off x="595087" y="365125"/>
            <a:ext cx="11001826" cy="1325563"/>
          </a:xfrm>
        </p:spPr>
        <p:txBody>
          <a:bodyPr>
            <a:normAutofit/>
          </a:bodyPr>
          <a:lstStyle/>
          <a:p>
            <a:r>
              <a:rPr lang="en-GB" sz="6000" b="1" dirty="0">
                <a:solidFill>
                  <a:schemeClr val="accent1"/>
                </a:solidFill>
                <a:latin typeface="+mn-lt"/>
              </a:rPr>
              <a:t>Why</a:t>
            </a:r>
            <a:r>
              <a:rPr lang="en-GB" b="1" dirty="0">
                <a:solidFill>
                  <a:schemeClr val="accent1"/>
                </a:solidFill>
                <a:latin typeface="+mn-lt"/>
              </a:rPr>
              <a:t> is Evidence Management Important?</a:t>
            </a:r>
            <a:endParaRPr lang="LID4096" b="1" dirty="0">
              <a:solidFill>
                <a:schemeClr val="accent1"/>
              </a:solidFill>
              <a:latin typeface="+mn-lt"/>
            </a:endParaRPr>
          </a:p>
        </p:txBody>
      </p:sp>
      <p:sp>
        <p:nvSpPr>
          <p:cNvPr id="3" name="Content Placeholder 2">
            <a:extLst>
              <a:ext uri="{FF2B5EF4-FFF2-40B4-BE49-F238E27FC236}">
                <a16:creationId xmlns:a16="http://schemas.microsoft.com/office/drawing/2014/main" id="{88C881CB-6A39-4B37-810B-A39966911656}"/>
              </a:ext>
            </a:extLst>
          </p:cNvPr>
          <p:cNvSpPr>
            <a:spLocks noGrp="1"/>
          </p:cNvSpPr>
          <p:nvPr>
            <p:ph idx="1"/>
          </p:nvPr>
        </p:nvSpPr>
        <p:spPr>
          <a:xfrm>
            <a:off x="595087" y="1690688"/>
            <a:ext cx="5631542" cy="4956855"/>
          </a:xfrm>
        </p:spPr>
        <p:txBody>
          <a:bodyPr>
            <a:normAutofit/>
          </a:bodyPr>
          <a:lstStyle/>
          <a:p>
            <a:pPr marL="0" indent="0">
              <a:buNone/>
            </a:pPr>
            <a:r>
              <a:rPr lang="en-GB" b="1" dirty="0">
                <a:solidFill>
                  <a:schemeClr val="accent1"/>
                </a:solidFill>
              </a:rPr>
              <a:t>6 Preliminary Reasons: </a:t>
            </a:r>
          </a:p>
          <a:p>
            <a:endParaRPr lang="en-GB" sz="2000" dirty="0"/>
          </a:p>
          <a:p>
            <a:pPr marL="0" indent="0">
              <a:buNone/>
            </a:pPr>
            <a:r>
              <a:rPr lang="en-GB" sz="2000" b="1" dirty="0">
                <a:solidFill>
                  <a:schemeClr val="accent1"/>
                </a:solidFill>
              </a:rPr>
              <a:t>1. </a:t>
            </a:r>
            <a:r>
              <a:rPr lang="en-GB" sz="2000" dirty="0"/>
              <a:t>No matter how ‘good’ or ‘true’ a case may seem to be, </a:t>
            </a:r>
            <a:r>
              <a:rPr lang="en-GB" sz="2000" b="1" dirty="0"/>
              <a:t>facts need to be established </a:t>
            </a:r>
            <a:r>
              <a:rPr lang="en-GB" sz="2000" dirty="0"/>
              <a:t>and </a:t>
            </a:r>
            <a:r>
              <a:rPr lang="en-GB" sz="2000" b="1" dirty="0"/>
              <a:t>proved</a:t>
            </a:r>
            <a:r>
              <a:rPr lang="en-GB" sz="2000" dirty="0"/>
              <a:t>.</a:t>
            </a:r>
          </a:p>
          <a:p>
            <a:pPr marL="514350" indent="-514350">
              <a:buAutoNum type="arabicPeriod"/>
            </a:pPr>
            <a:endParaRPr lang="en-GB" sz="2000" dirty="0"/>
          </a:p>
          <a:p>
            <a:pPr marL="0" indent="0">
              <a:buNone/>
            </a:pPr>
            <a:r>
              <a:rPr lang="en-GB" sz="2000" b="1" dirty="0">
                <a:solidFill>
                  <a:schemeClr val="accent1"/>
                </a:solidFill>
              </a:rPr>
              <a:t>2. </a:t>
            </a:r>
            <a:r>
              <a:rPr lang="en-GB" sz="2000" b="1" dirty="0"/>
              <a:t>Admissible</a:t>
            </a:r>
            <a:r>
              <a:rPr lang="en-GB" sz="2000" dirty="0"/>
              <a:t> and </a:t>
            </a:r>
            <a:r>
              <a:rPr lang="en-GB" sz="2000" b="1" dirty="0"/>
              <a:t>relevant</a:t>
            </a:r>
            <a:r>
              <a:rPr lang="en-GB" sz="2000" dirty="0"/>
              <a:t> </a:t>
            </a:r>
            <a:r>
              <a:rPr lang="en-GB" sz="2000" b="1" dirty="0"/>
              <a:t>evidence is central </a:t>
            </a:r>
            <a:r>
              <a:rPr lang="en-GB" sz="2000" dirty="0"/>
              <a:t>to the integrity of the adjudicative process. </a:t>
            </a:r>
          </a:p>
          <a:p>
            <a:pPr marL="0" indent="0">
              <a:buNone/>
            </a:pPr>
            <a:endParaRPr lang="en-GB" sz="2000" dirty="0"/>
          </a:p>
          <a:p>
            <a:pPr marL="0" indent="0">
              <a:buNone/>
            </a:pPr>
            <a:r>
              <a:rPr lang="en-GB" sz="2000" b="1" dirty="0">
                <a:solidFill>
                  <a:schemeClr val="accent1"/>
                </a:solidFill>
              </a:rPr>
              <a:t>3. </a:t>
            </a:r>
            <a:r>
              <a:rPr lang="en-GB" sz="2000" dirty="0"/>
              <a:t>Judges and all parties have a </a:t>
            </a:r>
            <a:r>
              <a:rPr lang="en-GB" sz="2000" b="1" dirty="0"/>
              <a:t>responsibility to ensure </a:t>
            </a:r>
            <a:r>
              <a:rPr lang="en-GB" sz="2000" dirty="0"/>
              <a:t>that the </a:t>
            </a:r>
            <a:r>
              <a:rPr lang="en-GB" sz="2000" b="1" dirty="0"/>
              <a:t>best</a:t>
            </a:r>
            <a:r>
              <a:rPr lang="en-GB" sz="2000" dirty="0"/>
              <a:t>, most </a:t>
            </a:r>
            <a:r>
              <a:rPr lang="en-GB" sz="2000" b="1" dirty="0"/>
              <a:t>cogent</a:t>
            </a:r>
            <a:r>
              <a:rPr lang="en-GB" sz="2000" dirty="0"/>
              <a:t>, and most </a:t>
            </a:r>
            <a:r>
              <a:rPr lang="en-GB" sz="2000" b="1" dirty="0"/>
              <a:t>credible</a:t>
            </a:r>
            <a:r>
              <a:rPr lang="en-GB" sz="2000" dirty="0"/>
              <a:t> evidence is received by a court – to </a:t>
            </a:r>
            <a:r>
              <a:rPr lang="en-GB" sz="2000" b="1" dirty="0"/>
              <a:t>deal with cases justly</a:t>
            </a:r>
            <a:r>
              <a:rPr lang="en-GB" sz="2000" dirty="0"/>
              <a:t>.</a:t>
            </a:r>
            <a:endParaRPr lang="LID4096" sz="2000" dirty="0"/>
          </a:p>
          <a:p>
            <a:endParaRPr lang="en-GB" sz="2000" dirty="0"/>
          </a:p>
        </p:txBody>
      </p:sp>
      <p:pic>
        <p:nvPicPr>
          <p:cNvPr id="7" name="Graphic 6" descr="Fingerprint">
            <a:extLst>
              <a:ext uri="{FF2B5EF4-FFF2-40B4-BE49-F238E27FC236}">
                <a16:creationId xmlns:a16="http://schemas.microsoft.com/office/drawing/2014/main" id="{E9D70644-366E-CC5B-3FD4-31746795D8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2866" y="2636188"/>
            <a:ext cx="2751667" cy="2751667"/>
          </a:xfrm>
          <a:prstGeom prst="rect">
            <a:avLst/>
          </a:prstGeom>
        </p:spPr>
      </p:pic>
    </p:spTree>
    <p:extLst>
      <p:ext uri="{BB962C8B-B14F-4D97-AF65-F5344CB8AC3E}">
        <p14:creationId xmlns:p14="http://schemas.microsoft.com/office/powerpoint/2010/main" val="799430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7A92-7B82-458D-9AF5-665375D7F753}"/>
              </a:ext>
            </a:extLst>
          </p:cNvPr>
          <p:cNvSpPr>
            <a:spLocks noGrp="1"/>
          </p:cNvSpPr>
          <p:nvPr>
            <p:ph type="title"/>
          </p:nvPr>
        </p:nvSpPr>
        <p:spPr>
          <a:xfrm>
            <a:off x="90535" y="627564"/>
            <a:ext cx="9998345" cy="1325563"/>
          </a:xfrm>
          <a:solidFill>
            <a:schemeClr val="bg2">
              <a:lumMod val="60000"/>
              <a:lumOff val="40000"/>
            </a:schemeClr>
          </a:solidFill>
        </p:spPr>
        <p:txBody>
          <a:bodyPr>
            <a:normAutofit fontScale="90000"/>
          </a:bodyPr>
          <a:lstStyle/>
          <a:p>
            <a:r>
              <a:rPr lang="en-GB" sz="6700" b="1" dirty="0">
                <a:solidFill>
                  <a:schemeClr val="accent1"/>
                </a:solidFill>
                <a:latin typeface="+mn-lt"/>
              </a:rPr>
              <a:t>Why</a:t>
            </a:r>
            <a:r>
              <a:rPr lang="en-GB" b="1" dirty="0">
                <a:solidFill>
                  <a:schemeClr val="accent1"/>
                </a:solidFill>
                <a:latin typeface="+mn-lt"/>
              </a:rPr>
              <a:t> is Evidence Management Important?</a:t>
            </a:r>
            <a:endParaRPr lang="LID4096" b="1" dirty="0">
              <a:solidFill>
                <a:schemeClr val="accent1"/>
              </a:solidFill>
              <a:latin typeface="+mn-lt"/>
            </a:endParaRPr>
          </a:p>
        </p:txBody>
      </p:sp>
      <p:sp>
        <p:nvSpPr>
          <p:cNvPr id="5" name="Content Placeholder 4">
            <a:extLst>
              <a:ext uri="{FF2B5EF4-FFF2-40B4-BE49-F238E27FC236}">
                <a16:creationId xmlns:a16="http://schemas.microsoft.com/office/drawing/2014/main" id="{CC9C9994-7587-486D-9160-FDE97DE1CDEB}"/>
              </a:ext>
            </a:extLst>
          </p:cNvPr>
          <p:cNvSpPr>
            <a:spLocks noGrp="1"/>
          </p:cNvSpPr>
          <p:nvPr>
            <p:ph idx="1"/>
          </p:nvPr>
        </p:nvSpPr>
        <p:spPr>
          <a:xfrm>
            <a:off x="406400" y="1953127"/>
            <a:ext cx="8656757" cy="4277309"/>
          </a:xfrm>
        </p:spPr>
        <p:txBody>
          <a:bodyPr anchor="ctr">
            <a:normAutofit fontScale="85000" lnSpcReduction="20000"/>
          </a:bodyPr>
          <a:lstStyle/>
          <a:p>
            <a:pPr marL="0" indent="0">
              <a:buNone/>
            </a:pPr>
            <a:endParaRPr lang="en-GB" sz="2400" dirty="0"/>
          </a:p>
          <a:p>
            <a:pPr marL="0" indent="0">
              <a:buNone/>
            </a:pPr>
            <a:r>
              <a:rPr lang="en-GB" sz="2400" b="1" dirty="0">
                <a:solidFill>
                  <a:schemeClr val="accent1"/>
                </a:solidFill>
              </a:rPr>
              <a:t>4. </a:t>
            </a:r>
            <a:r>
              <a:rPr lang="en-GB" sz="2400" dirty="0"/>
              <a:t>Evidence management </a:t>
            </a:r>
            <a:r>
              <a:rPr lang="en-GB" sz="2400" u="sng" dirty="0"/>
              <a:t>depends on </a:t>
            </a:r>
            <a:r>
              <a:rPr lang="en-GB" sz="2400" dirty="0"/>
              <a:t>and </a:t>
            </a:r>
            <a:r>
              <a:rPr lang="en-GB" sz="2400" u="sng" dirty="0"/>
              <a:t>supports</a:t>
            </a:r>
            <a:r>
              <a:rPr lang="en-GB" sz="2400" dirty="0"/>
              <a:t> </a:t>
            </a:r>
            <a:r>
              <a:rPr lang="en-GB" sz="2400" b="1" dirty="0"/>
              <a:t>issue identification</a:t>
            </a:r>
            <a:r>
              <a:rPr lang="en-GB" sz="2400" dirty="0"/>
              <a:t>.</a:t>
            </a:r>
          </a:p>
          <a:p>
            <a:pPr marL="0" indent="0">
              <a:buNone/>
            </a:pPr>
            <a:r>
              <a:rPr lang="en-GB" sz="2400" dirty="0"/>
              <a:t>	Cases are </a:t>
            </a:r>
            <a:r>
              <a:rPr lang="en-GB" sz="2400" b="1" dirty="0"/>
              <a:t>issue driven </a:t>
            </a:r>
            <a:r>
              <a:rPr lang="en-GB" sz="2400" dirty="0"/>
              <a:t>and the </a:t>
            </a:r>
            <a:r>
              <a:rPr lang="en-GB" sz="2400" b="1" dirty="0"/>
              <a:t>relevance</a:t>
            </a:r>
            <a:r>
              <a:rPr lang="en-GB" sz="2400" dirty="0"/>
              <a:t> </a:t>
            </a:r>
            <a:r>
              <a:rPr lang="en-GB" sz="2400" b="1" dirty="0"/>
              <a:t>of evidence </a:t>
            </a:r>
            <a:r>
              <a:rPr lang="en-GB" sz="2400" dirty="0"/>
              <a:t>can only be 	</a:t>
            </a:r>
            <a:r>
              <a:rPr lang="en-GB" sz="2400" b="1" dirty="0"/>
              <a:t>determined </a:t>
            </a:r>
            <a:r>
              <a:rPr lang="en-GB" sz="2400" b="1" u="sng" dirty="0"/>
              <a:t>after</a:t>
            </a:r>
            <a:r>
              <a:rPr lang="en-GB" sz="2400" b="1" dirty="0"/>
              <a:t> issues are clearly identified</a:t>
            </a:r>
            <a:r>
              <a:rPr lang="en-GB" sz="2400" dirty="0"/>
              <a:t>.</a:t>
            </a:r>
          </a:p>
          <a:p>
            <a:pPr marL="0" indent="0">
              <a:buNone/>
            </a:pPr>
            <a:endParaRPr lang="en-GB" sz="2400" dirty="0"/>
          </a:p>
          <a:p>
            <a:pPr marL="0" indent="0">
              <a:buNone/>
            </a:pPr>
            <a:r>
              <a:rPr lang="en-GB" sz="2400" b="1" dirty="0">
                <a:solidFill>
                  <a:schemeClr val="accent1"/>
                </a:solidFill>
              </a:rPr>
              <a:t>5. </a:t>
            </a:r>
            <a:r>
              <a:rPr lang="en-GB" sz="2400" dirty="0"/>
              <a:t>Effective evidence management </a:t>
            </a:r>
            <a:r>
              <a:rPr lang="en-GB" sz="2400" b="1" dirty="0"/>
              <a:t>prevents surprises, adjournments, delays, </a:t>
            </a:r>
          </a:p>
          <a:p>
            <a:pPr marL="0" indent="0">
              <a:buNone/>
            </a:pPr>
            <a:r>
              <a:rPr lang="en-GB" sz="2400" b="1" dirty="0"/>
              <a:t>	</a:t>
            </a:r>
            <a:r>
              <a:rPr lang="en-GB" sz="2400" dirty="0"/>
              <a:t>and </a:t>
            </a:r>
            <a:r>
              <a:rPr lang="en-GB" sz="2400" b="1" dirty="0"/>
              <a:t>unforeseen and unbudgeted costs.</a:t>
            </a:r>
          </a:p>
          <a:p>
            <a:pPr marL="0" indent="0">
              <a:buNone/>
            </a:pPr>
            <a:endParaRPr lang="en-GB" sz="2400" b="1" dirty="0"/>
          </a:p>
          <a:p>
            <a:pPr marL="0" indent="0">
              <a:buNone/>
            </a:pPr>
            <a:r>
              <a:rPr lang="en-GB" sz="2400" b="1" dirty="0">
                <a:solidFill>
                  <a:schemeClr val="accent1"/>
                </a:solidFill>
              </a:rPr>
              <a:t>6. </a:t>
            </a:r>
            <a:r>
              <a:rPr lang="en-GB" sz="2400" dirty="0"/>
              <a:t>Effective evidence management </a:t>
            </a:r>
            <a:r>
              <a:rPr lang="en-GB" sz="2400" b="1" dirty="0"/>
              <a:t>promotes timeliness, certainty, fairness</a:t>
            </a:r>
          </a:p>
          <a:p>
            <a:pPr marL="0" indent="0">
              <a:buNone/>
            </a:pPr>
            <a:r>
              <a:rPr lang="en-GB" sz="2400" b="1" dirty="0"/>
              <a:t>	 </a:t>
            </a:r>
            <a:r>
              <a:rPr lang="en-GB" sz="2400" dirty="0"/>
              <a:t>and</a:t>
            </a:r>
            <a:r>
              <a:rPr lang="en-GB" sz="2400" b="1" dirty="0"/>
              <a:t> just depositions</a:t>
            </a:r>
            <a:r>
              <a:rPr lang="en-GB" sz="2400" dirty="0"/>
              <a:t>. </a:t>
            </a:r>
          </a:p>
          <a:p>
            <a:pPr marL="0" indent="0">
              <a:buNone/>
            </a:pPr>
            <a:endParaRPr lang="en-GB" sz="2400" dirty="0"/>
          </a:p>
          <a:p>
            <a:pPr marL="0" indent="0">
              <a:buNone/>
            </a:pPr>
            <a:r>
              <a:rPr lang="en-GB" sz="2400" dirty="0">
                <a:solidFill>
                  <a:schemeClr val="accent1"/>
                </a:solidFill>
              </a:rPr>
              <a:t>CAN YOU THINK OF </a:t>
            </a:r>
            <a:r>
              <a:rPr lang="en-GB" sz="2400" b="1" dirty="0">
                <a:solidFill>
                  <a:schemeClr val="accent1"/>
                </a:solidFill>
              </a:rPr>
              <a:t>OTHER REASONS</a:t>
            </a:r>
            <a:r>
              <a:rPr lang="en-GB" sz="2400" dirty="0">
                <a:solidFill>
                  <a:schemeClr val="accent1"/>
                </a:solidFill>
              </a:rPr>
              <a:t>?</a:t>
            </a:r>
            <a:endParaRPr lang="LID4096" sz="2400" dirty="0">
              <a:solidFill>
                <a:schemeClr val="accent1"/>
              </a:solidFill>
            </a:endParaRPr>
          </a:p>
          <a:p>
            <a:endParaRPr lang="en-GB" sz="1500" dirty="0"/>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ingerprint">
            <a:extLst>
              <a:ext uri="{FF2B5EF4-FFF2-40B4-BE49-F238E27FC236}">
                <a16:creationId xmlns:a16="http://schemas.microsoft.com/office/drawing/2014/main" id="{E9D70644-366E-CC5B-3FD4-31746795D8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429488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4DC8-C3C1-447F-A90C-63263F6F146B}"/>
              </a:ext>
            </a:extLst>
          </p:cNvPr>
          <p:cNvSpPr>
            <a:spLocks noGrp="1"/>
          </p:cNvSpPr>
          <p:nvPr>
            <p:ph type="title"/>
          </p:nvPr>
        </p:nvSpPr>
        <p:spPr>
          <a:solidFill>
            <a:schemeClr val="bg2">
              <a:lumMod val="60000"/>
              <a:lumOff val="40000"/>
            </a:schemeClr>
          </a:solidFill>
        </p:spPr>
        <p:txBody>
          <a:bodyPr>
            <a:normAutofit/>
          </a:bodyPr>
          <a:lstStyle/>
          <a:p>
            <a:pPr algn="ctr"/>
            <a:r>
              <a:rPr lang="en-GB" sz="4000" b="1" dirty="0">
                <a:solidFill>
                  <a:schemeClr val="accent1"/>
                </a:solidFill>
                <a:latin typeface="+mn-lt"/>
              </a:rPr>
              <a:t>General Considerations </a:t>
            </a:r>
            <a:br>
              <a:rPr lang="en-GB" sz="4000" b="1" dirty="0">
                <a:solidFill>
                  <a:schemeClr val="accent1"/>
                </a:solidFill>
                <a:latin typeface="+mn-lt"/>
              </a:rPr>
            </a:br>
            <a:r>
              <a:rPr lang="en-GB" sz="4000" b="1" dirty="0">
                <a:solidFill>
                  <a:schemeClr val="accent1"/>
                </a:solidFill>
                <a:latin typeface="+mn-lt"/>
              </a:rPr>
              <a:t> </a:t>
            </a:r>
            <a:r>
              <a:rPr lang="en-GB" sz="2800" b="1" dirty="0">
                <a:solidFill>
                  <a:schemeClr val="accent1"/>
                </a:solidFill>
                <a:latin typeface="+mn-lt"/>
              </a:rPr>
              <a:t>A Case is Determined on Available and Admissible Evidence</a:t>
            </a:r>
            <a:endParaRPr lang="LID4096" sz="2800" b="1" dirty="0">
              <a:solidFill>
                <a:schemeClr val="accent1"/>
              </a:solidFill>
              <a:latin typeface="+mn-lt"/>
            </a:endParaRPr>
          </a:p>
        </p:txBody>
      </p:sp>
      <p:graphicFrame>
        <p:nvGraphicFramePr>
          <p:cNvPr id="5" name="Content Placeholder 2">
            <a:extLst>
              <a:ext uri="{FF2B5EF4-FFF2-40B4-BE49-F238E27FC236}">
                <a16:creationId xmlns:a16="http://schemas.microsoft.com/office/drawing/2014/main" id="{6ACD9843-3A0E-3E4D-3748-D074328A6338}"/>
              </a:ext>
            </a:extLst>
          </p:cNvPr>
          <p:cNvGraphicFramePr>
            <a:graphicFrameLocks noGrp="1"/>
          </p:cNvGraphicFramePr>
          <p:nvPr>
            <p:ph idx="1"/>
            <p:extLst>
              <p:ext uri="{D42A27DB-BD31-4B8C-83A1-F6EECF244321}">
                <p14:modId xmlns:p14="http://schemas.microsoft.com/office/powerpoint/2010/main" val="304554392"/>
              </p:ext>
            </p:extLst>
          </p:nvPr>
        </p:nvGraphicFramePr>
        <p:xfrm>
          <a:off x="838200" y="1690688"/>
          <a:ext cx="10515600" cy="5058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291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E289C-F38D-4B5D-8542-9B6F5B378713}"/>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latin typeface="+mn-lt"/>
              </a:rPr>
              <a:t>Part 1.1 Dealing with Cases Justly</a:t>
            </a:r>
            <a:endParaRPr lang="LID4096" sz="4000" b="1" dirty="0">
              <a:solidFill>
                <a:srgbClr val="FFFFFF"/>
              </a:solidFill>
              <a:latin typeface="+mn-lt"/>
            </a:endParaRPr>
          </a:p>
        </p:txBody>
      </p:sp>
      <p:sp>
        <p:nvSpPr>
          <p:cNvPr id="3" name="Content Placeholder 2">
            <a:extLst>
              <a:ext uri="{FF2B5EF4-FFF2-40B4-BE49-F238E27FC236}">
                <a16:creationId xmlns:a16="http://schemas.microsoft.com/office/drawing/2014/main" id="{DD5108C9-920F-47FF-B707-0C278FEBBACD}"/>
              </a:ext>
            </a:extLst>
          </p:cNvPr>
          <p:cNvSpPr>
            <a:spLocks noGrp="1"/>
          </p:cNvSpPr>
          <p:nvPr>
            <p:ph idx="1"/>
          </p:nvPr>
        </p:nvSpPr>
        <p:spPr>
          <a:xfrm>
            <a:off x="4810259" y="649480"/>
            <a:ext cx="6555347" cy="5546047"/>
          </a:xfrm>
        </p:spPr>
        <p:txBody>
          <a:bodyPr anchor="ctr">
            <a:normAutofit/>
          </a:bodyPr>
          <a:lstStyle/>
          <a:p>
            <a:pPr marL="0" indent="0">
              <a:buNone/>
            </a:pPr>
            <a:r>
              <a:rPr lang="en-GB" sz="1700" b="1" i="0" u="none" strike="noStrike" baseline="0" dirty="0">
                <a:solidFill>
                  <a:schemeClr val="accent1"/>
                </a:solidFill>
              </a:rPr>
              <a:t>1.1 The Overriding Objective </a:t>
            </a:r>
          </a:p>
          <a:p>
            <a:pPr marL="342900" indent="-342900">
              <a:buAutoNum type="arabicParenBoth"/>
            </a:pPr>
            <a:r>
              <a:rPr lang="en-US" sz="1700" b="0" i="0" u="none" strike="noStrike" baseline="0" dirty="0"/>
              <a:t>The overriding objective of these Rules is to enable the court to deal with cases justly and at proportionate cost. </a:t>
            </a:r>
          </a:p>
          <a:p>
            <a:pPr marL="342900" indent="-342900">
              <a:buAutoNum type="arabicParenBoth"/>
            </a:pPr>
            <a:endParaRPr lang="en-US" sz="1700" b="0" i="0" u="none" strike="noStrike" baseline="0" dirty="0"/>
          </a:p>
          <a:p>
            <a:pPr marL="0" indent="0">
              <a:buNone/>
            </a:pPr>
            <a:r>
              <a:rPr lang="en-US" sz="1700" b="0" i="0" u="none" strike="noStrike" baseline="0" dirty="0"/>
              <a:t>(2) Dealing justly with a case includes, so far as is practicable: </a:t>
            </a:r>
          </a:p>
          <a:p>
            <a:pPr marL="0" indent="0">
              <a:buNone/>
            </a:pPr>
            <a:r>
              <a:rPr lang="en-US" sz="1700" b="0" i="0" u="none" strike="noStrike" baseline="0" dirty="0"/>
              <a:t>	(a) ensuring that the parties are on </a:t>
            </a:r>
            <a:r>
              <a:rPr lang="en-US" sz="1700" b="1" i="0" u="none" strike="noStrike" baseline="0" dirty="0"/>
              <a:t>an equal footing</a:t>
            </a:r>
            <a:r>
              <a:rPr lang="en-US" sz="1700" b="0" i="0" u="none" strike="noStrike" baseline="0" dirty="0"/>
              <a:t>; </a:t>
            </a:r>
          </a:p>
          <a:p>
            <a:pPr marL="0" indent="0">
              <a:buNone/>
            </a:pPr>
            <a:r>
              <a:rPr lang="en-GB" sz="1700" b="0" i="0" u="none" strike="noStrike" baseline="0" dirty="0"/>
              <a:t>	(b) </a:t>
            </a:r>
            <a:r>
              <a:rPr lang="en-GB" sz="1700" b="1" i="0" u="none" strike="noStrike" baseline="0" dirty="0"/>
              <a:t>saving expense</a:t>
            </a:r>
            <a:r>
              <a:rPr lang="en-GB" sz="1700" b="0" i="0" u="none" strike="noStrike" baseline="0" dirty="0"/>
              <a:t>; </a:t>
            </a:r>
          </a:p>
          <a:p>
            <a:pPr marL="0" indent="0">
              <a:buNone/>
            </a:pPr>
            <a:r>
              <a:rPr lang="en-US" sz="1700" b="0" i="0" u="none" strike="noStrike" baseline="0" dirty="0"/>
              <a:t>	(c) dealing with the case in ways which are proportionate to </a:t>
            </a:r>
          </a:p>
          <a:p>
            <a:pPr marL="0" indent="0">
              <a:buNone/>
            </a:pPr>
            <a:r>
              <a:rPr lang="en-US" sz="1700" b="0" i="0" u="none" strike="noStrike" baseline="0" dirty="0"/>
              <a:t>		(</a:t>
            </a:r>
            <a:r>
              <a:rPr lang="en-US" sz="1700" b="0" i="0" u="none" strike="noStrike" baseline="0" dirty="0" err="1"/>
              <a:t>i</a:t>
            </a:r>
            <a:r>
              <a:rPr lang="en-US" sz="1700" b="0" i="0" u="none" strike="noStrike" baseline="0" dirty="0"/>
              <a:t>) the amount of money involved; </a:t>
            </a:r>
          </a:p>
          <a:p>
            <a:pPr marL="0" indent="0">
              <a:buNone/>
            </a:pPr>
            <a:r>
              <a:rPr lang="en-US" sz="1700" b="0" i="0" u="none" strike="noStrike" baseline="0" dirty="0"/>
              <a:t>		(ii) the importance of the case; </a:t>
            </a:r>
          </a:p>
          <a:p>
            <a:pPr marL="0" indent="0">
              <a:buNone/>
            </a:pPr>
            <a:r>
              <a:rPr lang="en-US" sz="1700" b="0" i="0" u="none" strike="noStrike" baseline="0" dirty="0"/>
              <a:t>		(iii) the complexity of the issues; and </a:t>
            </a:r>
          </a:p>
          <a:p>
            <a:pPr marL="0" indent="0">
              <a:buNone/>
            </a:pPr>
            <a:r>
              <a:rPr lang="en-US" sz="1700" b="0" i="0" u="none" strike="noStrike" baseline="0" dirty="0"/>
              <a:t>		(iv) the financial position of each party; </a:t>
            </a:r>
          </a:p>
          <a:p>
            <a:pPr marL="0" indent="0">
              <a:buNone/>
            </a:pPr>
            <a:r>
              <a:rPr lang="en-US" sz="1700" b="0" i="0" u="none" strike="noStrike" baseline="0" dirty="0"/>
              <a:t>(d) ensuring that it is </a:t>
            </a:r>
            <a:r>
              <a:rPr lang="en-US" sz="1700" b="1" i="0" u="none" strike="noStrike" baseline="0" dirty="0"/>
              <a:t>dealt with expeditiously and fairly</a:t>
            </a:r>
            <a:r>
              <a:rPr lang="en-US" sz="1700" b="0" i="0" u="none" strike="noStrike" baseline="0" dirty="0"/>
              <a:t>; </a:t>
            </a:r>
          </a:p>
          <a:p>
            <a:pPr marL="0" indent="0">
              <a:buNone/>
            </a:pPr>
            <a:r>
              <a:rPr lang="en-US" sz="1700" b="0" i="0" u="none" strike="noStrike" baseline="0" dirty="0"/>
              <a:t>(e) allotting to it an appropriate share of the court’s resources, while taking into account the need to allot resources to other cases; and </a:t>
            </a:r>
          </a:p>
          <a:p>
            <a:pPr marL="0" indent="0">
              <a:buNone/>
            </a:pPr>
            <a:r>
              <a:rPr lang="en-US" sz="1700" b="0" i="0" u="none" strike="noStrike" baseline="0" dirty="0"/>
              <a:t>(f) </a:t>
            </a:r>
            <a:r>
              <a:rPr lang="en-US" sz="1700" b="1" i="0" u="none" strike="noStrike" baseline="0" dirty="0"/>
              <a:t>enforcing compliance</a:t>
            </a:r>
            <a:r>
              <a:rPr lang="en-US" sz="1700" b="0" i="0" u="none" strike="noStrike" baseline="0" dirty="0"/>
              <a:t> with rules, practice directions and orders. </a:t>
            </a:r>
            <a:endParaRPr lang="LID4096" sz="1700" dirty="0"/>
          </a:p>
        </p:txBody>
      </p:sp>
    </p:spTree>
    <p:extLst>
      <p:ext uri="{BB962C8B-B14F-4D97-AF65-F5344CB8AC3E}">
        <p14:creationId xmlns:p14="http://schemas.microsoft.com/office/powerpoint/2010/main" val="2342521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95AEC-49AD-428C-9BD9-2433262170CB}"/>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mn-lt"/>
              </a:rPr>
              <a:t>Part 25.1 Duty to Pro-Actively Manage Cases</a:t>
            </a:r>
            <a:endParaRPr lang="LID4096" sz="4000" b="1">
              <a:solidFill>
                <a:srgbClr val="FFFFFF"/>
              </a:solidFill>
              <a:latin typeface="+mn-lt"/>
            </a:endParaRPr>
          </a:p>
        </p:txBody>
      </p:sp>
      <p:sp>
        <p:nvSpPr>
          <p:cNvPr id="3" name="Content Placeholder 2">
            <a:extLst>
              <a:ext uri="{FF2B5EF4-FFF2-40B4-BE49-F238E27FC236}">
                <a16:creationId xmlns:a16="http://schemas.microsoft.com/office/drawing/2014/main" id="{891AF952-1FA0-4376-B770-670DF831AC15}"/>
              </a:ext>
            </a:extLst>
          </p:cNvPr>
          <p:cNvSpPr>
            <a:spLocks noGrp="1"/>
          </p:cNvSpPr>
          <p:nvPr>
            <p:ph idx="1"/>
          </p:nvPr>
        </p:nvSpPr>
        <p:spPr>
          <a:xfrm>
            <a:off x="4905054" y="500262"/>
            <a:ext cx="6922808" cy="5509145"/>
          </a:xfrm>
        </p:spPr>
        <p:txBody>
          <a:bodyPr anchor="ctr">
            <a:normAutofit/>
          </a:bodyPr>
          <a:lstStyle/>
          <a:p>
            <a:pPr marL="0" indent="0">
              <a:buNone/>
            </a:pPr>
            <a:endParaRPr lang="en-US" sz="1900" b="1" dirty="0"/>
          </a:p>
          <a:p>
            <a:pPr marL="0" indent="0">
              <a:buNone/>
            </a:pPr>
            <a:r>
              <a:rPr lang="en-US" sz="1900" b="1" i="0" u="none" strike="noStrike" baseline="0" dirty="0">
                <a:solidFill>
                  <a:schemeClr val="accent1"/>
                </a:solidFill>
              </a:rPr>
              <a:t>25.1 Court's duty actively to manage cases </a:t>
            </a:r>
            <a:endParaRPr lang="en-US" sz="1900" b="0" i="0" u="none" strike="noStrike" baseline="0" dirty="0">
              <a:solidFill>
                <a:schemeClr val="accent1"/>
              </a:solidFill>
            </a:endParaRPr>
          </a:p>
          <a:p>
            <a:pPr marL="0" indent="0">
              <a:buNone/>
            </a:pPr>
            <a:r>
              <a:rPr lang="en-US" sz="1900" b="0" i="0" u="none" strike="noStrike" baseline="0" dirty="0"/>
              <a:t>The court must further the overriding objective by actively managing cases. This may include - </a:t>
            </a:r>
          </a:p>
          <a:p>
            <a:pPr marL="0" indent="0">
              <a:buNone/>
            </a:pPr>
            <a:r>
              <a:rPr lang="en-US" sz="1900" b="0" i="0" u="none" strike="noStrike" baseline="0" dirty="0"/>
              <a:t>(a) </a:t>
            </a:r>
            <a:r>
              <a:rPr lang="en-US" sz="1900" b="1" i="0" u="none" strike="noStrike" baseline="0" dirty="0"/>
              <a:t>identifying the issues at an early stage</a:t>
            </a:r>
            <a:r>
              <a:rPr lang="en-US" sz="1900" b="0" i="0" u="none" strike="noStrike" baseline="0" dirty="0"/>
              <a:t>; </a:t>
            </a:r>
          </a:p>
          <a:p>
            <a:pPr marL="0" indent="0">
              <a:buNone/>
            </a:pPr>
            <a:r>
              <a:rPr lang="en-US" sz="1900" b="0" i="0" u="none" strike="noStrike" baseline="0" dirty="0"/>
              <a:t>(g) </a:t>
            </a:r>
            <a:r>
              <a:rPr lang="en-US" sz="1900" b="1" i="0" u="none" strike="noStrike" baseline="0" dirty="0"/>
              <a:t>deciding the order in which issues are to be resolved</a:t>
            </a:r>
            <a:r>
              <a:rPr lang="en-US" sz="1900" b="0" i="0" u="none" strike="noStrike" baseline="0" dirty="0"/>
              <a:t>; </a:t>
            </a:r>
          </a:p>
          <a:p>
            <a:pPr marL="0" indent="0">
              <a:buNone/>
            </a:pPr>
            <a:r>
              <a:rPr lang="en-US" sz="1900" b="0" i="0" u="none" strike="noStrike" baseline="0" dirty="0"/>
              <a:t>(j) </a:t>
            </a:r>
            <a:r>
              <a:rPr lang="en-US" sz="1900" b="1" i="0" u="none" strike="noStrike" baseline="0" dirty="0">
                <a:solidFill>
                  <a:schemeClr val="accent1"/>
                </a:solidFill>
              </a:rPr>
              <a:t>ensuring that no party gains an unfair advantage by reason of that party’s failure to give full disclosure of all relevant facts prior to the trial or the hearing of any application</a:t>
            </a:r>
            <a:r>
              <a:rPr lang="en-US" sz="1900" b="0" i="0" u="none" strike="noStrike" baseline="0" dirty="0"/>
              <a:t>; </a:t>
            </a:r>
          </a:p>
          <a:p>
            <a:pPr marL="0" indent="0">
              <a:buNone/>
            </a:pPr>
            <a:r>
              <a:rPr lang="en-US" sz="1900" b="0" i="0" u="none" strike="noStrike" baseline="0" dirty="0"/>
              <a:t>(k) </a:t>
            </a:r>
            <a:r>
              <a:rPr lang="en-US" sz="1900" b="1" i="0" u="none" strike="noStrike" baseline="0" dirty="0"/>
              <a:t>fixing timetables or otherwise controlling the progress of the case</a:t>
            </a:r>
            <a:r>
              <a:rPr lang="en-US" sz="1900" b="0" i="0" u="none" strike="noStrike" baseline="0" dirty="0"/>
              <a:t>; </a:t>
            </a:r>
          </a:p>
          <a:p>
            <a:pPr marL="0" indent="0">
              <a:buNone/>
            </a:pPr>
            <a:r>
              <a:rPr lang="en-US" sz="1900" b="0" i="0" u="none" strike="noStrike" baseline="0" dirty="0"/>
              <a:t>(l) </a:t>
            </a:r>
            <a:r>
              <a:rPr lang="en-US" sz="1900" b="1" i="0" u="none" strike="noStrike" baseline="0" dirty="0"/>
              <a:t>giving directions to ensure that the trial of the case proceeds quickly and efficiently</a:t>
            </a:r>
            <a:r>
              <a:rPr lang="en-US" sz="1900" b="0" i="0" u="none" strike="noStrike" baseline="0" dirty="0"/>
              <a:t>; and </a:t>
            </a:r>
          </a:p>
          <a:p>
            <a:pPr marL="0" indent="0">
              <a:buNone/>
            </a:pPr>
            <a:r>
              <a:rPr lang="en-US" sz="1900" b="0" i="0" u="none" strike="noStrike" baseline="0" dirty="0"/>
              <a:t>(m) </a:t>
            </a:r>
            <a:r>
              <a:rPr lang="en-US" sz="1900" b="1" i="0" u="none" strike="noStrike" baseline="0" dirty="0"/>
              <a:t>making appropriate use of technology. </a:t>
            </a:r>
            <a:endParaRPr lang="LID4096" sz="1900" b="1" dirty="0"/>
          </a:p>
        </p:txBody>
      </p:sp>
    </p:spTree>
    <p:extLst>
      <p:ext uri="{BB962C8B-B14F-4D97-AF65-F5344CB8AC3E}">
        <p14:creationId xmlns:p14="http://schemas.microsoft.com/office/powerpoint/2010/main" val="2075603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7E2B9-CEA1-4847-BB66-EC53582F3707}"/>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mn-lt"/>
              </a:rPr>
              <a:t>Part 26 The Court’s Powers</a:t>
            </a:r>
            <a:endParaRPr lang="LID4096" sz="4000" b="1">
              <a:solidFill>
                <a:srgbClr val="FFFFFF"/>
              </a:solidFill>
              <a:latin typeface="+mn-lt"/>
            </a:endParaRPr>
          </a:p>
        </p:txBody>
      </p:sp>
      <p:sp>
        <p:nvSpPr>
          <p:cNvPr id="3" name="Content Placeholder 2">
            <a:extLst>
              <a:ext uri="{FF2B5EF4-FFF2-40B4-BE49-F238E27FC236}">
                <a16:creationId xmlns:a16="http://schemas.microsoft.com/office/drawing/2014/main" id="{F7A4C3FE-9E8B-48B6-BF31-747DA6E3D824}"/>
              </a:ext>
            </a:extLst>
          </p:cNvPr>
          <p:cNvSpPr>
            <a:spLocks noGrp="1"/>
          </p:cNvSpPr>
          <p:nvPr>
            <p:ph idx="1"/>
          </p:nvPr>
        </p:nvSpPr>
        <p:spPr>
          <a:xfrm>
            <a:off x="4810259" y="511388"/>
            <a:ext cx="6915019" cy="6179698"/>
          </a:xfrm>
        </p:spPr>
        <p:txBody>
          <a:bodyPr anchor="ctr">
            <a:normAutofit/>
          </a:bodyPr>
          <a:lstStyle/>
          <a:p>
            <a:pPr marL="0" indent="0">
              <a:buNone/>
            </a:pPr>
            <a:endParaRPr lang="en-US" sz="1900" b="1" dirty="0">
              <a:latin typeface="Arial" panose="020B0604020202020204" pitchFamily="34" charset="0"/>
            </a:endParaRPr>
          </a:p>
          <a:p>
            <a:pPr marL="0" indent="0">
              <a:buNone/>
            </a:pPr>
            <a:r>
              <a:rPr lang="en-US" sz="1900" b="1" i="0" u="none" strike="noStrike" baseline="0" dirty="0">
                <a:solidFill>
                  <a:schemeClr val="accent1"/>
                </a:solidFill>
              </a:rPr>
              <a:t>26.1 Court's general powers of management </a:t>
            </a:r>
          </a:p>
          <a:p>
            <a:pPr marL="0" indent="0">
              <a:buNone/>
            </a:pPr>
            <a:r>
              <a:rPr lang="en-US" sz="1900" b="0" i="0" u="none" strike="noStrike" baseline="0" dirty="0"/>
              <a:t>(1) </a:t>
            </a:r>
            <a:r>
              <a:rPr lang="en-US" sz="1900" b="1" i="0" u="none" strike="noStrike" baseline="0" dirty="0"/>
              <a:t>The list of powers in this rule is in addition</a:t>
            </a:r>
            <a:r>
              <a:rPr lang="en-US" sz="1900" b="0" i="0" u="none" strike="noStrike" baseline="0" dirty="0"/>
              <a:t> to any powers given to the court by any other rule, practice directions or any enactment </a:t>
            </a:r>
          </a:p>
          <a:p>
            <a:pPr marL="0" indent="0">
              <a:buNone/>
            </a:pPr>
            <a:r>
              <a:rPr lang="en-US" sz="1900" b="0" i="0" u="none" strike="noStrike" baseline="0" dirty="0"/>
              <a:t>(2) Except where these rules provide otherwise, the </a:t>
            </a:r>
            <a:r>
              <a:rPr lang="en-US" sz="1900" b="1" i="0" u="none" strike="noStrike" baseline="0" dirty="0"/>
              <a:t>court may </a:t>
            </a:r>
            <a:r>
              <a:rPr lang="en-US" sz="1900" b="0" i="0" u="none" strike="noStrike" baseline="0" dirty="0"/>
              <a:t>– </a:t>
            </a:r>
          </a:p>
          <a:p>
            <a:pPr marL="0" indent="0">
              <a:buNone/>
            </a:pPr>
            <a:r>
              <a:rPr lang="en-US" sz="1900" dirty="0"/>
              <a:t>	</a:t>
            </a:r>
            <a:r>
              <a:rPr lang="en-US" sz="1900" b="0" i="0" u="none" strike="noStrike" baseline="0" dirty="0"/>
              <a:t>(f) </a:t>
            </a:r>
            <a:r>
              <a:rPr lang="en-US" sz="1900" b="1" i="0" u="none" strike="noStrike" baseline="0" dirty="0"/>
              <a:t>direct</a:t>
            </a:r>
            <a:r>
              <a:rPr lang="en-US" sz="1900" b="0" i="0" u="none" strike="noStrike" baseline="0" dirty="0"/>
              <a:t> that any </a:t>
            </a:r>
            <a:r>
              <a:rPr lang="en-US" sz="1900" b="1" i="0" u="none" strike="noStrike" baseline="0" dirty="0"/>
              <a:t>evidence be given in written form</a:t>
            </a:r>
            <a:r>
              <a:rPr lang="en-US" sz="1900" b="0" i="0" u="none" strike="noStrike" baseline="0" dirty="0"/>
              <a:t>; </a:t>
            </a:r>
          </a:p>
          <a:p>
            <a:pPr marL="0" indent="0">
              <a:buNone/>
            </a:pPr>
            <a:r>
              <a:rPr lang="en-US" sz="1900" dirty="0"/>
              <a:t>	</a:t>
            </a:r>
            <a:r>
              <a:rPr lang="en-US" sz="1900" b="0" i="0" u="none" strike="noStrike" baseline="0" dirty="0"/>
              <a:t>(k) </a:t>
            </a:r>
            <a:r>
              <a:rPr lang="en-US" sz="1900" b="1" i="0" u="none" strike="noStrike" baseline="0" dirty="0"/>
              <a:t>extend or shorten the time </a:t>
            </a:r>
            <a:r>
              <a:rPr lang="en-US" sz="1900" b="0" i="0" u="none" strike="noStrike" baseline="0" dirty="0"/>
              <a:t>for compliance with any 	rule, practice direction, order or direction of the court even 	if the application for an extension is made after the time 	for compliance has passed; </a:t>
            </a:r>
          </a:p>
          <a:p>
            <a:pPr marL="0" indent="0">
              <a:buNone/>
            </a:pPr>
            <a:r>
              <a:rPr lang="en-US" sz="1900" dirty="0"/>
              <a:t>	</a:t>
            </a:r>
            <a:r>
              <a:rPr lang="en-US" sz="1900" b="0" i="0" u="none" strike="noStrike" baseline="0" dirty="0"/>
              <a:t>(m) hold a hearing and </a:t>
            </a:r>
            <a:r>
              <a:rPr lang="en-US" sz="1900" b="1" i="0" u="none" strike="noStrike" baseline="0" dirty="0"/>
              <a:t>receive evidence by telephone or 	use any other method </a:t>
            </a:r>
            <a:r>
              <a:rPr lang="en-US" sz="1900" b="0" i="0" u="none" strike="noStrike" baseline="0" dirty="0"/>
              <a:t>of direct oral communication; </a:t>
            </a:r>
          </a:p>
          <a:p>
            <a:pPr marL="0" indent="0">
              <a:buNone/>
            </a:pPr>
            <a:r>
              <a:rPr lang="en-US" sz="1900" dirty="0"/>
              <a:t>	</a:t>
            </a:r>
            <a:r>
              <a:rPr lang="en-US" sz="1900" b="0" i="0" u="none" strike="noStrike" baseline="0" dirty="0"/>
              <a:t>(v) </a:t>
            </a:r>
            <a:r>
              <a:rPr lang="en-US" sz="1900" b="1" i="0" u="sng" strike="noStrike" baseline="0" dirty="0"/>
              <a:t>take any other step, give any other direction, or make </a:t>
            </a:r>
            <a:r>
              <a:rPr lang="en-US" sz="1900" b="1" i="0" strike="noStrike" baseline="0" dirty="0"/>
              <a:t>	</a:t>
            </a:r>
            <a:r>
              <a:rPr lang="en-US" sz="1900" b="1" i="0" u="sng" strike="noStrike" baseline="0" dirty="0"/>
              <a:t>any other order </a:t>
            </a:r>
            <a:r>
              <a:rPr lang="en-US" sz="1900" b="1" i="0" u="none" strike="noStrike" baseline="0" dirty="0"/>
              <a:t>for the purpose of managing the case and 	furthering the overriding objective</a:t>
            </a:r>
            <a:r>
              <a:rPr lang="en-US" sz="1900" b="0" i="0" u="none" strike="noStrike" baseline="0" dirty="0"/>
              <a:t>, …</a:t>
            </a:r>
          </a:p>
          <a:p>
            <a:pPr marL="0" indent="0">
              <a:buNone/>
            </a:pPr>
            <a:endParaRPr lang="en-US" sz="1900" dirty="0">
              <a:latin typeface="Arial" panose="020B0604020202020204" pitchFamily="34" charset="0"/>
            </a:endParaRPr>
          </a:p>
        </p:txBody>
      </p:sp>
    </p:spTree>
    <p:extLst>
      <p:ext uri="{BB962C8B-B14F-4D97-AF65-F5344CB8AC3E}">
        <p14:creationId xmlns:p14="http://schemas.microsoft.com/office/powerpoint/2010/main" val="517389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7E2B9-CEA1-4847-BB66-EC53582F3707}"/>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mn-lt"/>
              </a:rPr>
              <a:t>Part 26 The Court’s Powers</a:t>
            </a:r>
            <a:endParaRPr lang="LID4096" sz="4000" b="1">
              <a:solidFill>
                <a:srgbClr val="FFFFFF"/>
              </a:solidFill>
              <a:latin typeface="+mn-lt"/>
            </a:endParaRPr>
          </a:p>
        </p:txBody>
      </p:sp>
      <p:sp>
        <p:nvSpPr>
          <p:cNvPr id="3" name="Content Placeholder 2">
            <a:extLst>
              <a:ext uri="{FF2B5EF4-FFF2-40B4-BE49-F238E27FC236}">
                <a16:creationId xmlns:a16="http://schemas.microsoft.com/office/drawing/2014/main" id="{F7A4C3FE-9E8B-48B6-BF31-747DA6E3D824}"/>
              </a:ext>
            </a:extLst>
          </p:cNvPr>
          <p:cNvSpPr>
            <a:spLocks noGrp="1"/>
          </p:cNvSpPr>
          <p:nvPr>
            <p:ph idx="1"/>
          </p:nvPr>
        </p:nvSpPr>
        <p:spPr>
          <a:xfrm>
            <a:off x="4810259" y="649480"/>
            <a:ext cx="6915019" cy="5546047"/>
          </a:xfrm>
        </p:spPr>
        <p:txBody>
          <a:bodyPr anchor="ctr">
            <a:normAutofit/>
          </a:bodyPr>
          <a:lstStyle/>
          <a:p>
            <a:pPr marL="0" indent="0">
              <a:buNone/>
            </a:pPr>
            <a:r>
              <a:rPr lang="en-US" sz="2000" b="1" i="0" u="none" strike="noStrike" baseline="0" dirty="0">
                <a:solidFill>
                  <a:schemeClr val="accent1"/>
                </a:solidFill>
              </a:rPr>
              <a:t>26.2 Court’s power to make orders of its own initiative </a:t>
            </a:r>
            <a:endParaRPr lang="en-US" sz="2000" b="0" i="0" u="none" strike="noStrike" baseline="0" dirty="0">
              <a:solidFill>
                <a:schemeClr val="accent1"/>
              </a:solidFill>
            </a:endParaRPr>
          </a:p>
          <a:p>
            <a:pPr marL="342900" indent="-342900">
              <a:buAutoNum type="arabicParenBoth"/>
            </a:pPr>
            <a:r>
              <a:rPr lang="en-US" sz="2000" b="0" i="0" u="none" strike="noStrike" baseline="0" dirty="0"/>
              <a:t>Except where a rule or other enactment provides otherwise, the court </a:t>
            </a:r>
            <a:r>
              <a:rPr lang="en-US" sz="2000" b="1" i="0" u="none" strike="noStrike" baseline="0" dirty="0"/>
              <a:t>may exercise its powers </a:t>
            </a:r>
            <a:r>
              <a:rPr lang="en-US" sz="2000" i="0" u="none" strike="noStrike" baseline="0" dirty="0"/>
              <a:t>on an application</a:t>
            </a:r>
            <a:r>
              <a:rPr lang="en-US" sz="2000" b="1" i="0" u="none" strike="noStrike" baseline="0" dirty="0"/>
              <a:t> or of its </a:t>
            </a:r>
            <a:r>
              <a:rPr lang="en-US" sz="2000" b="1" i="0" u="sng" strike="noStrike" baseline="0" dirty="0"/>
              <a:t>own initiative</a:t>
            </a:r>
            <a:r>
              <a:rPr lang="en-US" sz="2000" b="0" i="0" u="none" strike="noStrike" baseline="0" dirty="0"/>
              <a:t>. </a:t>
            </a:r>
          </a:p>
          <a:p>
            <a:pPr marL="514350" indent="-514350">
              <a:buAutoNum type="arabicParenBoth"/>
            </a:pPr>
            <a:endParaRPr lang="en-US" sz="2000" dirty="0"/>
          </a:p>
          <a:p>
            <a:pPr marL="0" indent="0">
              <a:buNone/>
            </a:pPr>
            <a:r>
              <a:rPr lang="en-US" sz="2000" b="1" i="0" u="none" strike="noStrike" baseline="0" dirty="0">
                <a:solidFill>
                  <a:schemeClr val="accent1"/>
                </a:solidFill>
              </a:rPr>
              <a:t>26.7 The Court's powers in cases of failure to comply with rules, etc. </a:t>
            </a:r>
            <a:endParaRPr lang="en-US" sz="2000" b="0" i="0" u="none" strike="noStrike" baseline="0" dirty="0">
              <a:solidFill>
                <a:schemeClr val="accent1"/>
              </a:solidFill>
            </a:endParaRPr>
          </a:p>
          <a:p>
            <a:pPr marL="342900" indent="-342900">
              <a:buAutoNum type="arabicParenBoth"/>
            </a:pPr>
            <a:r>
              <a:rPr lang="en-US" sz="2000" b="0" i="0" u="none" strike="noStrike" baseline="0" dirty="0"/>
              <a:t>If the court makes an order or gives directions the court </a:t>
            </a:r>
            <a:r>
              <a:rPr lang="en-US" sz="2000" b="1" i="0" u="sng" strike="noStrike" baseline="0" dirty="0"/>
              <a:t>must</a:t>
            </a:r>
            <a:r>
              <a:rPr lang="en-US" sz="2000" b="1" i="0" u="none" strike="noStrike" baseline="0" dirty="0"/>
              <a:t> whenever practicable also </a:t>
            </a:r>
            <a:r>
              <a:rPr lang="en-US" sz="2000" b="1" i="0" u="sng" strike="noStrike" baseline="0" dirty="0"/>
              <a:t>specify the consequences </a:t>
            </a:r>
            <a:r>
              <a:rPr lang="en-US" sz="2000" b="1" i="0" u="none" strike="noStrike" baseline="0" dirty="0"/>
              <a:t>of failure to comply</a:t>
            </a:r>
            <a:r>
              <a:rPr lang="en-US" sz="2000" b="0" i="0" u="none" strike="noStrike" baseline="0" dirty="0"/>
              <a:t>. </a:t>
            </a:r>
          </a:p>
          <a:p>
            <a:pPr marL="0" indent="0">
              <a:buNone/>
            </a:pPr>
            <a:endParaRPr lang="en-US" sz="2000" dirty="0"/>
          </a:p>
        </p:txBody>
      </p:sp>
    </p:spTree>
    <p:extLst>
      <p:ext uri="{BB962C8B-B14F-4D97-AF65-F5344CB8AC3E}">
        <p14:creationId xmlns:p14="http://schemas.microsoft.com/office/powerpoint/2010/main" val="48900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72CE2-2E16-4F87-9940-E5E44DAC9F68}"/>
              </a:ext>
            </a:extLst>
          </p:cNvPr>
          <p:cNvSpPr>
            <a:spLocks noGrp="1"/>
          </p:cNvSpPr>
          <p:nvPr>
            <p:ph type="title"/>
          </p:nvPr>
        </p:nvSpPr>
        <p:spPr>
          <a:xfrm>
            <a:off x="459346" y="312646"/>
            <a:ext cx="9895951" cy="1190230"/>
          </a:xfrm>
        </p:spPr>
        <p:txBody>
          <a:bodyPr>
            <a:normAutofit/>
          </a:bodyPr>
          <a:lstStyle/>
          <a:p>
            <a:r>
              <a:rPr lang="en-GB" sz="7200" b="1" dirty="0">
                <a:solidFill>
                  <a:srgbClr val="FFFFFF"/>
                </a:solidFill>
                <a:latin typeface="+mn-lt"/>
              </a:rPr>
              <a:t>Disclosure &amp; Evidence </a:t>
            </a:r>
            <a:endParaRPr lang="LID4096" sz="7200" b="1" dirty="0">
              <a:solidFill>
                <a:srgbClr val="FFFFFF"/>
              </a:solidFill>
              <a:latin typeface="+mn-lt"/>
            </a:endParaRPr>
          </a:p>
        </p:txBody>
      </p:sp>
      <p:sp>
        <p:nvSpPr>
          <p:cNvPr id="3" name="Content Placeholder 2">
            <a:extLst>
              <a:ext uri="{FF2B5EF4-FFF2-40B4-BE49-F238E27FC236}">
                <a16:creationId xmlns:a16="http://schemas.microsoft.com/office/drawing/2014/main" id="{A4C33E51-2498-426B-9B7E-29DF4E075603}"/>
              </a:ext>
            </a:extLst>
          </p:cNvPr>
          <p:cNvSpPr>
            <a:spLocks noGrp="1"/>
          </p:cNvSpPr>
          <p:nvPr>
            <p:ph idx="1"/>
          </p:nvPr>
        </p:nvSpPr>
        <p:spPr>
          <a:xfrm>
            <a:off x="459351" y="1741714"/>
            <a:ext cx="11471392" cy="5116286"/>
          </a:xfrm>
        </p:spPr>
        <p:txBody>
          <a:bodyPr anchor="ctr">
            <a:normAutofit/>
          </a:bodyPr>
          <a:lstStyle/>
          <a:p>
            <a:pPr marL="0" indent="0">
              <a:buNone/>
            </a:pPr>
            <a:r>
              <a:rPr lang="en-GB" sz="3600" b="1" dirty="0">
                <a:solidFill>
                  <a:schemeClr val="accent1"/>
                </a:solidFill>
              </a:rPr>
              <a:t>5 Key Principles:</a:t>
            </a:r>
            <a:endParaRPr lang="en-GB" sz="2000" dirty="0"/>
          </a:p>
          <a:p>
            <a:pPr marL="342900" indent="-342900">
              <a:buAutoNum type="arabicPeriod"/>
            </a:pPr>
            <a:r>
              <a:rPr lang="en-GB" sz="2000" b="1" dirty="0"/>
              <a:t>Disclosure</a:t>
            </a:r>
            <a:r>
              <a:rPr lang="en-GB" sz="2000" dirty="0"/>
              <a:t> of </a:t>
            </a:r>
            <a:r>
              <a:rPr lang="en-GB" sz="2000" b="1" dirty="0"/>
              <a:t>all documents </a:t>
            </a:r>
            <a:r>
              <a:rPr lang="en-GB" sz="2000" dirty="0"/>
              <a:t>that are </a:t>
            </a:r>
            <a:r>
              <a:rPr lang="en-GB" sz="2000" b="1" dirty="0"/>
              <a:t>DIRECTLY RELEVANT must</a:t>
            </a:r>
            <a:r>
              <a:rPr lang="en-GB" sz="2000" dirty="0"/>
              <a:t> be </a:t>
            </a:r>
            <a:r>
              <a:rPr lang="en-GB" sz="2000" b="1" dirty="0"/>
              <a:t>encouraged</a:t>
            </a:r>
            <a:r>
              <a:rPr lang="en-GB" sz="2000" dirty="0"/>
              <a:t> and </a:t>
            </a:r>
            <a:r>
              <a:rPr lang="en-GB" sz="2000" b="1" dirty="0"/>
              <a:t>compelled</a:t>
            </a:r>
            <a:r>
              <a:rPr lang="en-GB" sz="2000" dirty="0"/>
              <a:t> at the earliest opportunities. </a:t>
            </a:r>
          </a:p>
          <a:p>
            <a:pPr marL="342900" indent="-342900">
              <a:buFont typeface="Arial" panose="020B0604020202020204" pitchFamily="34" charset="0"/>
              <a:buAutoNum type="arabicPeriod"/>
            </a:pPr>
            <a:r>
              <a:rPr lang="en-GB" sz="2000" b="1" dirty="0"/>
              <a:t>Pre action protocols</a:t>
            </a:r>
            <a:r>
              <a:rPr lang="en-GB" sz="2000" dirty="0"/>
              <a:t>, </a:t>
            </a:r>
            <a:r>
              <a:rPr lang="en-GB" sz="2000" b="1" dirty="0"/>
              <a:t>identification of documents in pleadings</a:t>
            </a:r>
            <a:r>
              <a:rPr lang="en-GB" sz="2000" dirty="0"/>
              <a:t>, and </a:t>
            </a:r>
            <a:r>
              <a:rPr lang="en-GB" sz="2000" b="1" dirty="0"/>
              <a:t>early consequential orders for standard disclosure</a:t>
            </a:r>
            <a:r>
              <a:rPr lang="en-GB" sz="2000" dirty="0"/>
              <a:t> promote just disposition, and the effective and efficient management of both evidence and cases.</a:t>
            </a:r>
          </a:p>
          <a:p>
            <a:pPr marL="342900" indent="-342900">
              <a:buFont typeface="Arial" panose="020B0604020202020204" pitchFamily="34" charset="0"/>
              <a:buAutoNum type="arabicPeriod"/>
            </a:pPr>
            <a:r>
              <a:rPr lang="en-GB" sz="2000" b="1" dirty="0"/>
              <a:t>Standard disclosure should be routinely ordered at the earliest opportunity </a:t>
            </a:r>
            <a:r>
              <a:rPr lang="en-GB" sz="2000" dirty="0"/>
              <a:t>and generally at the </a:t>
            </a:r>
            <a:r>
              <a:rPr lang="en-GB" sz="2000" b="1" dirty="0"/>
              <a:t>first CMC</a:t>
            </a:r>
            <a:r>
              <a:rPr lang="en-GB" sz="2000" dirty="0"/>
              <a:t>, or </a:t>
            </a:r>
            <a:r>
              <a:rPr lang="en-GB" sz="2000" b="1" dirty="0"/>
              <a:t>first hearing </a:t>
            </a:r>
            <a:r>
              <a:rPr lang="en-GB" sz="2000" dirty="0"/>
              <a:t>and be </a:t>
            </a:r>
            <a:r>
              <a:rPr lang="en-GB" sz="2000" b="1" dirty="0"/>
              <a:t>time bound</a:t>
            </a:r>
            <a:r>
              <a:rPr lang="en-GB" sz="2000" dirty="0"/>
              <a:t>, with specific </a:t>
            </a:r>
            <a:r>
              <a:rPr lang="en-GB" sz="2000" b="1" dirty="0"/>
              <a:t>default consequences </a:t>
            </a:r>
            <a:r>
              <a:rPr lang="en-GB" sz="2000" dirty="0"/>
              <a:t>applied. </a:t>
            </a:r>
          </a:p>
          <a:p>
            <a:pPr marL="342900" indent="-342900">
              <a:buFont typeface="Arial" panose="020B0604020202020204" pitchFamily="34" charset="0"/>
              <a:buAutoNum type="arabicPeriod"/>
            </a:pPr>
            <a:r>
              <a:rPr lang="en-GB" sz="2000" dirty="0"/>
              <a:t>There is a </a:t>
            </a:r>
            <a:r>
              <a:rPr lang="en-GB" sz="2000" b="1" dirty="0"/>
              <a:t>duty to disclose</a:t>
            </a:r>
            <a:r>
              <a:rPr lang="en-GB" sz="2000" dirty="0"/>
              <a:t> all documents and evidence that are directly relevant, and this </a:t>
            </a:r>
            <a:r>
              <a:rPr lang="en-GB" sz="2000" b="1" dirty="0"/>
              <a:t>duty is a continuous one.</a:t>
            </a:r>
            <a:r>
              <a:rPr lang="en-GB" sz="2000" dirty="0"/>
              <a:t> </a:t>
            </a:r>
          </a:p>
          <a:p>
            <a:pPr marL="342900" indent="-342900">
              <a:buFont typeface="Arial" panose="020B0604020202020204" pitchFamily="34" charset="0"/>
              <a:buAutoNum type="arabicPeriod"/>
            </a:pPr>
            <a:r>
              <a:rPr lang="en-GB" sz="2000" b="1" dirty="0"/>
              <a:t>Serious consequences </a:t>
            </a:r>
            <a:r>
              <a:rPr lang="en-GB" sz="2000" dirty="0"/>
              <a:t>can result as a consequence of default – e.g. </a:t>
            </a:r>
            <a:r>
              <a:rPr lang="en-GB" sz="2000" b="1" dirty="0"/>
              <a:t>non-reliance</a:t>
            </a:r>
            <a:r>
              <a:rPr lang="en-GB" sz="2000" dirty="0"/>
              <a:t>, </a:t>
            </a:r>
            <a:r>
              <a:rPr lang="en-GB" sz="2000" b="1" dirty="0"/>
              <a:t>striking out</a:t>
            </a:r>
            <a:r>
              <a:rPr lang="en-GB" sz="1700" dirty="0"/>
              <a:t>.</a:t>
            </a:r>
            <a:endParaRPr lang="LID4096" sz="1700" dirty="0"/>
          </a:p>
          <a:p>
            <a:pPr marL="342900" indent="-342900">
              <a:buAutoNum type="arabicPeriod"/>
            </a:pPr>
            <a:endParaRPr lang="LID4096" sz="1700" dirty="0"/>
          </a:p>
        </p:txBody>
      </p:sp>
    </p:spTree>
    <p:extLst>
      <p:ext uri="{BB962C8B-B14F-4D97-AF65-F5344CB8AC3E}">
        <p14:creationId xmlns:p14="http://schemas.microsoft.com/office/powerpoint/2010/main" val="3321113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A6634-6C7F-433F-93D2-024BFE3202D5}"/>
              </a:ext>
            </a:extLst>
          </p:cNvPr>
          <p:cNvSpPr>
            <a:spLocks noGrp="1"/>
          </p:cNvSpPr>
          <p:nvPr>
            <p:ph type="title"/>
          </p:nvPr>
        </p:nvSpPr>
        <p:spPr>
          <a:xfrm>
            <a:off x="1371599" y="294538"/>
            <a:ext cx="9895951" cy="1033669"/>
          </a:xfrm>
        </p:spPr>
        <p:txBody>
          <a:bodyPr>
            <a:normAutofit fontScale="90000"/>
          </a:bodyPr>
          <a:lstStyle/>
          <a:p>
            <a:r>
              <a:rPr lang="en-GB" sz="4000" b="1" dirty="0">
                <a:solidFill>
                  <a:srgbClr val="FFFFFF"/>
                </a:solidFill>
                <a:latin typeface="+mn-lt"/>
              </a:rPr>
              <a:t>Part 28 Disclosure – General – Direct Relevance</a:t>
            </a:r>
            <a:endParaRPr lang="LID4096" sz="4000" b="1" dirty="0">
              <a:solidFill>
                <a:srgbClr val="FFFFFF"/>
              </a:solidFill>
              <a:latin typeface="+mn-lt"/>
            </a:endParaRPr>
          </a:p>
        </p:txBody>
      </p:sp>
      <p:sp>
        <p:nvSpPr>
          <p:cNvPr id="3" name="Content Placeholder 2">
            <a:extLst>
              <a:ext uri="{FF2B5EF4-FFF2-40B4-BE49-F238E27FC236}">
                <a16:creationId xmlns:a16="http://schemas.microsoft.com/office/drawing/2014/main" id="{9DC12025-E93D-4EFF-B5C2-A76EA2614173}"/>
              </a:ext>
            </a:extLst>
          </p:cNvPr>
          <p:cNvSpPr>
            <a:spLocks noGrp="1"/>
          </p:cNvSpPr>
          <p:nvPr>
            <p:ph idx="1"/>
          </p:nvPr>
        </p:nvSpPr>
        <p:spPr>
          <a:xfrm>
            <a:off x="459351" y="1622745"/>
            <a:ext cx="11137564" cy="5235255"/>
          </a:xfrm>
        </p:spPr>
        <p:txBody>
          <a:bodyPr anchor="ctr">
            <a:normAutofit/>
          </a:bodyPr>
          <a:lstStyle/>
          <a:p>
            <a:pPr marL="0" indent="0">
              <a:buNone/>
            </a:pPr>
            <a:r>
              <a:rPr lang="en-US" sz="1800" b="1" i="0" u="none" strike="noStrike" baseline="0" dirty="0">
                <a:solidFill>
                  <a:schemeClr val="accent1"/>
                </a:solidFill>
              </a:rPr>
              <a:t>28.1 Scope of this Part </a:t>
            </a:r>
            <a:endParaRPr lang="en-US" sz="1800" b="0" i="0" u="none" strike="noStrike" baseline="0" dirty="0">
              <a:solidFill>
                <a:schemeClr val="accent1"/>
              </a:solidFill>
            </a:endParaRPr>
          </a:p>
          <a:p>
            <a:pPr marL="0" indent="0">
              <a:buNone/>
            </a:pPr>
            <a:r>
              <a:rPr lang="en-US" sz="1600" b="0" i="0" u="none" strike="noStrike" baseline="0" dirty="0"/>
              <a:t>(1) This Part sets out rules about the disclosure and inspection of documents. </a:t>
            </a:r>
          </a:p>
          <a:p>
            <a:pPr marL="0" indent="0">
              <a:buNone/>
            </a:pPr>
            <a:r>
              <a:rPr lang="en-GB" sz="1600" b="0" i="0" u="none" strike="noStrike" baseline="0" dirty="0"/>
              <a:t>(2) In this Part</a:t>
            </a:r>
            <a:r>
              <a:rPr lang="en-GB" sz="1600" dirty="0"/>
              <a:t>:</a:t>
            </a:r>
          </a:p>
          <a:p>
            <a:pPr marL="0" indent="0">
              <a:buNone/>
            </a:pPr>
            <a:r>
              <a:rPr lang="en-US" sz="1600" b="0" i="0" u="none" strike="noStrike" baseline="0" dirty="0"/>
              <a:t>“</a:t>
            </a:r>
            <a:r>
              <a:rPr lang="en-US" sz="1600" b="1" i="0" u="none" strike="noStrike" baseline="0" dirty="0"/>
              <a:t>document</a:t>
            </a:r>
            <a:r>
              <a:rPr lang="en-US" sz="1600" b="0" i="0" u="none" strike="noStrike" baseline="0" dirty="0"/>
              <a:t>” means </a:t>
            </a:r>
            <a:r>
              <a:rPr lang="en-US" sz="1600" b="1" i="0" u="none" strike="noStrike" baseline="0" dirty="0"/>
              <a:t>anything on or in which information of any description is recorded</a:t>
            </a:r>
            <a:r>
              <a:rPr lang="en-US" sz="1600" b="0" i="0" u="none" strike="noStrike" baseline="0" dirty="0"/>
              <a:t> whether in writing, electronically or howsoever. </a:t>
            </a:r>
            <a:endParaRPr lang="en-GB" sz="1600" dirty="0"/>
          </a:p>
          <a:p>
            <a:pPr marL="0" indent="0">
              <a:buNone/>
            </a:pPr>
            <a:r>
              <a:rPr lang="en-US" sz="1600" b="0" i="0" u="none" strike="noStrike" baseline="0" dirty="0"/>
              <a:t>(3) A party “</a:t>
            </a:r>
            <a:r>
              <a:rPr lang="en-US" sz="1600" b="1" i="0" u="none" strike="noStrike" baseline="0" dirty="0"/>
              <a:t>discloses</a:t>
            </a:r>
            <a:r>
              <a:rPr lang="en-US" sz="1600" b="0" i="0" u="none" strike="noStrike" baseline="0" dirty="0"/>
              <a:t>” a document by </a:t>
            </a:r>
            <a:r>
              <a:rPr lang="en-US" sz="1600" b="1" i="0" u="none" strike="noStrike" baseline="0" dirty="0"/>
              <a:t>revealing that the document exists or has existed</a:t>
            </a:r>
            <a:r>
              <a:rPr lang="en-US" sz="1600" b="0" i="0" u="none" strike="noStrike" baseline="0" dirty="0"/>
              <a:t>. </a:t>
            </a:r>
          </a:p>
          <a:p>
            <a:pPr marL="0" indent="0">
              <a:buNone/>
            </a:pPr>
            <a:r>
              <a:rPr lang="en-US" sz="1600" b="0" i="0" u="none" strike="noStrike" baseline="0" dirty="0"/>
              <a:t>(4) For the purposes of this part a document is </a:t>
            </a:r>
            <a:r>
              <a:rPr lang="en-US" sz="1600" b="1" i="0" u="none" strike="noStrike" baseline="0" dirty="0">
                <a:solidFill>
                  <a:schemeClr val="accent1"/>
                </a:solidFill>
              </a:rPr>
              <a:t>“</a:t>
            </a:r>
            <a:r>
              <a:rPr lang="en-US" sz="1600" b="1" i="0" u="sng" strike="noStrike" baseline="0" dirty="0">
                <a:solidFill>
                  <a:schemeClr val="accent1"/>
                </a:solidFill>
              </a:rPr>
              <a:t>directly relevant</a:t>
            </a:r>
            <a:r>
              <a:rPr lang="en-US" sz="1600" b="1" i="0" u="none" strike="noStrike" baseline="0" dirty="0">
                <a:solidFill>
                  <a:schemeClr val="accent1"/>
                </a:solidFill>
              </a:rPr>
              <a:t>” </a:t>
            </a:r>
            <a:r>
              <a:rPr lang="en-US" sz="1600" b="0" i="0" u="none" strike="noStrike" baseline="0" dirty="0"/>
              <a:t>if - </a:t>
            </a:r>
          </a:p>
          <a:p>
            <a:pPr marL="0" indent="0">
              <a:buNone/>
            </a:pPr>
            <a:r>
              <a:rPr lang="en-US" sz="1600" b="0" i="0" u="none" strike="noStrike" baseline="0" dirty="0"/>
              <a:t>	(a) the </a:t>
            </a:r>
            <a:r>
              <a:rPr lang="en-US" sz="1600" b="1" i="0" u="none" strike="noStrike" baseline="0" dirty="0"/>
              <a:t>party with control </a:t>
            </a:r>
            <a:r>
              <a:rPr lang="en-US" sz="1600" b="0" i="0" u="none" strike="noStrike" baseline="0" dirty="0"/>
              <a:t>of the document </a:t>
            </a:r>
            <a:r>
              <a:rPr lang="en-US" sz="1600" b="1" i="0" u="none" strike="noStrike" baseline="0" dirty="0"/>
              <a:t>intends to rely </a:t>
            </a:r>
            <a:r>
              <a:rPr lang="en-US" sz="1600" b="0" i="0" u="none" strike="noStrike" baseline="0" dirty="0"/>
              <a:t>on it; </a:t>
            </a:r>
          </a:p>
          <a:p>
            <a:pPr marL="0" indent="0">
              <a:buNone/>
            </a:pPr>
            <a:r>
              <a:rPr lang="en-US" sz="1600" b="0" i="0" u="none" strike="noStrike" baseline="0" dirty="0"/>
              <a:t>	(b) it </a:t>
            </a:r>
            <a:r>
              <a:rPr lang="en-US" sz="1600" b="1" i="0" u="sng" strike="noStrike" baseline="0" dirty="0"/>
              <a:t>tends to </a:t>
            </a:r>
            <a:r>
              <a:rPr lang="en-US" sz="1600" b="1" i="0" u="none" strike="noStrike" baseline="0" dirty="0"/>
              <a:t>adversely affect </a:t>
            </a:r>
            <a:r>
              <a:rPr lang="en-US" sz="1600" b="0" i="0" u="none" strike="noStrike" baseline="0" dirty="0"/>
              <a:t>that party’s case; or </a:t>
            </a:r>
          </a:p>
          <a:p>
            <a:pPr marL="0" indent="0">
              <a:buNone/>
            </a:pPr>
            <a:r>
              <a:rPr lang="en-US" sz="1600" b="0" i="0" u="none" strike="noStrike" baseline="0" dirty="0"/>
              <a:t>	(c) it </a:t>
            </a:r>
            <a:r>
              <a:rPr lang="en-US" sz="1600" b="1" i="0" u="sng" strike="noStrike" baseline="0" dirty="0"/>
              <a:t>tends to </a:t>
            </a:r>
            <a:r>
              <a:rPr lang="en-US" sz="1600" b="1" i="0" u="none" strike="noStrike" baseline="0" dirty="0"/>
              <a:t>support </a:t>
            </a:r>
            <a:r>
              <a:rPr lang="en-US" sz="1600" b="0" i="0" u="none" strike="noStrike" baseline="0" dirty="0"/>
              <a:t>another party’s case, </a:t>
            </a:r>
          </a:p>
          <a:p>
            <a:pPr marL="0" indent="0">
              <a:buNone/>
            </a:pPr>
            <a:r>
              <a:rPr lang="en-US" sz="1600" b="0" i="0" u="none" strike="noStrike" baseline="0" dirty="0"/>
              <a:t>	but the rule of law known as “the rule in Peruvian Guano”* does not apply to make a document "directly relevant".</a:t>
            </a:r>
          </a:p>
          <a:p>
            <a:pPr marL="0" indent="0">
              <a:buNone/>
            </a:pPr>
            <a:endParaRPr lang="en-US" sz="1600" b="0" i="0" u="none" strike="noStrike" baseline="0" dirty="0"/>
          </a:p>
          <a:p>
            <a:pPr marL="0" indent="0">
              <a:buNone/>
            </a:pPr>
            <a:r>
              <a:rPr lang="en-US" sz="1000" dirty="0"/>
              <a:t>* “I desire to give as large an interpretation as I can to the words of the rule “a document </a:t>
            </a:r>
            <a:r>
              <a:rPr lang="en-US" sz="1000" b="1" dirty="0"/>
              <a:t>relating to any matter in question </a:t>
            </a:r>
            <a:r>
              <a:rPr lang="en-US" sz="1000" dirty="0"/>
              <a:t>in the action”. I think it is obvious from the use of these terms that the documents to be produced are not confined to those, which would be evidence either to prove or disprove any matter in question in the action. It seems to me that every document relates to the matter in question in the action, </a:t>
            </a:r>
            <a:r>
              <a:rPr lang="en-US" sz="1000" b="1" dirty="0"/>
              <a:t>which would not only be evidence upon any issue, but also which, it is reasonable to suppose, contains information which may-not which must- either directly or indirectly enable the party requiring the affidavit either to advance his own case or to damage the case of his adversary</a:t>
            </a:r>
            <a:r>
              <a:rPr lang="en-US" sz="1000" dirty="0"/>
              <a:t>.” Brett LJ, Peruvian Guano case, </a:t>
            </a:r>
            <a:r>
              <a:rPr lang="pt-BR" sz="1000" dirty="0"/>
              <a:t>4 (1882) 11 QBD 55.</a:t>
            </a:r>
            <a:endParaRPr lang="LID4096" sz="1000" dirty="0"/>
          </a:p>
        </p:txBody>
      </p:sp>
    </p:spTree>
    <p:extLst>
      <p:ext uri="{BB962C8B-B14F-4D97-AF65-F5344CB8AC3E}">
        <p14:creationId xmlns:p14="http://schemas.microsoft.com/office/powerpoint/2010/main" val="2614727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1371599" y="294538"/>
            <a:ext cx="9895951" cy="1033669"/>
          </a:xfrm>
        </p:spPr>
        <p:txBody>
          <a:bodyPr>
            <a:normAutofit fontScale="90000"/>
          </a:bodyPr>
          <a:lstStyle/>
          <a:p>
            <a:r>
              <a:rPr lang="en-GB" sz="4000" b="1" dirty="0">
                <a:solidFill>
                  <a:srgbClr val="FFFFFF"/>
                </a:solidFill>
                <a:latin typeface="+mn-lt"/>
              </a:rPr>
              <a:t>Part 28 Disclosure – Scope – Who Had/Has Control</a:t>
            </a:r>
            <a:endParaRPr lang="LID4096" sz="4000" dirty="0">
              <a:solidFill>
                <a:srgbClr val="FFFFFF"/>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1233982" y="1891970"/>
            <a:ext cx="9724031" cy="4671492"/>
          </a:xfrm>
        </p:spPr>
        <p:txBody>
          <a:bodyPr anchor="ctr">
            <a:normAutofit/>
          </a:bodyPr>
          <a:lstStyle/>
          <a:p>
            <a:pPr marL="0" indent="0">
              <a:buNone/>
            </a:pPr>
            <a:r>
              <a:rPr lang="en-US" sz="2000" b="1" i="0" u="none" strike="noStrike" baseline="0" dirty="0">
                <a:solidFill>
                  <a:schemeClr val="accent1"/>
                </a:solidFill>
              </a:rPr>
              <a:t>28.2 Duty of disclosure limited to documents which are or have been in party's control </a:t>
            </a:r>
          </a:p>
          <a:p>
            <a:pPr marL="0" indent="0">
              <a:buNone/>
            </a:pPr>
            <a:endParaRPr lang="en-US" sz="2000" b="1" i="0" u="none" strike="noStrike" baseline="0" dirty="0">
              <a:solidFill>
                <a:schemeClr val="accent1"/>
              </a:solidFill>
            </a:endParaRPr>
          </a:p>
          <a:p>
            <a:pPr marL="0" indent="0">
              <a:buNone/>
            </a:pPr>
            <a:r>
              <a:rPr lang="en-US" sz="2000" b="0" i="0" u="none" strike="noStrike" baseline="0" dirty="0"/>
              <a:t>(1) A party's duty to disclose documents is </a:t>
            </a:r>
            <a:r>
              <a:rPr lang="en-US" sz="2000" b="1" i="0" u="none" strike="noStrike" baseline="0" dirty="0"/>
              <a:t>limited to documents which </a:t>
            </a:r>
            <a:r>
              <a:rPr lang="en-US" sz="2000" b="1" i="0" u="sng" strike="noStrike" baseline="0" dirty="0"/>
              <a:t>are or have been </a:t>
            </a:r>
            <a:r>
              <a:rPr lang="en-US" sz="2000" b="1" i="0" u="none" strike="noStrike" baseline="0" dirty="0"/>
              <a:t>in the control </a:t>
            </a:r>
            <a:r>
              <a:rPr lang="en-US" sz="2000" b="0" i="0" u="none" strike="noStrike" baseline="0" dirty="0"/>
              <a:t>of that party. </a:t>
            </a:r>
          </a:p>
          <a:p>
            <a:pPr marL="0" indent="0">
              <a:buNone/>
            </a:pPr>
            <a:r>
              <a:rPr lang="en-US" sz="2000" b="0" i="0" u="none" strike="noStrike" baseline="0" dirty="0"/>
              <a:t>(2) For this purpose a party </a:t>
            </a:r>
            <a:r>
              <a:rPr lang="en-US" sz="2000" b="1" i="0" u="none" strike="noStrike" baseline="0" dirty="0"/>
              <a:t>has or has had control</a:t>
            </a:r>
            <a:r>
              <a:rPr lang="en-US" sz="2000" b="0" i="0" u="none" strike="noStrike" baseline="0" dirty="0"/>
              <a:t> of a document if - </a:t>
            </a:r>
          </a:p>
          <a:p>
            <a:pPr marL="0" indent="0">
              <a:buNone/>
            </a:pPr>
            <a:r>
              <a:rPr lang="en-US" sz="2000" b="0" i="0" u="none" strike="noStrike" baseline="0" dirty="0"/>
              <a:t>	(a) it is or was in the </a:t>
            </a:r>
            <a:r>
              <a:rPr lang="en-US" sz="2000" b="1" i="0" u="none" strike="noStrike" baseline="0" dirty="0"/>
              <a:t>physical possession </a:t>
            </a:r>
            <a:r>
              <a:rPr lang="en-US" sz="2000" b="0" i="0" u="none" strike="noStrike" baseline="0" dirty="0"/>
              <a:t>of the party; </a:t>
            </a:r>
          </a:p>
          <a:p>
            <a:pPr marL="0" indent="0">
              <a:buNone/>
            </a:pPr>
            <a:r>
              <a:rPr lang="en-US" sz="2000" b="0" i="0" u="none" strike="noStrike" baseline="0" dirty="0"/>
              <a:t>	(b) the party has or has had a </a:t>
            </a:r>
            <a:r>
              <a:rPr lang="en-US" sz="2000" b="1" i="0" u="none" strike="noStrike" baseline="0" dirty="0"/>
              <a:t>right to inspect or take copies </a:t>
            </a:r>
            <a:r>
              <a:rPr lang="en-US" sz="2000" b="0" i="0" u="none" strike="noStrike" baseline="0" dirty="0"/>
              <a:t>of it; or </a:t>
            </a:r>
          </a:p>
          <a:p>
            <a:pPr marL="0" indent="0">
              <a:buNone/>
            </a:pPr>
            <a:r>
              <a:rPr lang="en-US" sz="2000" b="0" i="0" u="none" strike="noStrike" baseline="0" dirty="0"/>
              <a:t>	(c) the party has or has had </a:t>
            </a:r>
            <a:r>
              <a:rPr lang="en-US" sz="2000" b="1" i="0" u="none" strike="noStrike" baseline="0" dirty="0"/>
              <a:t>a right to possession </a:t>
            </a:r>
            <a:r>
              <a:rPr lang="en-US" sz="2000" b="0" i="0" u="none" strike="noStrike" baseline="0" dirty="0"/>
              <a:t>of it. </a:t>
            </a:r>
            <a:endParaRPr lang="LID4096" sz="2000" dirty="0"/>
          </a:p>
        </p:txBody>
      </p:sp>
    </p:spTree>
    <p:extLst>
      <p:ext uri="{BB962C8B-B14F-4D97-AF65-F5344CB8AC3E}">
        <p14:creationId xmlns:p14="http://schemas.microsoft.com/office/powerpoint/2010/main" val="304198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3">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35">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37"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F526644-16F9-484B-A71F-49DAF4847E64}"/>
              </a:ext>
            </a:extLst>
          </p:cNvPr>
          <p:cNvSpPr>
            <a:spLocks noGrp="1"/>
          </p:cNvSpPr>
          <p:nvPr>
            <p:ph type="title"/>
          </p:nvPr>
        </p:nvSpPr>
        <p:spPr>
          <a:xfrm>
            <a:off x="767290" y="1289145"/>
            <a:ext cx="3582073" cy="4279709"/>
          </a:xfrm>
        </p:spPr>
        <p:txBody>
          <a:bodyPr anchor="ctr">
            <a:normAutofit/>
          </a:bodyPr>
          <a:lstStyle/>
          <a:p>
            <a:r>
              <a:rPr lang="en-US" sz="4100" b="1" dirty="0">
                <a:solidFill>
                  <a:schemeClr val="bg1"/>
                </a:solidFill>
                <a:latin typeface="+mn-lt"/>
              </a:rPr>
              <a:t>Court response to error in commencing proceedings (just and proportionate)</a:t>
            </a:r>
          </a:p>
        </p:txBody>
      </p:sp>
      <p:sp>
        <p:nvSpPr>
          <p:cNvPr id="3" name="Content Placeholder 2">
            <a:extLst>
              <a:ext uri="{FF2B5EF4-FFF2-40B4-BE49-F238E27FC236}">
                <a16:creationId xmlns:a16="http://schemas.microsoft.com/office/drawing/2014/main" id="{6272BC8A-94D4-4676-8708-9B076A92286D}"/>
              </a:ext>
            </a:extLst>
          </p:cNvPr>
          <p:cNvSpPr>
            <a:spLocks noGrp="1"/>
          </p:cNvSpPr>
          <p:nvPr>
            <p:ph idx="1"/>
          </p:nvPr>
        </p:nvSpPr>
        <p:spPr>
          <a:xfrm>
            <a:off x="4694549" y="328773"/>
            <a:ext cx="7497452" cy="6529227"/>
          </a:xfrm>
        </p:spPr>
        <p:txBody>
          <a:bodyPr anchor="ctr">
            <a:normAutofit/>
          </a:bodyPr>
          <a:lstStyle/>
          <a:p>
            <a:pPr marL="0" indent="0">
              <a:buNone/>
            </a:pPr>
            <a:r>
              <a:rPr lang="en-US" sz="1800" b="1" dirty="0">
                <a:solidFill>
                  <a:schemeClr val="accent1"/>
                </a:solidFill>
              </a:rPr>
              <a:t>	Fixed Date Claim Forms</a:t>
            </a:r>
            <a:endParaRPr lang="en-US" sz="1800" dirty="0"/>
          </a:p>
          <a:p>
            <a:pPr marL="457200" lvl="1" indent="0" algn="just">
              <a:buNone/>
            </a:pPr>
            <a:r>
              <a:rPr lang="en-US" sz="1800" dirty="0"/>
              <a:t>	Court can exercise Case management powers at 1</a:t>
            </a:r>
            <a:r>
              <a:rPr lang="en-US" sz="1800" baseline="30000" dirty="0"/>
              <a:t>st</a:t>
            </a:r>
            <a:r>
              <a:rPr lang="en-US" sz="1800" dirty="0"/>
              <a:t> Hearing 	[27.2(2)]. Court unlikely to strike out if defendant was not misled 	</a:t>
            </a:r>
            <a:r>
              <a:rPr lang="en-US" sz="1800" i="1" dirty="0"/>
              <a:t>Hannigan v Hannigan[2000] 2 FCR 650, CA: option to direct 	modification of form or to give directions for continuation of 	proceedings. Court can protect other side by adverse order in costs 	where appropriate</a:t>
            </a:r>
          </a:p>
          <a:p>
            <a:pPr marL="457200" lvl="1" indent="0" algn="just">
              <a:buNone/>
            </a:pPr>
            <a:endParaRPr lang="en-US" sz="1800" i="1" dirty="0"/>
          </a:p>
          <a:p>
            <a:pPr marL="0" indent="0">
              <a:buNone/>
            </a:pPr>
            <a:r>
              <a:rPr lang="en-US" sz="1800" b="1" dirty="0">
                <a:solidFill>
                  <a:schemeClr val="accent1"/>
                </a:solidFill>
              </a:rPr>
              <a:t>	Original Application Claim Forms</a:t>
            </a:r>
          </a:p>
          <a:p>
            <a:pPr marL="0" indent="0" algn="just">
              <a:buNone/>
            </a:pPr>
            <a:r>
              <a:rPr lang="en-US" sz="1800" dirty="0"/>
              <a:t>	[8.19(1)] Court may with or without application 	order claim to 	continue as if Standard Form Claim</a:t>
            </a:r>
          </a:p>
          <a:p>
            <a:pPr marL="0" indent="0" algn="just">
              <a:buNone/>
            </a:pPr>
            <a:r>
              <a:rPr lang="en-US" sz="1800" dirty="0"/>
              <a:t>	[8.27] Party may object to use of OA procedure 	on grounds </a:t>
            </a:r>
          </a:p>
          <a:p>
            <a:pPr marL="0" indent="0" algn="just">
              <a:buNone/>
            </a:pPr>
            <a:r>
              <a:rPr lang="en-US" sz="1800" dirty="0"/>
              <a:t>	</a:t>
            </a:r>
            <a:r>
              <a:rPr lang="en-US" sz="1800" dirty="0" err="1"/>
              <a:t>i</a:t>
            </a:r>
            <a:r>
              <a:rPr lang="en-US" sz="1800" dirty="0"/>
              <a:t>) there is substantial question of fact; or</a:t>
            </a:r>
          </a:p>
          <a:p>
            <a:pPr marL="0" indent="0" algn="just">
              <a:buNone/>
            </a:pPr>
            <a:r>
              <a:rPr lang="en-US" sz="1800" dirty="0"/>
              <a:t>	ii)  procedure is not required or permitted</a:t>
            </a:r>
          </a:p>
          <a:p>
            <a:pPr marL="0" indent="0" algn="just">
              <a:buNone/>
            </a:pPr>
            <a:r>
              <a:rPr lang="en-US" sz="1800" dirty="0"/>
              <a:t>	Court has power to give directions for future management of the 	case</a:t>
            </a:r>
          </a:p>
        </p:txBody>
      </p:sp>
    </p:spTree>
    <p:extLst>
      <p:ext uri="{BB962C8B-B14F-4D97-AF65-F5344CB8AC3E}">
        <p14:creationId xmlns:p14="http://schemas.microsoft.com/office/powerpoint/2010/main" val="2767439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914400" y="457023"/>
            <a:ext cx="9910293" cy="1056419"/>
          </a:xfrm>
          <a:solidFill>
            <a:schemeClr val="bg2">
              <a:lumMod val="60000"/>
              <a:lumOff val="40000"/>
            </a:schemeClr>
          </a:solidFill>
        </p:spPr>
        <p:txBody>
          <a:bodyPr anchor="b">
            <a:normAutofit fontScale="90000"/>
          </a:bodyPr>
          <a:lstStyle/>
          <a:p>
            <a:r>
              <a:rPr lang="en-GB" sz="4000" b="1" dirty="0">
                <a:solidFill>
                  <a:schemeClr val="accent1"/>
                </a:solidFill>
                <a:latin typeface="+mn-lt"/>
              </a:rPr>
              <a:t>Part 28 Disclosure – 2 Types – Standard &amp; Specific</a:t>
            </a:r>
            <a:endParaRPr lang="LID4096" sz="4000" dirty="0">
              <a:solidFill>
                <a:schemeClr val="accent1"/>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914400" y="1828800"/>
            <a:ext cx="10667999" cy="4325257"/>
          </a:xfrm>
        </p:spPr>
        <p:txBody>
          <a:bodyPr anchor="t">
            <a:normAutofit/>
          </a:bodyPr>
          <a:lstStyle/>
          <a:p>
            <a:pPr marL="0" indent="0">
              <a:buNone/>
            </a:pPr>
            <a:r>
              <a:rPr lang="en-US" sz="1800" b="1" i="0" u="none" strike="noStrike" baseline="0" dirty="0">
                <a:solidFill>
                  <a:schemeClr val="accent1"/>
                </a:solidFill>
              </a:rPr>
              <a:t>28.4 Standard disclosure – what documents are to be disclosed </a:t>
            </a:r>
            <a:endParaRPr lang="en-US" sz="1800" b="0" i="0" u="none" strike="noStrike" baseline="0" dirty="0">
              <a:solidFill>
                <a:schemeClr val="accent1"/>
              </a:solidFill>
            </a:endParaRPr>
          </a:p>
          <a:p>
            <a:pPr marL="0" indent="0">
              <a:buNone/>
            </a:pPr>
            <a:r>
              <a:rPr lang="en-US" sz="1800" b="0" i="0" u="none" strike="noStrike" baseline="0" dirty="0"/>
              <a:t>If a party is required by any </a:t>
            </a:r>
            <a:r>
              <a:rPr lang="en-US" sz="1800" b="1" i="0" u="none" strike="noStrike" baseline="0" dirty="0"/>
              <a:t>direction of the court </a:t>
            </a:r>
            <a:r>
              <a:rPr lang="en-US" sz="1800" b="0" i="0" u="none" strike="noStrike" baseline="0" dirty="0"/>
              <a:t>to give standard disclosure that party must disclose </a:t>
            </a:r>
            <a:r>
              <a:rPr lang="en-US" sz="1800" b="1" i="0" u="sng" strike="noStrike" baseline="0" dirty="0"/>
              <a:t>all </a:t>
            </a:r>
            <a:r>
              <a:rPr lang="en-US" sz="1800" b="1" i="0" u="none" strike="noStrike" baseline="0" dirty="0"/>
              <a:t>documents which are </a:t>
            </a:r>
            <a:r>
              <a:rPr lang="en-US" sz="1800" b="1" i="0" u="sng" strike="noStrike" baseline="0" dirty="0"/>
              <a:t>directly relevant to the matters in question </a:t>
            </a:r>
            <a:r>
              <a:rPr lang="en-US" sz="1800" b="0" i="0" u="none" strike="noStrike" baseline="0" dirty="0"/>
              <a:t>in the proceedings. </a:t>
            </a:r>
          </a:p>
          <a:p>
            <a:pPr marL="0" indent="0">
              <a:buNone/>
            </a:pPr>
            <a:endParaRPr lang="en-US" sz="1800" dirty="0"/>
          </a:p>
          <a:p>
            <a:pPr marL="0" indent="0">
              <a:buNone/>
            </a:pPr>
            <a:r>
              <a:rPr lang="en-GB" sz="1800" b="1" i="0" u="none" strike="noStrike" baseline="0" dirty="0">
                <a:solidFill>
                  <a:schemeClr val="accent1"/>
                </a:solidFill>
              </a:rPr>
              <a:t>28.5 Specific disclosure </a:t>
            </a:r>
            <a:endParaRPr lang="en-GB" sz="1800" b="0" i="0" u="none" strike="noStrike" baseline="0" dirty="0">
              <a:solidFill>
                <a:schemeClr val="accent1"/>
              </a:solidFill>
            </a:endParaRPr>
          </a:p>
          <a:p>
            <a:pPr marL="342900" indent="-342900">
              <a:buAutoNum type="arabicParenBoth"/>
            </a:pPr>
            <a:r>
              <a:rPr lang="en-US" sz="1800" b="0" i="0" u="none" strike="noStrike" baseline="0" dirty="0"/>
              <a:t>An </a:t>
            </a:r>
            <a:r>
              <a:rPr lang="en-US" sz="1800" b="1" i="0" u="none" strike="noStrike" baseline="0" dirty="0"/>
              <a:t>order</a:t>
            </a:r>
            <a:r>
              <a:rPr lang="en-US" sz="1800" b="0" i="0" u="none" strike="noStrike" baseline="0" dirty="0"/>
              <a:t> for specific disclosure is </a:t>
            </a:r>
            <a:r>
              <a:rPr lang="en-US" sz="1800" b="1" i="0" u="none" strike="noStrike" baseline="0" dirty="0"/>
              <a:t>an order </a:t>
            </a:r>
            <a:r>
              <a:rPr lang="en-US" sz="1800" b="0" i="0" u="none" strike="noStrike" baseline="0" dirty="0"/>
              <a:t>that a party must do one or more of the following things – </a:t>
            </a:r>
          </a:p>
          <a:p>
            <a:pPr marL="0" indent="0">
              <a:buNone/>
            </a:pPr>
            <a:r>
              <a:rPr lang="en-US" sz="1800" b="0" i="0" u="none" strike="noStrike" baseline="0" dirty="0"/>
              <a:t>(2) An </a:t>
            </a:r>
            <a:r>
              <a:rPr lang="en-US" sz="1800" b="1" i="0" u="none" strike="noStrike" baseline="0" dirty="0"/>
              <a:t>order </a:t>
            </a:r>
            <a:r>
              <a:rPr lang="en-US" sz="1800" b="0" i="0" u="none" strike="noStrike" baseline="0" dirty="0"/>
              <a:t>for specific disclosure may be made </a:t>
            </a:r>
            <a:r>
              <a:rPr lang="en-US" sz="1800" b="1" i="0" u="none" strike="noStrike" baseline="0" dirty="0"/>
              <a:t>on or without an application</a:t>
            </a:r>
            <a:r>
              <a:rPr lang="en-US" sz="1800" b="0" i="0" u="none" strike="noStrike" baseline="0" dirty="0"/>
              <a:t>. </a:t>
            </a:r>
          </a:p>
          <a:p>
            <a:pPr marL="0" indent="0">
              <a:buNone/>
            </a:pPr>
            <a:r>
              <a:rPr lang="en-US" sz="1800" b="0" i="0" u="none" strike="noStrike" baseline="0" dirty="0"/>
              <a:t>(3) An application for specific disclosure is to be made on notice and unless in special circumstances </a:t>
            </a:r>
            <a:r>
              <a:rPr lang="en-US" sz="1800" b="1" i="0" u="none" strike="noStrike" baseline="0" dirty="0"/>
              <a:t>at a case management conference</a:t>
            </a:r>
            <a:r>
              <a:rPr lang="en-US" sz="1800" b="0" i="0" u="none" strike="noStrike" baseline="0" dirty="0"/>
              <a:t>. </a:t>
            </a:r>
          </a:p>
          <a:p>
            <a:pPr marL="0" indent="0">
              <a:buNone/>
            </a:pPr>
            <a:r>
              <a:rPr lang="en-US" sz="1800" b="0" i="0" u="none" strike="noStrike" baseline="0" dirty="0"/>
              <a:t>(5) An order for specific disclosure may require </a:t>
            </a:r>
            <a:r>
              <a:rPr lang="en-US" sz="1800" b="1" i="0" u="none" strike="noStrike" baseline="0" dirty="0"/>
              <a:t>disclosure only of documents which are </a:t>
            </a:r>
            <a:r>
              <a:rPr lang="en-US" sz="1800" b="1" i="0" u="sng" strike="noStrike" baseline="0" dirty="0"/>
              <a:t>directly relevant to one or more matters in issue</a:t>
            </a:r>
            <a:r>
              <a:rPr lang="en-US" sz="1800" b="1" i="0" u="none" strike="noStrike" baseline="0" dirty="0"/>
              <a:t> </a:t>
            </a:r>
            <a:r>
              <a:rPr lang="en-US" sz="1800" i="0" u="none" strike="noStrike" baseline="0" dirty="0"/>
              <a:t>in the proceedings</a:t>
            </a:r>
            <a:r>
              <a:rPr lang="en-US" sz="1800" b="0" i="0" u="none" strike="noStrike" baseline="0" dirty="0"/>
              <a:t>. </a:t>
            </a:r>
            <a:endParaRPr lang="LID4096" sz="18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828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1136397" y="486052"/>
            <a:ext cx="9688296" cy="998361"/>
          </a:xfrm>
          <a:solidFill>
            <a:schemeClr val="bg2">
              <a:lumMod val="60000"/>
              <a:lumOff val="40000"/>
            </a:schemeClr>
          </a:solidFill>
        </p:spPr>
        <p:txBody>
          <a:bodyPr anchor="b">
            <a:normAutofit/>
          </a:bodyPr>
          <a:lstStyle/>
          <a:p>
            <a:r>
              <a:rPr lang="en-GB" sz="4000" b="1" dirty="0">
                <a:solidFill>
                  <a:schemeClr val="accent1"/>
                </a:solidFill>
                <a:latin typeface="+mn-lt"/>
              </a:rPr>
              <a:t>Part 28 Disclosure – Criteria – Fairness/Costs</a:t>
            </a:r>
            <a:endParaRPr lang="LID4096" sz="4000" dirty="0">
              <a:solidFill>
                <a:schemeClr val="accent1"/>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1136397" y="1837837"/>
            <a:ext cx="9688296" cy="4388792"/>
          </a:xfrm>
        </p:spPr>
        <p:txBody>
          <a:bodyPr anchor="t">
            <a:normAutofit/>
          </a:bodyPr>
          <a:lstStyle/>
          <a:p>
            <a:pPr marL="0" indent="0">
              <a:buNone/>
            </a:pPr>
            <a:r>
              <a:rPr lang="en-US" sz="2000" b="1" i="0" u="none" strike="noStrike" baseline="0" dirty="0">
                <a:solidFill>
                  <a:schemeClr val="accent1"/>
                </a:solidFill>
              </a:rPr>
              <a:t>28.6 Criteria for ordering specific disclosure </a:t>
            </a:r>
            <a:endParaRPr lang="en-US" sz="2000" b="0" i="0" u="none" strike="noStrike" baseline="0" dirty="0">
              <a:solidFill>
                <a:schemeClr val="accent1"/>
              </a:solidFill>
            </a:endParaRPr>
          </a:p>
          <a:p>
            <a:pPr marL="0" indent="0">
              <a:buNone/>
            </a:pPr>
            <a:r>
              <a:rPr lang="en-US" sz="2000" b="0" i="0" u="none" strike="noStrike" baseline="0" dirty="0"/>
              <a:t>(1) When deciding whether to make an order for </a:t>
            </a:r>
            <a:r>
              <a:rPr lang="en-US" sz="2000" b="1" i="0" u="none" strike="noStrike" baseline="0" dirty="0"/>
              <a:t>specific disclosure</a:t>
            </a:r>
            <a:r>
              <a:rPr lang="en-US" sz="2000" b="0" i="0" u="none" strike="noStrike" baseline="0" dirty="0"/>
              <a:t>, the court must </a:t>
            </a:r>
            <a:r>
              <a:rPr lang="en-US" sz="2000" b="1" i="0" u="none" strike="noStrike" baseline="0" dirty="0"/>
              <a:t>consider whether specific disclosure is </a:t>
            </a:r>
            <a:r>
              <a:rPr lang="en-US" sz="2000" b="1" i="0" u="sng" strike="noStrike" baseline="0" dirty="0"/>
              <a:t>necessary</a:t>
            </a:r>
            <a:r>
              <a:rPr lang="en-US" sz="2000" b="1" i="0" u="none" strike="noStrike" baseline="0" dirty="0"/>
              <a:t> in order to </a:t>
            </a:r>
            <a:r>
              <a:rPr lang="en-US" sz="2000" b="1" i="0" u="sng" strike="noStrike" baseline="0" dirty="0"/>
              <a:t>dispose fairly </a:t>
            </a:r>
            <a:r>
              <a:rPr lang="en-US" sz="2000" b="1" i="0" u="none" strike="noStrike" baseline="0" dirty="0"/>
              <a:t>of the claim or to </a:t>
            </a:r>
            <a:r>
              <a:rPr lang="en-US" sz="2000" b="1" i="0" u="sng" strike="noStrike" baseline="0" dirty="0"/>
              <a:t>save costs</a:t>
            </a:r>
            <a:r>
              <a:rPr lang="en-US" sz="2000" b="1" i="0" u="none" strike="noStrike" baseline="0" dirty="0"/>
              <a:t>. </a:t>
            </a:r>
          </a:p>
          <a:p>
            <a:pPr marL="0" indent="0">
              <a:buNone/>
            </a:pPr>
            <a:r>
              <a:rPr lang="en-US" sz="2000" b="0" i="0" u="none" strike="noStrike" baseline="0" dirty="0"/>
              <a:t>(2) The court must </a:t>
            </a:r>
            <a:r>
              <a:rPr lang="en-US" sz="2000" b="1" i="0" u="none" strike="noStrike" baseline="0" dirty="0"/>
              <a:t>have regard to- </a:t>
            </a:r>
          </a:p>
          <a:p>
            <a:pPr marL="0" indent="0">
              <a:buNone/>
            </a:pPr>
            <a:r>
              <a:rPr lang="en-US" sz="2000" b="0" i="0" u="none" strike="noStrike" baseline="0" dirty="0"/>
              <a:t>	(a) the </a:t>
            </a:r>
            <a:r>
              <a:rPr lang="en-US" sz="2000" b="1" i="0" u="none" strike="noStrike" baseline="0" dirty="0"/>
              <a:t>likely benefits </a:t>
            </a:r>
            <a:r>
              <a:rPr lang="en-US" sz="2000" b="0" i="0" u="none" strike="noStrike" baseline="0" dirty="0"/>
              <a:t>of specific disclosure; </a:t>
            </a:r>
          </a:p>
          <a:p>
            <a:pPr marL="0" indent="0">
              <a:buNone/>
            </a:pPr>
            <a:r>
              <a:rPr lang="en-US" sz="2000" b="0" i="0" u="none" strike="noStrike" baseline="0" dirty="0"/>
              <a:t>	(b) the </a:t>
            </a:r>
            <a:r>
              <a:rPr lang="en-US" sz="2000" b="1" i="0" u="none" strike="noStrike" baseline="0" dirty="0"/>
              <a:t>likely cost </a:t>
            </a:r>
            <a:r>
              <a:rPr lang="en-US" sz="2000" b="0" i="0" u="none" strike="noStrike" baseline="0" dirty="0"/>
              <a:t>of specific disclosure; and </a:t>
            </a:r>
          </a:p>
          <a:p>
            <a:pPr marL="0" indent="0">
              <a:buNone/>
            </a:pPr>
            <a:r>
              <a:rPr lang="en-US" sz="2000" b="0" i="0" u="none" strike="noStrike" baseline="0" dirty="0"/>
              <a:t>	(c) whether it is satisfied that </a:t>
            </a:r>
            <a:r>
              <a:rPr lang="en-US" sz="2000" b="1" i="0" u="none" strike="noStrike" baseline="0" dirty="0"/>
              <a:t>the financial resources of the party </a:t>
            </a:r>
            <a:r>
              <a:rPr lang="en-US" sz="2000" b="0" i="0" u="none" strike="noStrike" baseline="0" dirty="0"/>
              <a:t>against whom 	the order would be made are likely to be sufficient to enable that party to comply 	with any such order. </a:t>
            </a:r>
            <a:endParaRPr lang="LID4096"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379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1251852" y="301777"/>
            <a:ext cx="9688296" cy="882247"/>
          </a:xfrm>
          <a:solidFill>
            <a:schemeClr val="bg2">
              <a:lumMod val="60000"/>
              <a:lumOff val="40000"/>
            </a:schemeClr>
          </a:solidFill>
        </p:spPr>
        <p:txBody>
          <a:bodyPr anchor="b">
            <a:normAutofit fontScale="90000"/>
          </a:bodyPr>
          <a:lstStyle/>
          <a:p>
            <a:r>
              <a:rPr lang="en-GB" sz="4000" b="1" dirty="0">
                <a:solidFill>
                  <a:schemeClr val="accent1"/>
                </a:solidFill>
                <a:latin typeface="+mn-lt"/>
              </a:rPr>
              <a:t>Part 28 Disclosure – Duties – Attorneys/Parties</a:t>
            </a:r>
            <a:endParaRPr lang="LID4096" sz="4000" dirty="0">
              <a:solidFill>
                <a:schemeClr val="accent1"/>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1251852" y="1473483"/>
            <a:ext cx="10446662" cy="4637856"/>
          </a:xfrm>
        </p:spPr>
        <p:txBody>
          <a:bodyPr anchor="t">
            <a:noAutofit/>
          </a:bodyPr>
          <a:lstStyle/>
          <a:p>
            <a:pPr marL="0" indent="0">
              <a:buNone/>
            </a:pPr>
            <a:r>
              <a:rPr lang="en-GB" sz="1600" b="1" i="0" u="none" strike="noStrike" baseline="0" dirty="0">
                <a:solidFill>
                  <a:schemeClr val="accent1"/>
                </a:solidFill>
              </a:rPr>
              <a:t>28.8 Duty of attorney </a:t>
            </a:r>
            <a:endParaRPr lang="en-GB" sz="1600" b="0" i="0" u="none" strike="noStrike" baseline="0" dirty="0">
              <a:solidFill>
                <a:schemeClr val="accent1"/>
              </a:solidFill>
            </a:endParaRPr>
          </a:p>
          <a:p>
            <a:pPr marL="0" indent="0">
              <a:buNone/>
            </a:pPr>
            <a:r>
              <a:rPr lang="en-US" sz="1600" b="0" i="0" u="none" strike="noStrike" baseline="0" dirty="0"/>
              <a:t>The attorney for a party must – </a:t>
            </a:r>
          </a:p>
          <a:p>
            <a:pPr marL="0" indent="0">
              <a:buNone/>
            </a:pPr>
            <a:r>
              <a:rPr lang="en-US" sz="1600" b="0" i="0" u="none" strike="noStrike" baseline="0" dirty="0"/>
              <a:t>(a) </a:t>
            </a:r>
            <a:r>
              <a:rPr lang="en-US" sz="1600" b="1" i="0" u="none" strike="noStrike" baseline="0" dirty="0"/>
              <a:t>explain</a:t>
            </a:r>
            <a:r>
              <a:rPr lang="en-US" sz="1600" b="0" i="0" u="none" strike="noStrike" baseline="0" dirty="0"/>
              <a:t> to the maker of the list of documents the – </a:t>
            </a:r>
          </a:p>
          <a:p>
            <a:pPr marL="0" indent="0">
              <a:buNone/>
            </a:pPr>
            <a:r>
              <a:rPr lang="en-US" sz="1600" b="0" i="0" u="none" strike="noStrike" baseline="0" dirty="0"/>
              <a:t>	(</a:t>
            </a:r>
            <a:r>
              <a:rPr lang="en-US" sz="1600" b="0" i="0" u="none" strike="noStrike" baseline="0" dirty="0" err="1"/>
              <a:t>i</a:t>
            </a:r>
            <a:r>
              <a:rPr lang="en-US" sz="1600" b="0" i="0" u="none" strike="noStrike" baseline="0" dirty="0"/>
              <a:t>) </a:t>
            </a:r>
            <a:r>
              <a:rPr lang="en-US" sz="1600" b="1" i="0" u="none" strike="noStrike" baseline="0" dirty="0"/>
              <a:t>necessity of making full disclosure</a:t>
            </a:r>
            <a:r>
              <a:rPr lang="en-US" sz="1600" b="0" i="0" u="none" strike="noStrike" baseline="0" dirty="0"/>
              <a:t> in accordance with the terms of the order for disclosure and these Rules; 	and </a:t>
            </a:r>
          </a:p>
          <a:p>
            <a:pPr marL="0" indent="0">
              <a:buNone/>
            </a:pPr>
            <a:r>
              <a:rPr lang="en-US" sz="1600" b="0" i="0" u="none" strike="noStrike" baseline="0" dirty="0"/>
              <a:t>	(ii) possible </a:t>
            </a:r>
            <a:r>
              <a:rPr lang="en-US" sz="1600" b="1" i="0" u="none" strike="noStrike" baseline="0" dirty="0"/>
              <a:t>consequences of failing to do so</a:t>
            </a:r>
            <a:r>
              <a:rPr lang="en-US" sz="1600" b="0" i="0" u="none" strike="noStrike" baseline="0" dirty="0"/>
              <a:t>; and </a:t>
            </a:r>
          </a:p>
          <a:p>
            <a:pPr marL="0" indent="0">
              <a:buNone/>
            </a:pPr>
            <a:r>
              <a:rPr lang="en-US" sz="1600" b="0" i="0" u="none" strike="noStrike" baseline="0" dirty="0"/>
              <a:t>(b) </a:t>
            </a:r>
            <a:r>
              <a:rPr lang="en-US" sz="1600" b="1" i="0" u="none" strike="noStrike" baseline="0" dirty="0"/>
              <a:t>certify</a:t>
            </a:r>
            <a:r>
              <a:rPr lang="en-US" sz="1600" b="0" i="0" u="none" strike="noStrike" baseline="0" dirty="0"/>
              <a:t> on the list of documents under rule 28.7(2) that the explanation required by sub-paragraph (a) has been given. </a:t>
            </a:r>
          </a:p>
          <a:p>
            <a:pPr marL="0" indent="0">
              <a:buNone/>
            </a:pPr>
            <a:endParaRPr lang="en-US" sz="1600" dirty="0"/>
          </a:p>
          <a:p>
            <a:pPr marL="0" indent="0">
              <a:buNone/>
            </a:pPr>
            <a:r>
              <a:rPr lang="en-US" sz="1600" b="1" i="0" u="none" strike="noStrike" baseline="0" dirty="0">
                <a:solidFill>
                  <a:schemeClr val="accent1"/>
                </a:solidFill>
              </a:rPr>
              <a:t>28.9 Requirement for maker to certify understanding of duty of disclosure </a:t>
            </a:r>
            <a:endParaRPr lang="en-US" sz="1600" b="0" i="0" u="none" strike="noStrike" baseline="0" dirty="0">
              <a:solidFill>
                <a:schemeClr val="accent1"/>
              </a:solidFill>
            </a:endParaRPr>
          </a:p>
          <a:p>
            <a:pPr marL="0" indent="0">
              <a:buNone/>
            </a:pPr>
            <a:r>
              <a:rPr lang="en-US" sz="1600" b="0" i="0" u="none" strike="noStrike" baseline="0" dirty="0"/>
              <a:t>(1) The </a:t>
            </a:r>
            <a:r>
              <a:rPr lang="en-US" sz="1600" b="1" i="0" u="none" strike="noStrike" baseline="0" dirty="0"/>
              <a:t>maker</a:t>
            </a:r>
            <a:r>
              <a:rPr lang="en-US" sz="1600" b="0" i="0" u="none" strike="noStrike" baseline="0" dirty="0"/>
              <a:t> of the list of documents </a:t>
            </a:r>
            <a:r>
              <a:rPr lang="en-US" sz="1600" b="1" i="0" u="none" strike="noStrike" baseline="0" dirty="0"/>
              <a:t>must certify </a:t>
            </a:r>
            <a:r>
              <a:rPr lang="en-US" sz="1600" b="0" i="0" u="none" strike="noStrike" baseline="0" dirty="0"/>
              <a:t>in the list of documents that – </a:t>
            </a:r>
          </a:p>
          <a:p>
            <a:pPr marL="0" indent="0">
              <a:buNone/>
            </a:pPr>
            <a:r>
              <a:rPr lang="en-US" sz="1600" b="0" i="0" u="none" strike="noStrike" baseline="0" dirty="0"/>
              <a:t>	(a) the maker </a:t>
            </a:r>
            <a:r>
              <a:rPr lang="en-US" sz="1600" b="1" i="0" u="none" strike="noStrike" baseline="0" dirty="0"/>
              <a:t>understands the duty </a:t>
            </a:r>
            <a:r>
              <a:rPr lang="en-US" sz="1600" b="0" i="0" u="none" strike="noStrike" baseline="0" dirty="0"/>
              <a:t>of disclosure; and </a:t>
            </a:r>
          </a:p>
          <a:p>
            <a:pPr marL="0" indent="0">
              <a:buNone/>
            </a:pPr>
            <a:r>
              <a:rPr lang="en-US" sz="1600" b="0" i="0" u="none" strike="noStrike" baseline="0" dirty="0"/>
              <a:t>	(b) to the best of the knowledge of the maker the </a:t>
            </a:r>
            <a:r>
              <a:rPr lang="en-US" sz="1600" b="1" i="0" u="none" strike="noStrike" baseline="0" dirty="0"/>
              <a:t>duty has been carried out</a:t>
            </a:r>
            <a:r>
              <a:rPr lang="en-US" sz="1600" b="0" i="0" u="none" strike="noStrike" baseline="0" dirty="0"/>
              <a:t>. </a:t>
            </a:r>
          </a:p>
          <a:p>
            <a:pPr marL="0" indent="0">
              <a:buNone/>
            </a:pPr>
            <a:r>
              <a:rPr lang="en-US" sz="1600" b="0" i="0" u="none" strike="noStrike" baseline="0" dirty="0"/>
              <a:t>(3) If it is impracticable for the maker of the list of documents to sign the certificate required by paragraph (1), it may be given by that person’s attorney. </a:t>
            </a:r>
            <a:endParaRPr lang="LID4096" sz="16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00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1136397" y="702767"/>
            <a:ext cx="9688296" cy="1012876"/>
          </a:xfrm>
          <a:solidFill>
            <a:schemeClr val="bg2">
              <a:lumMod val="60000"/>
              <a:lumOff val="40000"/>
            </a:schemeClr>
          </a:solidFill>
        </p:spPr>
        <p:txBody>
          <a:bodyPr anchor="b">
            <a:normAutofit/>
          </a:bodyPr>
          <a:lstStyle/>
          <a:p>
            <a:r>
              <a:rPr lang="en-GB" sz="4000" b="1" dirty="0">
                <a:solidFill>
                  <a:schemeClr val="accent1"/>
                </a:solidFill>
                <a:latin typeface="+mn-lt"/>
              </a:rPr>
              <a:t>Part 28 Disclosure – Duties - Continuous</a:t>
            </a:r>
            <a:endParaRPr lang="LID4096" sz="4000" dirty="0">
              <a:solidFill>
                <a:schemeClr val="accent1"/>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1136397" y="2540001"/>
            <a:ext cx="9688296" cy="3323771"/>
          </a:xfrm>
        </p:spPr>
        <p:txBody>
          <a:bodyPr anchor="t">
            <a:normAutofit/>
          </a:bodyPr>
          <a:lstStyle/>
          <a:p>
            <a:pPr marL="0" indent="0">
              <a:buNone/>
            </a:pPr>
            <a:r>
              <a:rPr lang="en-US" sz="2000" b="1" i="0" u="none" strike="noStrike" baseline="0" dirty="0">
                <a:solidFill>
                  <a:schemeClr val="accent1"/>
                </a:solidFill>
              </a:rPr>
              <a:t>28.12 Duty of disclosure continuous during proceedings </a:t>
            </a:r>
            <a:endParaRPr lang="en-US" sz="2000" b="0" i="0" u="none" strike="noStrike" baseline="0" dirty="0">
              <a:solidFill>
                <a:schemeClr val="accent1"/>
              </a:solidFill>
            </a:endParaRPr>
          </a:p>
          <a:p>
            <a:pPr marL="0" indent="0">
              <a:buNone/>
            </a:pPr>
            <a:r>
              <a:rPr lang="en-US" sz="2000" b="0" i="0" u="none" strike="noStrike" baseline="0" dirty="0"/>
              <a:t>(1) The duty of disclosure in accordance with any order for standard or specific disclosure </a:t>
            </a:r>
            <a:r>
              <a:rPr lang="en-US" sz="2000" b="1" i="0" u="none" strike="noStrike" baseline="0" dirty="0"/>
              <a:t>continues until the proceedings are concluded</a:t>
            </a:r>
            <a:r>
              <a:rPr lang="en-US" sz="2000" b="0" i="0" u="none" strike="noStrike" baseline="0" dirty="0"/>
              <a:t>. </a:t>
            </a:r>
          </a:p>
          <a:p>
            <a:pPr marL="0" indent="0">
              <a:buNone/>
            </a:pPr>
            <a:r>
              <a:rPr lang="en-US" sz="2000" b="0" i="0" u="none" strike="noStrike" baseline="0" dirty="0"/>
              <a:t>(2) If documents to which that duty extends come to a party's notice </a:t>
            </a:r>
            <a:r>
              <a:rPr lang="en-US" sz="2000" b="1" i="0" u="none" strike="noStrike" baseline="0" dirty="0"/>
              <a:t>at any time during the proceedings</a:t>
            </a:r>
            <a:r>
              <a:rPr lang="en-US" sz="2000" b="0" i="0" u="none" strike="noStrike" baseline="0" dirty="0"/>
              <a:t>, that party must </a:t>
            </a:r>
            <a:r>
              <a:rPr lang="en-US" sz="2000" b="1" i="0" u="none" strike="noStrike" baseline="0" dirty="0"/>
              <a:t>immediately notify </a:t>
            </a:r>
            <a:r>
              <a:rPr lang="en-US" sz="2000" b="0" i="0" u="none" strike="noStrike" baseline="0" dirty="0"/>
              <a:t>every other party and </a:t>
            </a:r>
            <a:r>
              <a:rPr lang="en-US" sz="2000" b="1" i="0" u="none" strike="noStrike" baseline="0" dirty="0"/>
              <a:t>serve a supplemental list </a:t>
            </a:r>
            <a:r>
              <a:rPr lang="en-US" sz="2000" b="0" i="0" u="none" strike="noStrike" baseline="0" dirty="0"/>
              <a:t>of those documents. </a:t>
            </a:r>
            <a:endParaRPr lang="LID4096"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20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1136397" y="414758"/>
            <a:ext cx="9688296" cy="1159757"/>
          </a:xfrm>
          <a:solidFill>
            <a:schemeClr val="bg2">
              <a:lumMod val="60000"/>
              <a:lumOff val="40000"/>
            </a:schemeClr>
          </a:solidFill>
        </p:spPr>
        <p:txBody>
          <a:bodyPr anchor="b">
            <a:normAutofit/>
          </a:bodyPr>
          <a:lstStyle/>
          <a:p>
            <a:r>
              <a:rPr lang="en-GB" sz="4000" b="1" dirty="0">
                <a:solidFill>
                  <a:schemeClr val="accent1"/>
                </a:solidFill>
                <a:latin typeface="+mn-lt"/>
              </a:rPr>
              <a:t>Part 28 Disclosure – Consequences - Serious </a:t>
            </a:r>
            <a:endParaRPr lang="LID4096" sz="4000" dirty="0">
              <a:solidFill>
                <a:schemeClr val="accent1"/>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1136397" y="1684473"/>
            <a:ext cx="9688296" cy="3802742"/>
          </a:xfrm>
        </p:spPr>
        <p:txBody>
          <a:bodyPr anchor="t">
            <a:normAutofit/>
          </a:bodyPr>
          <a:lstStyle/>
          <a:p>
            <a:pPr marL="0" indent="0">
              <a:buNone/>
            </a:pPr>
            <a:endParaRPr lang="en-US" sz="2000" b="1" i="0" u="none" strike="noStrike" baseline="0" dirty="0"/>
          </a:p>
          <a:p>
            <a:pPr marL="0" indent="0">
              <a:buNone/>
            </a:pPr>
            <a:endParaRPr lang="en-US" sz="2000" b="1" dirty="0"/>
          </a:p>
          <a:p>
            <a:pPr marL="0" indent="0">
              <a:buNone/>
            </a:pPr>
            <a:r>
              <a:rPr lang="en-US" sz="2000" b="0" i="0" u="none" strike="noStrike" baseline="0" dirty="0">
                <a:solidFill>
                  <a:schemeClr val="accent1"/>
                </a:solidFill>
              </a:rPr>
              <a:t> </a:t>
            </a:r>
            <a:r>
              <a:rPr lang="en-US" sz="2000" b="1" i="0" u="none" strike="noStrike" baseline="0" dirty="0">
                <a:solidFill>
                  <a:schemeClr val="accent1"/>
                </a:solidFill>
              </a:rPr>
              <a:t>28.13 Consequence of failure to disclose documents under order for disclosure </a:t>
            </a:r>
            <a:endParaRPr lang="en-US" sz="2000" b="0" i="0" u="none" strike="noStrike" baseline="0" dirty="0">
              <a:solidFill>
                <a:schemeClr val="accent1"/>
              </a:solidFill>
            </a:endParaRPr>
          </a:p>
          <a:p>
            <a:pPr marL="0" indent="0">
              <a:buNone/>
            </a:pPr>
            <a:r>
              <a:rPr lang="en-US" sz="2000" b="0" i="0" u="none" strike="noStrike" baseline="0" dirty="0"/>
              <a:t>(1) A party who fails to give disclosure by the date ordered or to permit inspection, may </a:t>
            </a:r>
            <a:r>
              <a:rPr lang="en-US" sz="2000" b="1" i="0" u="sng" strike="noStrike" baseline="0" dirty="0"/>
              <a:t>not rely on or produce</a:t>
            </a:r>
            <a:r>
              <a:rPr lang="en-US" sz="2000" b="1" i="0" u="none" strike="noStrike" baseline="0" dirty="0"/>
              <a:t> at the trial any document not so disclosed </a:t>
            </a:r>
            <a:r>
              <a:rPr lang="en-US" sz="2000" b="0" i="0" u="none" strike="noStrike" baseline="0" dirty="0"/>
              <a:t>or made available for inspection. </a:t>
            </a:r>
          </a:p>
          <a:p>
            <a:pPr marL="0" indent="0">
              <a:buNone/>
            </a:pPr>
            <a:r>
              <a:rPr lang="en-US" sz="2000" b="0" i="0" u="none" strike="noStrike" baseline="0" dirty="0"/>
              <a:t>(2) A party seeking to enforce an order for disclosure </a:t>
            </a:r>
            <a:r>
              <a:rPr lang="en-US" sz="2000" b="1" i="0" u="none" strike="noStrike" baseline="0" dirty="0"/>
              <a:t>may apply to the court for an order that the other party's statement of case or some part of it be </a:t>
            </a:r>
            <a:r>
              <a:rPr lang="en-US" sz="2000" b="1" i="0" u="sng" strike="noStrike" baseline="0" dirty="0"/>
              <a:t>struck out</a:t>
            </a:r>
            <a:r>
              <a:rPr lang="en-US" sz="2000" b="0" i="0" u="none" strike="noStrike" baseline="0" dirty="0"/>
              <a:t>. </a:t>
            </a:r>
            <a:endParaRPr lang="LID4096"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287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281303" y="294538"/>
            <a:ext cx="11732646" cy="1033669"/>
          </a:xfrm>
        </p:spPr>
        <p:txBody>
          <a:bodyPr>
            <a:normAutofit fontScale="90000"/>
          </a:bodyPr>
          <a:lstStyle/>
          <a:p>
            <a:r>
              <a:rPr lang="en-GB" sz="4000" b="1" dirty="0">
                <a:solidFill>
                  <a:srgbClr val="FFFFFF"/>
                </a:solidFill>
                <a:latin typeface="+mn-lt"/>
              </a:rPr>
              <a:t>Part 28 Disclosure – Uses – Inspection/Copies - Admissions </a:t>
            </a:r>
            <a:endParaRPr lang="LID4096" sz="4000" dirty="0">
              <a:solidFill>
                <a:srgbClr val="FFFFFF"/>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602340" y="1597432"/>
            <a:ext cx="11168746" cy="5260568"/>
          </a:xfrm>
        </p:spPr>
        <p:txBody>
          <a:bodyPr anchor="ctr">
            <a:noAutofit/>
          </a:bodyPr>
          <a:lstStyle/>
          <a:p>
            <a:pPr marL="0" indent="0">
              <a:buNone/>
            </a:pPr>
            <a:r>
              <a:rPr lang="en-US" sz="1600" b="1" i="0" u="none" strike="noStrike" baseline="0" dirty="0">
                <a:solidFill>
                  <a:schemeClr val="accent1"/>
                </a:solidFill>
              </a:rPr>
              <a:t>28.16 Documents referred to in statements of case, etc. </a:t>
            </a:r>
            <a:endParaRPr lang="en-US" sz="1600" b="0" i="0" u="none" strike="noStrike" baseline="0" dirty="0">
              <a:solidFill>
                <a:schemeClr val="accent1"/>
              </a:solidFill>
            </a:endParaRPr>
          </a:p>
          <a:p>
            <a:pPr marL="0" indent="0">
              <a:buNone/>
            </a:pPr>
            <a:r>
              <a:rPr lang="en-US" sz="1600" b="0" i="0" u="none" strike="noStrike" baseline="0" dirty="0"/>
              <a:t>(1) A party may </a:t>
            </a:r>
            <a:r>
              <a:rPr lang="en-US" sz="1600" b="1" i="0" u="none" strike="noStrike" baseline="0" dirty="0"/>
              <a:t>inspect and copy </a:t>
            </a:r>
            <a:r>
              <a:rPr lang="en-US" sz="1600" b="0" i="0" u="none" strike="noStrike" baseline="0" dirty="0"/>
              <a:t>a document mentioned in - </a:t>
            </a:r>
          </a:p>
          <a:p>
            <a:pPr marL="0" indent="0">
              <a:buNone/>
            </a:pPr>
            <a:r>
              <a:rPr lang="en-GB" sz="1600" b="0" i="0" u="none" strike="noStrike" baseline="0" dirty="0"/>
              <a:t>	(a) an affidavit; </a:t>
            </a:r>
          </a:p>
          <a:p>
            <a:pPr marL="0" indent="0">
              <a:buNone/>
            </a:pPr>
            <a:r>
              <a:rPr lang="en-GB" sz="1600" b="0" i="0" u="none" strike="noStrike" baseline="0" dirty="0"/>
              <a:t>	(b) an expert’s report; </a:t>
            </a:r>
          </a:p>
          <a:p>
            <a:pPr marL="0" indent="0">
              <a:buNone/>
            </a:pPr>
            <a:r>
              <a:rPr lang="en-US" sz="1600" b="0" i="0" u="none" strike="noStrike" baseline="0" dirty="0"/>
              <a:t>	(c) a statement of case; </a:t>
            </a:r>
          </a:p>
          <a:p>
            <a:pPr marL="0" indent="0">
              <a:buNone/>
            </a:pPr>
            <a:r>
              <a:rPr lang="en-US" sz="1600" b="0" i="0" u="none" strike="noStrike" baseline="0" dirty="0"/>
              <a:t>	(d) a witness statement or summary; or </a:t>
            </a:r>
          </a:p>
          <a:p>
            <a:pPr marL="0" indent="0">
              <a:buNone/>
            </a:pPr>
            <a:r>
              <a:rPr lang="en-GB" sz="1600" b="0" i="0" u="none" strike="noStrike" baseline="0" dirty="0"/>
              <a:t>	(e) the claim form.</a:t>
            </a:r>
          </a:p>
          <a:p>
            <a:pPr marL="0" indent="0">
              <a:buNone/>
            </a:pPr>
            <a:r>
              <a:rPr lang="en-GB" sz="1600" b="0" i="0" u="none" strike="noStrike" baseline="0" dirty="0"/>
              <a:t> </a:t>
            </a:r>
          </a:p>
          <a:p>
            <a:pPr marL="0" indent="0">
              <a:buNone/>
            </a:pPr>
            <a:r>
              <a:rPr lang="en-US" sz="1600" b="1" i="0" u="none" strike="noStrike" baseline="0" dirty="0">
                <a:solidFill>
                  <a:schemeClr val="accent1"/>
                </a:solidFill>
              </a:rPr>
              <a:t>28.17 Subsequent use of disclosed documents </a:t>
            </a:r>
            <a:endParaRPr lang="en-US" sz="1600" b="0" i="0" u="none" strike="noStrike" baseline="0" dirty="0">
              <a:solidFill>
                <a:schemeClr val="accent1"/>
              </a:solidFill>
            </a:endParaRPr>
          </a:p>
          <a:p>
            <a:pPr marL="0" indent="0">
              <a:buNone/>
            </a:pPr>
            <a:r>
              <a:rPr lang="en-US" sz="1600" b="0" i="0" u="none" strike="noStrike" baseline="0" dirty="0"/>
              <a:t>(1) A party to whom a document has been disclosed </a:t>
            </a:r>
            <a:r>
              <a:rPr lang="en-US" sz="1600" b="1" i="0" u="none" strike="noStrike" baseline="0" dirty="0"/>
              <a:t>may use the document only for the purpose of the proceedings in which it is disclosed</a:t>
            </a:r>
            <a:r>
              <a:rPr lang="en-US" sz="1600" b="0" i="0" u="none" strike="noStrike" baseline="0" dirty="0"/>
              <a:t>, unless – </a:t>
            </a:r>
          </a:p>
          <a:p>
            <a:endParaRPr lang="en-US" sz="1600" dirty="0"/>
          </a:p>
          <a:p>
            <a:pPr marL="0" indent="0">
              <a:buNone/>
            </a:pPr>
            <a:r>
              <a:rPr lang="en-GB" sz="1600" b="1" i="0" u="none" strike="noStrike" baseline="0" dirty="0">
                <a:solidFill>
                  <a:schemeClr val="accent1"/>
                </a:solidFill>
              </a:rPr>
              <a:t>28.18 Notice to prove a document Notice to prove a document </a:t>
            </a:r>
            <a:endParaRPr lang="en-GB" sz="1600" b="0" i="0" u="none" strike="noStrike" baseline="0" dirty="0">
              <a:solidFill>
                <a:schemeClr val="accent1"/>
              </a:solidFill>
            </a:endParaRPr>
          </a:p>
          <a:p>
            <a:pPr marL="0" indent="0">
              <a:buNone/>
            </a:pPr>
            <a:r>
              <a:rPr lang="en-US" sz="1600" b="0" i="0" u="none" strike="noStrike" baseline="0" dirty="0"/>
              <a:t>(1) A party shall be </a:t>
            </a:r>
            <a:r>
              <a:rPr lang="en-US" sz="1600" b="1" i="0" u="sng" strike="noStrike" baseline="0" dirty="0"/>
              <a:t>deemed to admit </a:t>
            </a:r>
            <a:r>
              <a:rPr lang="en-US" sz="1600" b="1" i="0" u="none" strike="noStrike" baseline="0" dirty="0"/>
              <a:t>the authenticity of any document disclosed to that party </a:t>
            </a:r>
            <a:r>
              <a:rPr lang="en-US" sz="1600" b="0" i="0" u="none" strike="noStrike" baseline="0" dirty="0"/>
              <a:t>under this Part </a:t>
            </a:r>
            <a:r>
              <a:rPr lang="en-US" sz="1600" b="1" i="0" u="none" strike="noStrike" baseline="0" dirty="0"/>
              <a:t>unless</a:t>
            </a:r>
            <a:r>
              <a:rPr lang="en-US" sz="1600" b="0" i="0" u="none" strike="noStrike" baseline="0" dirty="0"/>
              <a:t> that party serves notice that the documents must be proved at trial. </a:t>
            </a:r>
            <a:endParaRPr lang="LID4096" sz="1600" dirty="0"/>
          </a:p>
        </p:txBody>
      </p:sp>
    </p:spTree>
    <p:extLst>
      <p:ext uri="{BB962C8B-B14F-4D97-AF65-F5344CB8AC3E}">
        <p14:creationId xmlns:p14="http://schemas.microsoft.com/office/powerpoint/2010/main" val="2610023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15B2-9922-44AE-A86D-91DD5E97A9B6}"/>
              </a:ext>
            </a:extLst>
          </p:cNvPr>
          <p:cNvSpPr>
            <a:spLocks noGrp="1"/>
          </p:cNvSpPr>
          <p:nvPr>
            <p:ph type="title"/>
          </p:nvPr>
        </p:nvSpPr>
        <p:spPr>
          <a:xfrm>
            <a:off x="566058" y="281258"/>
            <a:ext cx="10551598" cy="1033669"/>
          </a:xfrm>
        </p:spPr>
        <p:txBody>
          <a:bodyPr>
            <a:normAutofit/>
          </a:bodyPr>
          <a:lstStyle/>
          <a:p>
            <a:r>
              <a:rPr lang="en-GB" sz="4000" b="1" dirty="0">
                <a:solidFill>
                  <a:srgbClr val="FFFFFF"/>
                </a:solidFill>
                <a:latin typeface="+mn-lt"/>
              </a:rPr>
              <a:t>Part 29 Evidence – How Given - Court Controlled</a:t>
            </a:r>
            <a:endParaRPr lang="LID4096" sz="4000" dirty="0">
              <a:solidFill>
                <a:srgbClr val="FFFFFF"/>
              </a:solidFill>
            </a:endParaRPr>
          </a:p>
        </p:txBody>
      </p:sp>
      <p:sp>
        <p:nvSpPr>
          <p:cNvPr id="3" name="Content Placeholder 2">
            <a:extLst>
              <a:ext uri="{FF2B5EF4-FFF2-40B4-BE49-F238E27FC236}">
                <a16:creationId xmlns:a16="http://schemas.microsoft.com/office/drawing/2014/main" id="{790E651E-51B7-4397-82E4-FA45F27987C4}"/>
              </a:ext>
            </a:extLst>
          </p:cNvPr>
          <p:cNvSpPr>
            <a:spLocks noGrp="1"/>
          </p:cNvSpPr>
          <p:nvPr>
            <p:ph idx="1"/>
          </p:nvPr>
        </p:nvSpPr>
        <p:spPr>
          <a:xfrm>
            <a:off x="566057" y="1885280"/>
            <a:ext cx="11117943" cy="4678182"/>
          </a:xfrm>
        </p:spPr>
        <p:txBody>
          <a:bodyPr anchor="ctr">
            <a:normAutofit/>
          </a:bodyPr>
          <a:lstStyle/>
          <a:p>
            <a:pPr marL="0" indent="0">
              <a:buNone/>
            </a:pPr>
            <a:r>
              <a:rPr lang="en-US" sz="1600" b="1" i="0" u="none" strike="noStrike" baseline="0" dirty="0">
                <a:solidFill>
                  <a:schemeClr val="accent1"/>
                </a:solidFill>
              </a:rPr>
              <a:t>29.1 Power of court to control evidence </a:t>
            </a:r>
            <a:endParaRPr lang="en-US" sz="1600" b="0" i="0" u="none" strike="noStrike" baseline="0" dirty="0">
              <a:solidFill>
                <a:schemeClr val="accent1"/>
              </a:solidFill>
            </a:endParaRPr>
          </a:p>
          <a:p>
            <a:pPr marL="0" indent="0">
              <a:buNone/>
            </a:pPr>
            <a:r>
              <a:rPr lang="en-US" sz="1600" b="0" i="0" u="none" strike="noStrike" baseline="0" dirty="0"/>
              <a:t>The </a:t>
            </a:r>
            <a:r>
              <a:rPr lang="en-US" sz="1600" b="1" i="0" u="none" strike="noStrike" baseline="0" dirty="0"/>
              <a:t>court may control the evidence to be given </a:t>
            </a:r>
            <a:r>
              <a:rPr lang="en-US" sz="1600" b="0" i="0" u="none" strike="noStrike" baseline="0" dirty="0"/>
              <a:t>at any trial or hearing by giving appropriate directions, at a case management conference or by other means, as to the – </a:t>
            </a:r>
          </a:p>
          <a:p>
            <a:pPr marL="0" indent="0">
              <a:buNone/>
            </a:pPr>
            <a:r>
              <a:rPr lang="en-US" sz="1600" b="0" i="0" u="none" strike="noStrike" baseline="0" dirty="0"/>
              <a:t>	(a) </a:t>
            </a:r>
            <a:r>
              <a:rPr lang="en-US" sz="1600" b="1" i="0" u="none" strike="noStrike" baseline="0" dirty="0"/>
              <a:t>issues</a:t>
            </a:r>
            <a:r>
              <a:rPr lang="en-US" sz="1600" b="0" i="0" u="none" strike="noStrike" baseline="0" dirty="0"/>
              <a:t> on which it requires evidence; and </a:t>
            </a:r>
          </a:p>
          <a:p>
            <a:pPr marL="0" indent="0">
              <a:buNone/>
            </a:pPr>
            <a:r>
              <a:rPr lang="en-US" sz="1600" b="0" i="0" u="none" strike="noStrike" baseline="0" dirty="0"/>
              <a:t>	(b</a:t>
            </a:r>
            <a:r>
              <a:rPr lang="en-US" sz="1600" b="1" i="0" u="none" strike="noStrike" baseline="0" dirty="0"/>
              <a:t>) way </a:t>
            </a:r>
            <a:r>
              <a:rPr lang="en-US" sz="1600" b="0" i="0" u="none" strike="noStrike" baseline="0" dirty="0"/>
              <a:t>in which any matter is to be proved. </a:t>
            </a:r>
          </a:p>
          <a:p>
            <a:pPr marL="0" indent="0">
              <a:buNone/>
            </a:pPr>
            <a:endParaRPr lang="en-US" sz="1600" b="0" i="0" u="none" strike="noStrike" baseline="0" dirty="0"/>
          </a:p>
          <a:p>
            <a:pPr marL="0" indent="0">
              <a:buNone/>
            </a:pPr>
            <a:r>
              <a:rPr lang="en-US" sz="1600" b="1" i="0" u="none" strike="noStrike" baseline="0" dirty="0">
                <a:solidFill>
                  <a:schemeClr val="accent1"/>
                </a:solidFill>
              </a:rPr>
              <a:t>29.2 Evidence at trial – general rule </a:t>
            </a:r>
            <a:endParaRPr lang="en-US" sz="1600" b="0" i="0" u="none" strike="noStrike" baseline="0" dirty="0">
              <a:solidFill>
                <a:schemeClr val="accent1"/>
              </a:solidFill>
            </a:endParaRPr>
          </a:p>
          <a:p>
            <a:pPr marL="0" indent="0">
              <a:buNone/>
            </a:pPr>
            <a:r>
              <a:rPr lang="en-US" sz="1600" b="0" i="0" u="none" strike="noStrike" baseline="0" dirty="0"/>
              <a:t>(1) The general rule is that </a:t>
            </a:r>
            <a:r>
              <a:rPr lang="en-US" sz="1600" b="1" i="0" u="none" strike="noStrike" baseline="0" dirty="0"/>
              <a:t>any fact which needs to be proved </a:t>
            </a:r>
            <a:r>
              <a:rPr lang="en-US" sz="1600" b="0" i="0" u="none" strike="noStrike" baseline="0" dirty="0"/>
              <a:t>by evidence of witnesses is to be proved at - </a:t>
            </a:r>
          </a:p>
          <a:p>
            <a:pPr marL="0" indent="0">
              <a:buNone/>
            </a:pPr>
            <a:r>
              <a:rPr lang="en-US" sz="1600" b="0" i="0" u="none" strike="noStrike" baseline="0" dirty="0"/>
              <a:t>	(a) </a:t>
            </a:r>
            <a:r>
              <a:rPr lang="en-US" sz="1600" b="1" i="0" u="none" strike="noStrike" baseline="0" dirty="0"/>
              <a:t>trial</a:t>
            </a:r>
            <a:r>
              <a:rPr lang="en-US" sz="1600" b="0" i="0" u="none" strike="noStrike" baseline="0" dirty="0"/>
              <a:t>, by their </a:t>
            </a:r>
            <a:r>
              <a:rPr lang="en-US" sz="1600" b="1" i="0" u="none" strike="noStrike" baseline="0" dirty="0"/>
              <a:t>oral evidence </a:t>
            </a:r>
            <a:r>
              <a:rPr lang="en-US" sz="1600" b="0" i="0" u="none" strike="noStrike" baseline="0" dirty="0"/>
              <a:t>given in public; and </a:t>
            </a:r>
          </a:p>
          <a:p>
            <a:pPr marL="0" indent="0">
              <a:buNone/>
            </a:pPr>
            <a:r>
              <a:rPr lang="en-US" sz="1600" b="0" i="0" u="none" strike="noStrike" baseline="0" dirty="0"/>
              <a:t>	(b) any other hearing, by</a:t>
            </a:r>
            <a:r>
              <a:rPr lang="en-US" sz="1600" b="1" i="0" u="none" strike="noStrike" baseline="0" dirty="0"/>
              <a:t> affidavit</a:t>
            </a:r>
            <a:r>
              <a:rPr lang="en-US" sz="1600" b="0" i="0" u="none" strike="noStrike" baseline="0" dirty="0"/>
              <a:t>. </a:t>
            </a:r>
          </a:p>
          <a:p>
            <a:pPr marL="0" indent="0">
              <a:buNone/>
            </a:pPr>
            <a:r>
              <a:rPr lang="en-US" sz="1600" b="0" i="0" u="none" strike="noStrike" baseline="0" dirty="0"/>
              <a:t>(2) The </a:t>
            </a:r>
            <a:r>
              <a:rPr lang="en-US" sz="1600" b="1" i="0" u="none" strike="noStrike" baseline="0" dirty="0"/>
              <a:t>general rule is subject to </a:t>
            </a:r>
            <a:r>
              <a:rPr lang="en-US" sz="1600" b="0" i="0" u="none" strike="noStrike" baseline="0" dirty="0"/>
              <a:t>any - </a:t>
            </a:r>
          </a:p>
          <a:p>
            <a:pPr marL="0" indent="0">
              <a:buNone/>
            </a:pPr>
            <a:r>
              <a:rPr lang="en-US" sz="1600" b="0" i="0" u="none" strike="noStrike" baseline="0" dirty="0"/>
              <a:t>	(a) </a:t>
            </a:r>
            <a:r>
              <a:rPr lang="en-US" sz="1600" b="1" i="0" u="sng" strike="noStrike" baseline="0" dirty="0"/>
              <a:t>order of the court</a:t>
            </a:r>
            <a:r>
              <a:rPr lang="en-US" sz="1600" b="0" i="0" u="none" strike="noStrike" baseline="0" dirty="0"/>
              <a:t>; and </a:t>
            </a:r>
          </a:p>
          <a:p>
            <a:pPr marL="0" indent="0">
              <a:buNone/>
            </a:pPr>
            <a:r>
              <a:rPr lang="en-US" sz="1600" b="0" i="0" u="none" strike="noStrike" baseline="0" dirty="0"/>
              <a:t>	(b) provision to the contrary contained in these Rules or elsewhere. </a:t>
            </a:r>
            <a:endParaRPr lang="LID4096" sz="1600" dirty="0"/>
          </a:p>
        </p:txBody>
      </p:sp>
    </p:spTree>
    <p:extLst>
      <p:ext uri="{BB962C8B-B14F-4D97-AF65-F5344CB8AC3E}">
        <p14:creationId xmlns:p14="http://schemas.microsoft.com/office/powerpoint/2010/main" val="3852152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122FA-A9A8-47A8-8AE3-A346BA9E7638}"/>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latin typeface="+mn-lt"/>
              </a:rPr>
              <a:t>What Roles Will You Play?</a:t>
            </a:r>
            <a:endParaRPr lang="LID4096" sz="4000" b="1" dirty="0">
              <a:solidFill>
                <a:srgbClr val="FFFFFF"/>
              </a:solidFill>
              <a:latin typeface="+mn-lt"/>
            </a:endParaRPr>
          </a:p>
        </p:txBody>
      </p:sp>
      <p:sp>
        <p:nvSpPr>
          <p:cNvPr id="3" name="Content Placeholder 2">
            <a:extLst>
              <a:ext uri="{FF2B5EF4-FFF2-40B4-BE49-F238E27FC236}">
                <a16:creationId xmlns:a16="http://schemas.microsoft.com/office/drawing/2014/main" id="{2D7D9AF3-2F42-4900-B3E3-7D48C7CDBFC3}"/>
              </a:ext>
            </a:extLst>
          </p:cNvPr>
          <p:cNvSpPr>
            <a:spLocks noGrp="1"/>
          </p:cNvSpPr>
          <p:nvPr>
            <p:ph idx="1"/>
          </p:nvPr>
        </p:nvSpPr>
        <p:spPr>
          <a:xfrm>
            <a:off x="914400" y="1891970"/>
            <a:ext cx="10784114" cy="4436259"/>
          </a:xfrm>
        </p:spPr>
        <p:txBody>
          <a:bodyPr anchor="ctr">
            <a:noAutofit/>
          </a:bodyPr>
          <a:lstStyle/>
          <a:p>
            <a:r>
              <a:rPr lang="en-GB" b="1" dirty="0">
                <a:solidFill>
                  <a:schemeClr val="accent1"/>
                </a:solidFill>
              </a:rPr>
              <a:t>As Judges </a:t>
            </a:r>
            <a:r>
              <a:rPr lang="en-GB" dirty="0"/>
              <a:t>…</a:t>
            </a:r>
          </a:p>
          <a:p>
            <a:r>
              <a:rPr lang="en-GB" b="1" dirty="0">
                <a:solidFill>
                  <a:schemeClr val="accent1"/>
                </a:solidFill>
              </a:rPr>
              <a:t>As Attorneys </a:t>
            </a:r>
            <a:r>
              <a:rPr lang="en-GB" dirty="0"/>
              <a:t>…</a:t>
            </a:r>
          </a:p>
          <a:p>
            <a:r>
              <a:rPr lang="en-GB" dirty="0"/>
              <a:t>As Court Administrators …</a:t>
            </a:r>
          </a:p>
          <a:p>
            <a:pPr marL="0" indent="0">
              <a:buNone/>
            </a:pPr>
            <a:r>
              <a:rPr lang="en-GB" dirty="0"/>
              <a:t>	… and in relation to evidence management:</a:t>
            </a:r>
          </a:p>
          <a:p>
            <a:pPr marL="0" indent="0">
              <a:buNone/>
            </a:pPr>
            <a:endParaRPr lang="en-GB" dirty="0"/>
          </a:p>
          <a:p>
            <a:pPr marL="0" indent="0">
              <a:buNone/>
            </a:pPr>
            <a:r>
              <a:rPr lang="en-GB" dirty="0">
                <a:solidFill>
                  <a:schemeClr val="accent1"/>
                </a:solidFill>
              </a:rPr>
              <a:t>What </a:t>
            </a:r>
            <a:r>
              <a:rPr lang="en-GB" b="1" dirty="0">
                <a:solidFill>
                  <a:schemeClr val="accent1"/>
                </a:solidFill>
              </a:rPr>
              <a:t>roles are you required to play</a:t>
            </a:r>
            <a:r>
              <a:rPr lang="en-GB" dirty="0">
                <a:solidFill>
                  <a:schemeClr val="accent1"/>
                </a:solidFill>
              </a:rPr>
              <a:t> to </a:t>
            </a:r>
            <a:r>
              <a:rPr lang="en-GB" b="1" dirty="0">
                <a:solidFill>
                  <a:schemeClr val="accent1"/>
                </a:solidFill>
              </a:rPr>
              <a:t>further the objectives </a:t>
            </a:r>
            <a:r>
              <a:rPr lang="en-GB" dirty="0">
                <a:solidFill>
                  <a:schemeClr val="accent1"/>
                </a:solidFill>
              </a:rPr>
              <a:t>and </a:t>
            </a:r>
            <a:r>
              <a:rPr lang="en-GB" b="1" dirty="0">
                <a:solidFill>
                  <a:schemeClr val="accent1"/>
                </a:solidFill>
              </a:rPr>
              <a:t>achieve the performance standards </a:t>
            </a:r>
            <a:r>
              <a:rPr lang="en-GB" dirty="0">
                <a:solidFill>
                  <a:schemeClr val="accent1"/>
                </a:solidFill>
              </a:rPr>
              <a:t>of the CPR?</a:t>
            </a:r>
          </a:p>
          <a:p>
            <a:pPr marL="0" indent="0">
              <a:buNone/>
            </a:pPr>
            <a:endParaRPr lang="en-GB" dirty="0"/>
          </a:p>
          <a:p>
            <a:pPr marL="0" indent="0">
              <a:buNone/>
            </a:pPr>
            <a:r>
              <a:rPr lang="en-GB" dirty="0"/>
              <a:t>What are your </a:t>
            </a:r>
            <a:r>
              <a:rPr lang="en-GB" b="1" dirty="0">
                <a:solidFill>
                  <a:schemeClr val="accent1"/>
                </a:solidFill>
              </a:rPr>
              <a:t>KEY TAKEAWAYS</a:t>
            </a:r>
            <a:r>
              <a:rPr lang="en-GB" dirty="0"/>
              <a:t>?</a:t>
            </a:r>
            <a:endParaRPr lang="LID4096" dirty="0"/>
          </a:p>
        </p:txBody>
      </p:sp>
    </p:spTree>
    <p:extLst>
      <p:ext uri="{BB962C8B-B14F-4D97-AF65-F5344CB8AC3E}">
        <p14:creationId xmlns:p14="http://schemas.microsoft.com/office/powerpoint/2010/main" val="787511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35BBE2B-25CA-4FB4-AE6D-DF2FB7554770}"/>
              </a:ext>
            </a:extLst>
          </p:cNvPr>
          <p:cNvSpPr>
            <a:spLocks noGrp="1"/>
          </p:cNvSpPr>
          <p:nvPr>
            <p:ph type="title"/>
          </p:nvPr>
        </p:nvSpPr>
        <p:spPr>
          <a:xfrm>
            <a:off x="177801" y="1135338"/>
            <a:ext cx="3683002" cy="3071906"/>
          </a:xfrm>
        </p:spPr>
        <p:txBody>
          <a:bodyPr vert="horz" lIns="91440" tIns="45720" rIns="91440" bIns="45720" rtlCol="0" anchor="t">
            <a:noAutofit/>
          </a:bodyPr>
          <a:lstStyle/>
          <a:p>
            <a:r>
              <a:rPr lang="en-US" sz="6000" b="1" kern="1200" dirty="0">
                <a:solidFill>
                  <a:srgbClr val="FFFFFF"/>
                </a:solidFill>
                <a:latin typeface="+mn-lt"/>
                <a:ea typeface="+mj-ea"/>
                <a:cs typeface="+mj-cs"/>
              </a:rPr>
              <a:t>Questions </a:t>
            </a:r>
            <a:br>
              <a:rPr lang="en-US" sz="6000" b="1" dirty="0">
                <a:solidFill>
                  <a:srgbClr val="FFFFFF"/>
                </a:solidFill>
                <a:latin typeface="+mn-lt"/>
              </a:rPr>
            </a:br>
            <a:r>
              <a:rPr lang="en-US" sz="6000" b="1" kern="1200" dirty="0">
                <a:solidFill>
                  <a:srgbClr val="FFFFFF"/>
                </a:solidFill>
                <a:latin typeface="+mn-lt"/>
                <a:ea typeface="+mj-ea"/>
                <a:cs typeface="+mj-cs"/>
              </a:rPr>
              <a:t> Comments</a:t>
            </a:r>
          </a:p>
        </p:txBody>
      </p:sp>
      <p:pic>
        <p:nvPicPr>
          <p:cNvPr id="7" name="Graphic 6" descr="Questions">
            <a:extLst>
              <a:ext uri="{FF2B5EF4-FFF2-40B4-BE49-F238E27FC236}">
                <a16:creationId xmlns:a16="http://schemas.microsoft.com/office/drawing/2014/main" id="{F290CB72-D398-9945-7008-03F8E5CDA8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952015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366160" y="1660121"/>
            <a:ext cx="9623404" cy="3305493"/>
          </a:xfrm>
          <a:effectLst>
            <a:outerShdw blurRad="50800" dist="38100" dir="5400000" algn="t" rotWithShape="0">
              <a:prstClr val="black">
                <a:alpha val="40000"/>
              </a:prstClr>
            </a:outerShdw>
          </a:effectLst>
        </p:spPr>
        <p:txBody>
          <a:bodyPr>
            <a:normAutofit fontScale="90000"/>
          </a:bodyPr>
          <a:lstStyle/>
          <a:p>
            <a:pPr marL="0" marR="0" algn="l">
              <a:spcBef>
                <a:spcPts val="0"/>
              </a:spcBef>
              <a:spcAft>
                <a:spcPts val="800"/>
              </a:spcAft>
            </a:pP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29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5400" b="1" dirty="0">
                <a:effectLst/>
                <a:latin typeface="Candara Light" panose="020E0502030303020204" pitchFamily="34" charset="0"/>
                <a:ea typeface="Calibri" panose="020F0502020204030204" pitchFamily="34" charset="0"/>
                <a:cs typeface="Times New Roman" panose="02020603050405020304" pitchFamily="18" charset="0"/>
              </a:rPr>
            </a:br>
            <a:r>
              <a:rPr lang="en-GB" sz="7300" b="1" dirty="0">
                <a:solidFill>
                  <a:schemeClr val="accent1"/>
                </a:solidFill>
                <a:effectLst/>
                <a:latin typeface="+mn-lt"/>
                <a:ea typeface="Calibri" panose="020F0502020204030204" pitchFamily="34" charset="0"/>
                <a:cs typeface="Times New Roman" panose="02020603050405020304" pitchFamily="18" charset="0"/>
              </a:rPr>
              <a:t>Witness Statements</a:t>
            </a:r>
            <a:br>
              <a:rPr lang="en-GB" sz="2900" dirty="0">
                <a:effectLst/>
                <a:latin typeface="Calibri" panose="020F0502020204030204" pitchFamily="34" charset="0"/>
                <a:ea typeface="Calibri" panose="020F0502020204030204" pitchFamily="34" charset="0"/>
                <a:cs typeface="Times New Roman" panose="02020603050405020304" pitchFamily="18" charset="0"/>
              </a:rPr>
            </a:br>
            <a:endParaRPr lang="en-US" sz="2900" dirty="0"/>
          </a:p>
        </p:txBody>
      </p:sp>
    </p:spTree>
    <p:extLst>
      <p:ext uri="{BB962C8B-B14F-4D97-AF65-F5344CB8AC3E}">
        <p14:creationId xmlns:p14="http://schemas.microsoft.com/office/powerpoint/2010/main" val="286535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6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7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7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7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E3B73A-9065-4418-B86C-AF20DFE60B02}"/>
              </a:ext>
            </a:extLst>
          </p:cNvPr>
          <p:cNvSpPr>
            <a:spLocks noGrp="1"/>
          </p:cNvSpPr>
          <p:nvPr>
            <p:ph type="title"/>
          </p:nvPr>
        </p:nvSpPr>
        <p:spPr>
          <a:xfrm>
            <a:off x="1371597" y="348865"/>
            <a:ext cx="10044023" cy="877729"/>
          </a:xfrm>
        </p:spPr>
        <p:txBody>
          <a:bodyPr anchor="ctr">
            <a:normAutofit/>
          </a:bodyPr>
          <a:lstStyle/>
          <a:p>
            <a:r>
              <a:rPr lang="en-US" b="1" dirty="0">
                <a:solidFill>
                  <a:srgbClr val="FFFFFF"/>
                </a:solidFill>
                <a:latin typeface="+mn-lt"/>
              </a:rPr>
              <a:t>Limitation of Actions and  Time for Service </a:t>
            </a:r>
          </a:p>
        </p:txBody>
      </p:sp>
      <p:graphicFrame>
        <p:nvGraphicFramePr>
          <p:cNvPr id="5" name="Content Placeholder 2">
            <a:extLst>
              <a:ext uri="{FF2B5EF4-FFF2-40B4-BE49-F238E27FC236}">
                <a16:creationId xmlns:a16="http://schemas.microsoft.com/office/drawing/2014/main" id="{752FFEF8-EBAE-255A-CEBD-7178F4AE431F}"/>
              </a:ext>
            </a:extLst>
          </p:cNvPr>
          <p:cNvGraphicFramePr>
            <a:graphicFrameLocks noGrp="1"/>
          </p:cNvGraphicFramePr>
          <p:nvPr>
            <p:ph idx="1"/>
            <p:extLst>
              <p:ext uri="{D42A27DB-BD31-4B8C-83A1-F6EECF244321}">
                <p14:modId xmlns:p14="http://schemas.microsoft.com/office/powerpoint/2010/main" val="187007986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987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24331" r="21026" b="1"/>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6410035" y="548640"/>
            <a:ext cx="5495272" cy="5285232"/>
          </a:xfrm>
        </p:spPr>
        <p:txBody>
          <a:bodyPr>
            <a:normAutofit/>
          </a:bodyPr>
          <a:lstStyle/>
          <a:p>
            <a:pPr marL="0" marR="0" indent="0">
              <a:spcBef>
                <a:spcPts val="0"/>
              </a:spcBef>
              <a:spcAft>
                <a:spcPts val="800"/>
              </a:spcAft>
              <a:buNone/>
            </a:pPr>
            <a:endParaRPr lang="en-GB" sz="18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GB" sz="2400" b="1" dirty="0">
                <a:solidFill>
                  <a:schemeClr val="accent2"/>
                </a:solidFill>
                <a:effectLst/>
                <a:ea typeface="Calibri" panose="020F0502020204030204" pitchFamily="34" charset="0"/>
                <a:cs typeface="Times New Roman" panose="02020603050405020304" pitchFamily="18" charset="0"/>
              </a:rPr>
              <a:t>By the end of the session the participants will –</a:t>
            </a:r>
          </a:p>
          <a:p>
            <a:pPr marL="0" marR="0" indent="0">
              <a:spcBef>
                <a:spcPts val="0"/>
              </a:spcBef>
              <a:spcAft>
                <a:spcPts val="800"/>
              </a:spcAft>
              <a:buNone/>
            </a:pPr>
            <a:r>
              <a:rPr lang="en-GB" sz="2400" b="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mj-lt"/>
              <a:buAutoNum type="alphaLcPeriod"/>
            </a:pPr>
            <a:r>
              <a:rPr lang="en-GB" b="1" dirty="0">
                <a:effectLst/>
                <a:ea typeface="Calibri" panose="020F0502020204030204" pitchFamily="34" charset="0"/>
                <a:cs typeface="Times New Roman" panose="02020603050405020304" pitchFamily="18" charset="0"/>
              </a:rPr>
              <a:t>Be able to locate witness statement within the context of the Overriding Objective; </a:t>
            </a:r>
          </a:p>
          <a:p>
            <a:pPr marL="742950" marR="0" lvl="1" indent="-285750" algn="just">
              <a:spcBef>
                <a:spcPts val="0"/>
              </a:spcBef>
              <a:spcAft>
                <a:spcPts val="0"/>
              </a:spcAft>
              <a:buFont typeface="+mj-lt"/>
              <a:buAutoNum type="alphaLcPeriod"/>
            </a:pPr>
            <a:endParaRPr lang="en-GB" dirty="0">
              <a:effectLst/>
              <a:ea typeface="Calibri" panose="020F0502020204030204" pitchFamily="34" charset="0"/>
              <a:cs typeface="Times New Roman" panose="02020603050405020304" pitchFamily="18" charset="0"/>
            </a:endParaRPr>
          </a:p>
          <a:p>
            <a:pPr marL="742950" marR="0" lvl="1" indent="-285750" algn="just">
              <a:spcBef>
                <a:spcPts val="0"/>
              </a:spcBef>
              <a:spcAft>
                <a:spcPts val="800"/>
              </a:spcAft>
              <a:buFont typeface="+mj-lt"/>
              <a:buAutoNum type="alphaLcPeriod"/>
            </a:pPr>
            <a:r>
              <a:rPr lang="en-GB" b="1" dirty="0">
                <a:effectLst/>
                <a:ea typeface="Calibri" panose="020F0502020204030204" pitchFamily="34" charset="0"/>
                <a:cs typeface="Times New Roman" panose="02020603050405020304" pitchFamily="18" charset="0"/>
              </a:rPr>
              <a:t>Be provided with a summary of the rules regarding production of evidence at trial and in particular the nature and content of a witness statement.</a:t>
            </a:r>
            <a:endParaRPr lang="en-GB" dirty="0">
              <a:effectLst/>
              <a:ea typeface="Calibri" panose="020F0502020204030204" pitchFamily="34" charset="0"/>
              <a:cs typeface="Times New Roman" panose="02020603050405020304" pitchFamily="18" charset="0"/>
            </a:endParaRPr>
          </a:p>
          <a:p>
            <a:endParaRPr lang="LID4096" sz="1800" dirty="0"/>
          </a:p>
        </p:txBody>
      </p:sp>
      <p:sp>
        <p:nvSpPr>
          <p:cNvPr id="22" name="Rectangle 16">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8">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525053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92A7E-C5D9-44EA-9014-7AED76A47CA6}"/>
              </a:ext>
            </a:extLst>
          </p:cNvPr>
          <p:cNvSpPr>
            <a:spLocks noGrp="1"/>
          </p:cNvSpPr>
          <p:nvPr>
            <p:ph type="title"/>
          </p:nvPr>
        </p:nvSpPr>
        <p:spPr>
          <a:xfrm>
            <a:off x="241641" y="294538"/>
            <a:ext cx="11732646" cy="1296203"/>
          </a:xfrm>
        </p:spPr>
        <p:txBody>
          <a:bodyPr>
            <a:normAutofit/>
          </a:bodyPr>
          <a:lstStyle/>
          <a:p>
            <a:r>
              <a:rPr lang="en-US" sz="4000" dirty="0">
                <a:solidFill>
                  <a:srgbClr val="FFFFFF"/>
                </a:solidFill>
                <a:latin typeface="+mn-lt"/>
              </a:rPr>
              <a:t>Production of Evidence- Witness Statements</a:t>
            </a:r>
            <a:br>
              <a:rPr lang="en-US" sz="4000" dirty="0">
                <a:solidFill>
                  <a:srgbClr val="FFFFFF"/>
                </a:solidFill>
                <a:latin typeface="+mn-lt"/>
              </a:rPr>
            </a:br>
            <a:r>
              <a:rPr lang="en-US" sz="2800" dirty="0">
                <a:solidFill>
                  <a:srgbClr val="FFFFFF"/>
                </a:solidFill>
                <a:latin typeface="+mn-lt"/>
              </a:rPr>
              <a:t>Parts 29-31</a:t>
            </a:r>
            <a:endParaRPr lang="en-GB" sz="2800" dirty="0">
              <a:solidFill>
                <a:srgbClr val="FFFFFF"/>
              </a:solidFill>
              <a:latin typeface="+mn-lt"/>
            </a:endParaRPr>
          </a:p>
        </p:txBody>
      </p:sp>
      <p:sp>
        <p:nvSpPr>
          <p:cNvPr id="4" name="Rectangle 1">
            <a:extLst>
              <a:ext uri="{FF2B5EF4-FFF2-40B4-BE49-F238E27FC236}">
                <a16:creationId xmlns:a16="http://schemas.microsoft.com/office/drawing/2014/main" id="{1E2388EE-785E-4A5A-A92A-1C647B5CA6FB}"/>
              </a:ext>
            </a:extLst>
          </p:cNvPr>
          <p:cNvSpPr>
            <a:spLocks noGrp="1" noChangeArrowheads="1"/>
          </p:cNvSpPr>
          <p:nvPr>
            <p:ph idx="1"/>
          </p:nvPr>
        </p:nvSpPr>
        <p:spPr bwMode="auto">
          <a:xfrm>
            <a:off x="459355" y="1891970"/>
            <a:ext cx="11732645" cy="453980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GB" altLang="en-US" sz="2400" b="1" i="0" u="none" strike="noStrike" cap="none" normalizeH="0" baseline="0" dirty="0">
                <a:ln>
                  <a:noFill/>
                </a:ln>
                <a:solidFill>
                  <a:schemeClr val="accent1"/>
                </a:solidFill>
                <a:effectLst/>
                <a:latin typeface="+mn-lt"/>
                <a:ea typeface="Calibri" panose="020F0502020204030204" pitchFamily="34" charset="0"/>
                <a:cs typeface="Times New Roman" panose="02020603050405020304" pitchFamily="18" charset="0"/>
              </a:rPr>
              <a:t>How Evidence provisions (and witness statements) promote the Overriding Objective:</a:t>
            </a:r>
          </a:p>
          <a:p>
            <a:pPr marL="0" marR="0" lvl="0" indent="0" defTabSz="914400" rtl="0" eaLnBrk="0" fontAlgn="base" latinLnBrk="0" hangingPunct="0">
              <a:spcBef>
                <a:spcPct val="0"/>
              </a:spcBef>
              <a:spcAft>
                <a:spcPts val="600"/>
              </a:spcAft>
              <a:buClrTx/>
              <a:buSzTx/>
              <a:buFontTx/>
              <a:buNone/>
              <a:tabLst/>
            </a:pPr>
            <a:endParaRPr kumimoji="0" lang="en-GB" altLang="en-US" sz="2000" b="0" i="0" u="none" strike="noStrike" cap="none" normalizeH="0" baseline="0" dirty="0">
              <a:ln>
                <a:noFill/>
              </a:ln>
              <a:solidFill>
                <a:schemeClr val="accent1"/>
              </a:solidFill>
              <a:effectLst/>
              <a:latin typeface="+mn-lt"/>
            </a:endParaRPr>
          </a:p>
          <a:p>
            <a:pPr marL="0" marR="0" lvl="0" indent="0" defTabSz="914400" rtl="0" eaLnBrk="0" fontAlgn="base" latinLnBrk="0" hangingPunct="0">
              <a:spcBef>
                <a:spcPct val="0"/>
              </a:spcBef>
              <a:spcAft>
                <a:spcPts val="600"/>
              </a:spcAft>
              <a:buClrTx/>
              <a:buSzTx/>
              <a:buNone/>
              <a:tabLst/>
            </a:pP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1. They </a:t>
            </a:r>
            <a:r>
              <a:rPr kumimoji="0" lang="en-GB" altLang="en-US" sz="2000" b="1" i="0" u="none" strike="noStrike" cap="none" normalizeH="0" baseline="0" dirty="0">
                <a:ln>
                  <a:noFill/>
                </a:ln>
                <a:effectLst/>
                <a:latin typeface="+mn-lt"/>
                <a:ea typeface="Calibri" panose="020F0502020204030204" pitchFamily="34" charset="0"/>
                <a:cs typeface="Times New Roman" panose="02020603050405020304" pitchFamily="18" charset="0"/>
              </a:rPr>
              <a:t>eliminate surprise </a:t>
            </a:r>
          </a:p>
          <a:p>
            <a:pPr marL="457200" marR="0" lvl="0" indent="-457200" defTabSz="914400" rtl="0" eaLnBrk="0" fontAlgn="base" latinLnBrk="0" hangingPunct="0">
              <a:spcBef>
                <a:spcPct val="0"/>
              </a:spcBef>
              <a:spcAft>
                <a:spcPts val="600"/>
              </a:spcAft>
              <a:buClrTx/>
              <a:buSzTx/>
              <a:buAutoNum type="arabicPeriod"/>
              <a:tabLst/>
            </a:pPr>
            <a:endParaRPr kumimoji="0" lang="en-GB" altLang="en-US" sz="2000" b="0" i="0" u="none" strike="noStrike" cap="none" normalizeH="0" baseline="0" dirty="0">
              <a:ln>
                <a:noFill/>
              </a:ln>
              <a:effectLst/>
              <a:latin typeface="+mn-lt"/>
            </a:endParaRPr>
          </a:p>
          <a:p>
            <a:pPr marL="0" marR="0" lvl="0" indent="0" defTabSz="914400" rtl="0" eaLnBrk="0" fontAlgn="base" latinLnBrk="0" hangingPunct="0">
              <a:spcBef>
                <a:spcPct val="0"/>
              </a:spcBef>
              <a:spcAft>
                <a:spcPts val="600"/>
              </a:spcAft>
              <a:buClrTx/>
              <a:buSzTx/>
              <a:buNone/>
              <a:tabLst/>
            </a:pP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2. They render the </a:t>
            </a:r>
            <a:r>
              <a:rPr kumimoji="0" lang="en-GB" altLang="en-US" sz="2000" b="1" i="0" u="none" strike="noStrike" cap="none" normalizeH="0" baseline="0" dirty="0">
                <a:ln>
                  <a:noFill/>
                </a:ln>
                <a:effectLst/>
                <a:latin typeface="+mn-lt"/>
                <a:ea typeface="Calibri" panose="020F0502020204030204" pitchFamily="34" charset="0"/>
                <a:cs typeface="Times New Roman" panose="02020603050405020304" pitchFamily="18" charset="0"/>
              </a:rPr>
              <a:t>trial process more efficient and shorter</a:t>
            </a:r>
          </a:p>
          <a:p>
            <a:pPr marL="0" marR="0" lvl="0" indent="0" defTabSz="914400" rtl="0" eaLnBrk="0" fontAlgn="base" latinLnBrk="0" hangingPunct="0">
              <a:spcBef>
                <a:spcPct val="0"/>
              </a:spcBef>
              <a:spcAft>
                <a:spcPts val="600"/>
              </a:spcAft>
              <a:buClrTx/>
              <a:buSzTx/>
              <a:buNone/>
              <a:tabLst/>
            </a:pPr>
            <a:endParaRPr kumimoji="0" lang="en-GB" altLang="en-US" sz="2000" b="0" i="0" u="none" strike="noStrike" cap="none" normalizeH="0" baseline="0" dirty="0">
              <a:ln>
                <a:noFill/>
              </a:ln>
              <a:effectLst/>
              <a:latin typeface="+mn-lt"/>
            </a:endParaRPr>
          </a:p>
          <a:p>
            <a:pPr marL="0" marR="0" lvl="0" indent="0" defTabSz="914400" rtl="0" eaLnBrk="0" fontAlgn="base" latinLnBrk="0" hangingPunct="0">
              <a:spcBef>
                <a:spcPct val="0"/>
              </a:spcBef>
              <a:spcAft>
                <a:spcPts val="600"/>
              </a:spcAft>
              <a:buClrTx/>
              <a:buSzTx/>
              <a:buNone/>
              <a:tabLst/>
            </a:pP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3. They render </a:t>
            </a:r>
            <a:r>
              <a:rPr kumimoji="0" lang="en-GB" altLang="en-US" sz="2000" b="1" i="0" u="none" strike="noStrike" cap="none" normalizeH="0" baseline="0" dirty="0">
                <a:ln>
                  <a:noFill/>
                </a:ln>
                <a:effectLst/>
                <a:latin typeface="+mn-lt"/>
                <a:ea typeface="Calibri" panose="020F0502020204030204" pitchFamily="34" charset="0"/>
                <a:cs typeface="Times New Roman" panose="02020603050405020304" pitchFamily="18" charset="0"/>
              </a:rPr>
              <a:t>examinations-in-chief more about fairness and justice </a:t>
            </a: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and less about memory contests and skilful advocacy</a:t>
            </a:r>
          </a:p>
          <a:p>
            <a:pPr marL="0" marR="0" lvl="0" indent="0" defTabSz="914400" rtl="0" eaLnBrk="0" fontAlgn="base" latinLnBrk="0" hangingPunct="0">
              <a:spcBef>
                <a:spcPct val="0"/>
              </a:spcBef>
              <a:spcAft>
                <a:spcPts val="600"/>
              </a:spcAft>
              <a:buClrTx/>
              <a:buSzTx/>
              <a:buNone/>
              <a:tabLst/>
            </a:pPr>
            <a:endParaRPr kumimoji="0" lang="en-GB" altLang="en-US" sz="2000" b="0" i="0" u="none" strike="noStrike" cap="none" normalizeH="0" baseline="0" dirty="0">
              <a:ln>
                <a:noFill/>
              </a:ln>
              <a:effectLst/>
              <a:latin typeface="+mn-lt"/>
            </a:endParaRPr>
          </a:p>
          <a:p>
            <a:pPr marL="0" marR="0" lvl="0" indent="0" defTabSz="914400" rtl="0" eaLnBrk="0" fontAlgn="base" latinLnBrk="0" hangingPunct="0">
              <a:spcBef>
                <a:spcPct val="0"/>
              </a:spcBef>
              <a:spcAft>
                <a:spcPts val="600"/>
              </a:spcAft>
              <a:buClrTx/>
              <a:buSzTx/>
              <a:buNone/>
              <a:tabLst/>
            </a:pP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4. They </a:t>
            </a:r>
            <a:r>
              <a:rPr kumimoji="0" lang="en-GB" altLang="en-US" sz="2000" b="1" i="0" u="none" strike="noStrike" cap="none" normalizeH="0" baseline="0" dirty="0">
                <a:ln>
                  <a:noFill/>
                </a:ln>
                <a:effectLst/>
                <a:latin typeface="+mn-lt"/>
                <a:ea typeface="Calibri" panose="020F0502020204030204" pitchFamily="34" charset="0"/>
                <a:cs typeface="Times New Roman" panose="02020603050405020304" pitchFamily="18" charset="0"/>
              </a:rPr>
              <a:t>enhance cross-examination </a:t>
            </a: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which in our system is a vital aid to the pursuit of truth</a:t>
            </a:r>
          </a:p>
          <a:p>
            <a:pPr marL="0" marR="0" lvl="0" indent="0" defTabSz="914400" rtl="0" eaLnBrk="0" fontAlgn="base" latinLnBrk="0" hangingPunct="0">
              <a:spcBef>
                <a:spcPct val="0"/>
              </a:spcBef>
              <a:spcAft>
                <a:spcPts val="600"/>
              </a:spcAft>
              <a:buClrTx/>
              <a:buSzTx/>
              <a:buNone/>
              <a:tabLst/>
            </a:pPr>
            <a:endParaRPr lang="en-GB" altLang="en-US" sz="2000" dirty="0">
              <a:latin typeface="+mn-lt"/>
            </a:endParaRPr>
          </a:p>
          <a:p>
            <a:pPr marL="0" marR="0" lvl="0" indent="0" defTabSz="914400" rtl="0" eaLnBrk="0" fontAlgn="base" latinLnBrk="0" hangingPunct="0">
              <a:spcBef>
                <a:spcPct val="0"/>
              </a:spcBef>
              <a:spcAft>
                <a:spcPts val="600"/>
              </a:spcAft>
              <a:buClrTx/>
              <a:buSzTx/>
              <a:buNone/>
              <a:tabLst/>
            </a:pP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5. They </a:t>
            </a:r>
            <a:r>
              <a:rPr kumimoji="0" lang="en-GB" altLang="en-US" sz="2000" b="1" i="0" u="none" strike="noStrike" cap="none" normalizeH="0" baseline="0" dirty="0">
                <a:ln>
                  <a:noFill/>
                </a:ln>
                <a:effectLst/>
                <a:latin typeface="+mn-lt"/>
                <a:ea typeface="Calibri" panose="020F0502020204030204" pitchFamily="34" charset="0"/>
                <a:cs typeface="Times New Roman" panose="02020603050405020304" pitchFamily="18" charset="0"/>
              </a:rPr>
              <a:t>contribute to the fair and expeditious disposal </a:t>
            </a:r>
            <a:r>
              <a:rPr kumimoji="0" lang="en-GB" altLang="en-US" sz="2000" b="0" i="0" u="none" strike="noStrike" cap="none" normalizeH="0" baseline="0" dirty="0">
                <a:ln>
                  <a:noFill/>
                </a:ln>
                <a:effectLst/>
                <a:latin typeface="+mn-lt"/>
                <a:ea typeface="Calibri" panose="020F0502020204030204" pitchFamily="34" charset="0"/>
                <a:cs typeface="Times New Roman" panose="02020603050405020304" pitchFamily="18" charset="0"/>
              </a:rPr>
              <a:t>of proceedings </a:t>
            </a:r>
            <a:endParaRPr kumimoji="0" lang="en-GB" altLang="en-US" sz="2000" b="0" i="0" u="none" strike="noStrike" cap="none" normalizeH="0" baseline="0" dirty="0">
              <a:ln>
                <a:noFill/>
              </a:ln>
              <a:effectLst/>
              <a:latin typeface="+mn-lt"/>
            </a:endParaRPr>
          </a:p>
          <a:p>
            <a:pPr marL="0" marR="0" lvl="0" indent="0" defTabSz="914400" rtl="0" eaLnBrk="0" fontAlgn="base" latinLnBrk="0" hangingPunct="0">
              <a:spcBef>
                <a:spcPct val="0"/>
              </a:spcBef>
              <a:spcAft>
                <a:spcPts val="600"/>
              </a:spcAft>
              <a:buClrTx/>
              <a:buSzTx/>
              <a:buFontTx/>
              <a:buNone/>
              <a:tabLst/>
            </a:pPr>
            <a:endParaRPr kumimoji="0" lang="en-GB"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87117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0D6D16C-1C6B-434E-B251-246C08321337}"/>
              </a:ext>
            </a:extLst>
          </p:cNvPr>
          <p:cNvSpPr>
            <a:spLocks noGrp="1"/>
          </p:cNvSpPr>
          <p:nvPr>
            <p:ph type="title"/>
          </p:nvPr>
        </p:nvSpPr>
        <p:spPr>
          <a:xfrm>
            <a:off x="159657" y="297366"/>
            <a:ext cx="12032341" cy="1375733"/>
          </a:xfrm>
          <a:solidFill>
            <a:schemeClr val="bg2">
              <a:lumMod val="60000"/>
              <a:lumOff val="40000"/>
            </a:schemeClr>
          </a:solidFill>
        </p:spPr>
        <p:txBody>
          <a:bodyPr vert="horz" lIns="91440" tIns="45720" rIns="91440" bIns="45720" rtlCol="0" anchor="b">
            <a:normAutofit/>
          </a:bodyPr>
          <a:lstStyle/>
          <a:p>
            <a:r>
              <a:rPr lang="en-US" sz="4000" b="1" kern="1200" dirty="0">
                <a:solidFill>
                  <a:schemeClr val="accent1"/>
                </a:solidFill>
                <a:latin typeface="+mn-lt"/>
                <a:ea typeface="+mj-ea"/>
                <a:cs typeface="+mj-cs"/>
              </a:rPr>
              <a:t>Production of Evidence- Witness Statements</a:t>
            </a:r>
            <a:br>
              <a:rPr lang="en-US" sz="4000" b="1" kern="1200" dirty="0">
                <a:solidFill>
                  <a:schemeClr val="accent1"/>
                </a:solidFill>
                <a:latin typeface="+mn-lt"/>
                <a:ea typeface="+mj-ea"/>
                <a:cs typeface="+mj-cs"/>
              </a:rPr>
            </a:br>
            <a:r>
              <a:rPr lang="en-US" sz="2800" b="1" kern="1200" dirty="0">
                <a:solidFill>
                  <a:schemeClr val="accent1"/>
                </a:solidFill>
                <a:latin typeface="+mn-lt"/>
                <a:ea typeface="+mj-ea"/>
                <a:cs typeface="+mj-cs"/>
              </a:rPr>
              <a:t>Parts 29-31</a:t>
            </a:r>
          </a:p>
        </p:txBody>
      </p:sp>
      <p:sp>
        <p:nvSpPr>
          <p:cNvPr id="5" name="Rectangle 2">
            <a:extLst>
              <a:ext uri="{FF2B5EF4-FFF2-40B4-BE49-F238E27FC236}">
                <a16:creationId xmlns:a16="http://schemas.microsoft.com/office/drawing/2014/main" id="{70D75769-86E3-4EDF-A258-9F1D865A8A52}"/>
              </a:ext>
            </a:extLst>
          </p:cNvPr>
          <p:cNvSpPr>
            <a:spLocks noChangeArrowheads="1"/>
          </p:cNvSpPr>
          <p:nvPr/>
        </p:nvSpPr>
        <p:spPr bwMode="auto">
          <a:xfrm>
            <a:off x="348343" y="1970465"/>
            <a:ext cx="11408228" cy="42126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2500" lnSpcReduction="10000"/>
          </a:bodyPr>
          <a:lstStyle/>
          <a:p>
            <a:pPr marR="0" lvl="0" fontAlgn="base">
              <a:lnSpc>
                <a:spcPct val="90000"/>
              </a:lnSpc>
              <a:spcBef>
                <a:spcPct val="0"/>
              </a:spcBef>
              <a:spcAft>
                <a:spcPts val="600"/>
              </a:spcAft>
              <a:buClrTx/>
              <a:buSzTx/>
              <a:tabLst/>
            </a:pPr>
            <a:r>
              <a:rPr kumimoji="0" lang="en-US" altLang="en-US" sz="2400" b="1" i="0" u="none" strike="noStrike" cap="none" normalizeH="0" baseline="0" dirty="0">
                <a:ln>
                  <a:noFill/>
                </a:ln>
                <a:solidFill>
                  <a:schemeClr val="accent1"/>
                </a:solidFill>
                <a:effectLst/>
              </a:rPr>
              <a:t>How Evidence provisions (and witness statements) promote the Overriding Objective</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6. They </a:t>
            </a:r>
            <a:r>
              <a:rPr kumimoji="0" lang="en-US" altLang="en-US" sz="2000" b="1" i="0" u="none" strike="noStrike" cap="none" normalizeH="0" baseline="0" dirty="0">
                <a:ln>
                  <a:noFill/>
                </a:ln>
                <a:effectLst/>
              </a:rPr>
              <a:t>save costs</a:t>
            </a:r>
          </a:p>
          <a:p>
            <a:pPr marL="228600"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7. They </a:t>
            </a:r>
            <a:r>
              <a:rPr kumimoji="0" lang="en-US" altLang="en-US" sz="2000" b="1" i="0" u="none" strike="noStrike" cap="none" normalizeH="0" baseline="0" dirty="0">
                <a:ln>
                  <a:noFill/>
                </a:ln>
                <a:effectLst/>
              </a:rPr>
              <a:t>promote fair settlements </a:t>
            </a:r>
            <a:r>
              <a:rPr kumimoji="0" lang="en-US" altLang="en-US" sz="2000" b="0" i="0" u="none" strike="noStrike" cap="none" normalizeH="0" baseline="0" dirty="0">
                <a:ln>
                  <a:noFill/>
                </a:ln>
                <a:effectLst/>
              </a:rPr>
              <a:t>and avoid some trials</a:t>
            </a:r>
          </a:p>
          <a:p>
            <a:pPr marL="228600"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8. They contribute to the </a:t>
            </a:r>
            <a:r>
              <a:rPr kumimoji="0" lang="en-US" altLang="en-US" sz="2000" b="1" i="0" u="none" strike="noStrike" cap="none" normalizeH="0" baseline="0" dirty="0">
                <a:ln>
                  <a:noFill/>
                </a:ln>
                <a:effectLst/>
              </a:rPr>
              <a:t>identification of the real issues </a:t>
            </a:r>
            <a:r>
              <a:rPr kumimoji="0" lang="en-US" altLang="en-US" sz="2000" b="0" i="0" u="none" strike="noStrike" cap="none" normalizeH="0" baseline="0" dirty="0">
                <a:ln>
                  <a:noFill/>
                </a:ln>
                <a:effectLst/>
              </a:rPr>
              <a:t>and elimination of unnecessary issues</a:t>
            </a:r>
          </a:p>
          <a:p>
            <a:pPr marL="228600"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9. They </a:t>
            </a:r>
            <a:r>
              <a:rPr kumimoji="0" lang="en-US" altLang="en-US" sz="2000" b="1" i="0" u="none" strike="noStrike" cap="none" normalizeH="0" baseline="0" dirty="0">
                <a:ln>
                  <a:noFill/>
                </a:ln>
                <a:effectLst/>
              </a:rPr>
              <a:t>encourage admissions </a:t>
            </a:r>
            <a:r>
              <a:rPr kumimoji="0" lang="en-US" altLang="en-US" sz="2000" b="0" i="0" u="none" strike="noStrike" cap="none" normalizeH="0" baseline="0" dirty="0">
                <a:ln>
                  <a:noFill/>
                </a:ln>
                <a:effectLst/>
              </a:rPr>
              <a:t>of fact</a:t>
            </a:r>
          </a:p>
          <a:p>
            <a:pPr marL="228600"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10. They </a:t>
            </a:r>
            <a:r>
              <a:rPr kumimoji="0" lang="en-US" altLang="en-US" sz="2000" b="1" i="0" u="none" strike="noStrike" cap="none" normalizeH="0" baseline="0" dirty="0">
                <a:ln>
                  <a:noFill/>
                </a:ln>
                <a:effectLst/>
              </a:rPr>
              <a:t>reduce pre-trial applications</a:t>
            </a:r>
          </a:p>
          <a:p>
            <a:pPr marL="228600" marR="0" lvl="0" fontAlgn="base">
              <a:lnSpc>
                <a:spcPct val="90000"/>
              </a:lnSpc>
              <a:spcBef>
                <a:spcPct val="0"/>
              </a:spcBef>
              <a:spcAft>
                <a:spcPts val="600"/>
              </a:spcAft>
              <a:buClrTx/>
              <a:buSzTx/>
              <a:tabLst/>
            </a:pPr>
            <a:endParaRPr kumimoji="0" lang="en-US" altLang="en-US" sz="2000" b="0" i="0" u="none" strike="noStrike" cap="none" normalizeH="0" baseline="0" dirty="0">
              <a:ln>
                <a:noFill/>
              </a:ln>
              <a:effectLst/>
            </a:endParaRPr>
          </a:p>
          <a:p>
            <a:pPr marL="228600" marR="0" lvl="0" fontAlgn="base">
              <a:lnSpc>
                <a:spcPct val="90000"/>
              </a:lnSpc>
              <a:spcBef>
                <a:spcPct val="0"/>
              </a:spcBef>
              <a:spcAft>
                <a:spcPts val="600"/>
              </a:spcAft>
              <a:buClrTx/>
              <a:buSzTx/>
              <a:tabLst/>
            </a:pPr>
            <a:r>
              <a:rPr kumimoji="0" lang="en-US" altLang="en-US" sz="2000" b="0" i="0" u="none" strike="noStrike" cap="none" normalizeH="0" baseline="0" dirty="0">
                <a:ln>
                  <a:noFill/>
                </a:ln>
                <a:effectLst/>
              </a:rPr>
              <a:t>11. They </a:t>
            </a:r>
            <a:r>
              <a:rPr kumimoji="0" lang="en-US" altLang="en-US" sz="2000" b="1" i="0" u="none" strike="noStrike" cap="none" normalizeH="0" baseline="0" dirty="0">
                <a:ln>
                  <a:noFill/>
                </a:ln>
                <a:effectLst/>
              </a:rPr>
              <a:t>concentrate parties on the real issues </a:t>
            </a:r>
            <a:r>
              <a:rPr kumimoji="0" lang="en-US" altLang="en-US" sz="2000" b="0" i="0" u="none" strike="noStrike" cap="none" normalizeH="0" baseline="0" dirty="0">
                <a:ln>
                  <a:noFill/>
                </a:ln>
                <a:effectLst/>
              </a:rPr>
              <a:t>in dispute</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effectLst/>
            </a:endParaRPr>
          </a:p>
        </p:txBody>
      </p:sp>
      <p:sp>
        <p:nvSpPr>
          <p:cNvPr id="15" name="Rectangle 1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115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E268B-5EDE-4CE9-8D04-249682C88175}"/>
              </a:ext>
            </a:extLst>
          </p:cNvPr>
          <p:cNvSpPr>
            <a:spLocks noGrp="1"/>
          </p:cNvSpPr>
          <p:nvPr>
            <p:ph type="title"/>
          </p:nvPr>
        </p:nvSpPr>
        <p:spPr>
          <a:xfrm>
            <a:off x="1371599" y="294538"/>
            <a:ext cx="9895951" cy="1033669"/>
          </a:xfrm>
        </p:spPr>
        <p:txBody>
          <a:bodyPr>
            <a:normAutofit/>
          </a:bodyPr>
          <a:lstStyle/>
          <a:p>
            <a:r>
              <a:rPr lang="en-US" sz="4800" b="1" dirty="0">
                <a:solidFill>
                  <a:srgbClr val="FFFFFF"/>
                </a:solidFill>
                <a:latin typeface="+mn-lt"/>
              </a:rPr>
              <a:t>General Rule Regarding Evidence</a:t>
            </a:r>
            <a:endParaRPr lang="en-GB" sz="4800" b="1" dirty="0">
              <a:solidFill>
                <a:srgbClr val="FFFFFF"/>
              </a:solidFill>
              <a:latin typeface="+mn-lt"/>
            </a:endParaRPr>
          </a:p>
        </p:txBody>
      </p:sp>
      <p:sp>
        <p:nvSpPr>
          <p:cNvPr id="3" name="Content Placeholder 2">
            <a:extLst>
              <a:ext uri="{FF2B5EF4-FFF2-40B4-BE49-F238E27FC236}">
                <a16:creationId xmlns:a16="http://schemas.microsoft.com/office/drawing/2014/main" id="{B107FDC1-1976-4723-AC4F-5248341B0E0D}"/>
              </a:ext>
            </a:extLst>
          </p:cNvPr>
          <p:cNvSpPr>
            <a:spLocks noGrp="1"/>
          </p:cNvSpPr>
          <p:nvPr>
            <p:ph idx="1"/>
          </p:nvPr>
        </p:nvSpPr>
        <p:spPr>
          <a:xfrm>
            <a:off x="459350" y="2318197"/>
            <a:ext cx="11108535" cy="4140660"/>
          </a:xfrm>
        </p:spPr>
        <p:txBody>
          <a:bodyPr anchor="ctr">
            <a:normAutofit/>
          </a:bodyPr>
          <a:lstStyle/>
          <a:p>
            <a:pPr marL="342900" marR="0" lvl="0" indent="-342900">
              <a:spcBef>
                <a:spcPts val="0"/>
              </a:spcBef>
              <a:spcAft>
                <a:spcPts val="0"/>
              </a:spcAft>
              <a:buFont typeface="Times New Roman" panose="02020603050405020304" pitchFamily="18" charset="0"/>
              <a:buChar char="-"/>
            </a:pPr>
            <a:r>
              <a:rPr lang="en-GB" dirty="0">
                <a:effectLst/>
                <a:ea typeface="Calibri" panose="020F0502020204030204" pitchFamily="34" charset="0"/>
                <a:cs typeface="Times New Roman" panose="02020603050405020304" pitchFamily="18" charset="0"/>
              </a:rPr>
              <a:t>At trial, proof of facts must ordinarily be </a:t>
            </a:r>
            <a:r>
              <a:rPr lang="en-GB" b="1" dirty="0">
                <a:effectLst/>
                <a:ea typeface="Calibri" panose="020F0502020204030204" pitchFamily="34" charset="0"/>
                <a:cs typeface="Times New Roman" panose="02020603050405020304" pitchFamily="18" charset="0"/>
              </a:rPr>
              <a:t>by oral evidence </a:t>
            </a:r>
            <a:r>
              <a:rPr lang="en-GB" dirty="0">
                <a:effectLst/>
                <a:ea typeface="Calibri" panose="020F0502020204030204" pitchFamily="34" charset="0"/>
                <a:cs typeface="Times New Roman" panose="02020603050405020304" pitchFamily="18" charset="0"/>
              </a:rPr>
              <a:t>given in public; and</a:t>
            </a:r>
          </a:p>
          <a:p>
            <a:pPr marL="0" marR="0" lvl="0" indent="0">
              <a:spcBef>
                <a:spcPts val="0"/>
              </a:spcBef>
              <a:spcAft>
                <a:spcPts val="0"/>
              </a:spcAft>
              <a:buNone/>
            </a:pPr>
            <a:endParaRPr lang="en-GB"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GB" dirty="0">
                <a:effectLst/>
                <a:ea typeface="Calibri" panose="020F0502020204030204" pitchFamily="34" charset="0"/>
                <a:cs typeface="Times New Roman" panose="02020603050405020304" pitchFamily="18" charset="0"/>
              </a:rPr>
              <a:t>At any other hearing, by affidavit (Part 29.2)</a:t>
            </a:r>
          </a:p>
          <a:p>
            <a:pPr marL="0" marR="0" lvl="0" indent="0">
              <a:spcBef>
                <a:spcPts val="0"/>
              </a:spcBef>
              <a:spcAft>
                <a:spcPts val="0"/>
              </a:spcAft>
              <a:buNone/>
            </a:pPr>
            <a:endParaRPr lang="en-GB"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GB" dirty="0">
                <a:effectLst/>
                <a:ea typeface="Calibri" panose="020F0502020204030204" pitchFamily="34" charset="0"/>
                <a:cs typeface="Times New Roman" panose="02020603050405020304" pitchFamily="18" charset="0"/>
              </a:rPr>
              <a:t>General Rule </a:t>
            </a:r>
            <a:r>
              <a:rPr lang="en-GB" b="1" dirty="0">
                <a:effectLst/>
                <a:ea typeface="Calibri" panose="020F0502020204030204" pitchFamily="34" charset="0"/>
                <a:cs typeface="Times New Roman" panose="02020603050405020304" pitchFamily="18" charset="0"/>
              </a:rPr>
              <a:t>subject to Orders </a:t>
            </a:r>
            <a:r>
              <a:rPr lang="en-GB" dirty="0">
                <a:effectLst/>
                <a:ea typeface="Calibri" panose="020F0502020204030204" pitchFamily="34" charset="0"/>
                <a:cs typeface="Times New Roman" panose="02020603050405020304" pitchFamily="18" charset="0"/>
              </a:rPr>
              <a:t>of Court </a:t>
            </a: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Court usually makes an </a:t>
            </a:r>
            <a:r>
              <a:rPr lang="en-GB" sz="2800" b="1" dirty="0">
                <a:effectLst/>
                <a:ea typeface="Calibri" panose="020F0502020204030204" pitchFamily="34" charset="0"/>
                <a:cs typeface="Times New Roman" panose="02020603050405020304" pitchFamily="18" charset="0"/>
              </a:rPr>
              <a:t>Order that evidence be provided by witness statements </a:t>
            </a:r>
            <a:r>
              <a:rPr lang="en-GB" sz="2800" dirty="0">
                <a:effectLst/>
                <a:ea typeface="Calibri" panose="020F0502020204030204" pitchFamily="34" charset="0"/>
                <a:cs typeface="Times New Roman" panose="02020603050405020304" pitchFamily="18" charset="0"/>
              </a:rPr>
              <a:t>and that</a:t>
            </a:r>
          </a:p>
          <a:p>
            <a:pPr marL="742950" marR="0" lvl="1" indent="-285750">
              <a:spcBef>
                <a:spcPts val="0"/>
              </a:spcBef>
              <a:spcAft>
                <a:spcPts val="800"/>
              </a:spcAft>
              <a:buFont typeface="Courier New" panose="02070309020205020404" pitchFamily="49" charset="0"/>
              <a:buChar char="o"/>
            </a:pPr>
            <a:r>
              <a:rPr lang="en-GB" sz="2800" b="1" dirty="0">
                <a:effectLst/>
                <a:ea typeface="Calibri" panose="020F0502020204030204" pitchFamily="34" charset="0"/>
                <a:cs typeface="Times New Roman" panose="02020603050405020304" pitchFamily="18" charset="0"/>
              </a:rPr>
              <a:t>Witness statements will stand as Evidence in Chief</a:t>
            </a:r>
          </a:p>
          <a:p>
            <a:endParaRPr lang="en-GB" sz="2000" dirty="0"/>
          </a:p>
        </p:txBody>
      </p:sp>
    </p:spTree>
    <p:extLst>
      <p:ext uri="{BB962C8B-B14F-4D97-AF65-F5344CB8AC3E}">
        <p14:creationId xmlns:p14="http://schemas.microsoft.com/office/powerpoint/2010/main" val="2949673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44CF8-3BA7-414B-A32B-27A645C0118D}"/>
              </a:ext>
            </a:extLst>
          </p:cNvPr>
          <p:cNvSpPr>
            <a:spLocks noGrp="1"/>
          </p:cNvSpPr>
          <p:nvPr>
            <p:ph type="title"/>
          </p:nvPr>
        </p:nvSpPr>
        <p:spPr>
          <a:xfrm>
            <a:off x="1371599" y="294538"/>
            <a:ext cx="9895951" cy="1033669"/>
          </a:xfrm>
        </p:spPr>
        <p:txBody>
          <a:bodyPr>
            <a:normAutofit/>
          </a:bodyPr>
          <a:lstStyle/>
          <a:p>
            <a:r>
              <a:rPr lang="en-US" dirty="0">
                <a:solidFill>
                  <a:srgbClr val="FFFFFF"/>
                </a:solidFill>
                <a:latin typeface="+mn-lt"/>
              </a:rPr>
              <a:t>Witness Statements</a:t>
            </a:r>
            <a:endParaRPr lang="en-GB" dirty="0">
              <a:solidFill>
                <a:srgbClr val="FFFFFF"/>
              </a:solidFill>
              <a:latin typeface="+mn-lt"/>
            </a:endParaRPr>
          </a:p>
        </p:txBody>
      </p:sp>
      <p:sp>
        <p:nvSpPr>
          <p:cNvPr id="3" name="Content Placeholder 2">
            <a:extLst>
              <a:ext uri="{FF2B5EF4-FFF2-40B4-BE49-F238E27FC236}">
                <a16:creationId xmlns:a16="http://schemas.microsoft.com/office/drawing/2014/main" id="{B791CD98-68F9-42E1-85DD-0A543B811A8F}"/>
              </a:ext>
            </a:extLst>
          </p:cNvPr>
          <p:cNvSpPr>
            <a:spLocks noGrp="1"/>
          </p:cNvSpPr>
          <p:nvPr>
            <p:ph idx="1"/>
          </p:nvPr>
        </p:nvSpPr>
        <p:spPr>
          <a:xfrm>
            <a:off x="374816" y="1810298"/>
            <a:ext cx="11442364" cy="4834835"/>
          </a:xfrm>
        </p:spPr>
        <p:txBody>
          <a:bodyPr anchor="ctr">
            <a:normAutofit lnSpcReduction="10000"/>
          </a:bodyPr>
          <a:lstStyle/>
          <a:p>
            <a:pPr marL="0" marR="0" indent="0">
              <a:spcBef>
                <a:spcPts val="0"/>
              </a:spcBef>
              <a:spcAft>
                <a:spcPts val="800"/>
              </a:spcAft>
              <a:buNone/>
            </a:pPr>
            <a:r>
              <a:rPr lang="en-GB" dirty="0">
                <a:solidFill>
                  <a:schemeClr val="accent1"/>
                </a:solidFill>
                <a:effectLst/>
                <a:ea typeface="Calibri" panose="020F0502020204030204" pitchFamily="34" charset="0"/>
                <a:cs typeface="Times New Roman" panose="02020603050405020304" pitchFamily="18" charset="0"/>
              </a:rPr>
              <a:t>What is a Witness Statement?</a:t>
            </a:r>
          </a:p>
          <a:p>
            <a:pPr marL="0" marR="0" indent="0">
              <a:spcBef>
                <a:spcPts val="0"/>
              </a:spcBef>
              <a:spcAft>
                <a:spcPts val="800"/>
              </a:spcAft>
              <a:buNone/>
            </a:pPr>
            <a:endParaRPr lang="en-GB" dirty="0">
              <a:solidFill>
                <a:schemeClr val="accent1"/>
              </a:solidFill>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A statement of the evidence the witness wishes to adduce at trial</a:t>
            </a:r>
          </a:p>
          <a:p>
            <a:pPr marL="742950" marR="0" lvl="1" indent="-285750">
              <a:spcBef>
                <a:spcPts val="0"/>
              </a:spcBef>
              <a:spcAft>
                <a:spcPts val="0"/>
              </a:spcAft>
              <a:buFont typeface="Courier New" panose="02070309020205020404" pitchFamily="49" charset="0"/>
              <a:buChar char="o"/>
            </a:pPr>
            <a:endParaRPr lang="en-GB" sz="28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Invariably ordered by the Court at the CMC to be served/exchanged</a:t>
            </a:r>
          </a:p>
          <a:p>
            <a:pPr marL="742950" marR="0" lvl="1" indent="-285750">
              <a:spcBef>
                <a:spcPts val="0"/>
              </a:spcBef>
              <a:spcAft>
                <a:spcPts val="0"/>
              </a:spcAft>
              <a:buFont typeface="Courier New" panose="02070309020205020404" pitchFamily="49" charset="0"/>
              <a:buChar char="o"/>
            </a:pPr>
            <a:endParaRPr lang="en-GB" sz="28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Court invariably orders simultaneous exchange</a:t>
            </a:r>
          </a:p>
          <a:p>
            <a:pPr marL="457200" marR="0" lvl="1" indent="0">
              <a:spcBef>
                <a:spcPts val="0"/>
              </a:spcBef>
              <a:spcAft>
                <a:spcPts val="0"/>
              </a:spcAft>
              <a:buNone/>
            </a:pPr>
            <a:r>
              <a:rPr lang="en-GB" sz="2800" dirty="0">
                <a:effectLst/>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The witness statement must</a:t>
            </a:r>
          </a:p>
          <a:p>
            <a:pPr marL="1143000" marR="0" lvl="2" indent="-228600">
              <a:spcBef>
                <a:spcPts val="0"/>
              </a:spcBef>
              <a:spcAft>
                <a:spcPts val="0"/>
              </a:spcAft>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Be dated and signed with a certificate of truth</a:t>
            </a:r>
          </a:p>
          <a:p>
            <a:pPr marL="1143000" marR="0" lvl="2" indent="-228600">
              <a:spcBef>
                <a:spcPts val="0"/>
              </a:spcBef>
              <a:spcAft>
                <a:spcPts val="0"/>
              </a:spcAft>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Be in the words of the witness as far as practicable</a:t>
            </a:r>
          </a:p>
          <a:p>
            <a:pPr marL="1143000" marR="0" lvl="2" indent="-228600">
              <a:spcBef>
                <a:spcPts val="0"/>
              </a:spcBef>
              <a:spcAft>
                <a:spcPts val="0"/>
              </a:spcAft>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Sufficiently identify any document to which it refers</a:t>
            </a:r>
          </a:p>
          <a:p>
            <a:pPr marL="1143000" marR="0" lvl="2" indent="-228600">
              <a:spcBef>
                <a:spcPts val="0"/>
              </a:spcBef>
              <a:spcAft>
                <a:spcPts val="800"/>
              </a:spcAft>
              <a:buFont typeface="Wingdings" panose="05000000000000000000" pitchFamily="2" charset="2"/>
              <a:buChar char=""/>
            </a:pPr>
            <a:r>
              <a:rPr lang="en-GB" sz="2800" dirty="0">
                <a:effectLst/>
                <a:ea typeface="Calibri" panose="020F0502020204030204" pitchFamily="34" charset="0"/>
                <a:cs typeface="Times New Roman" panose="02020603050405020304" pitchFamily="18" charset="0"/>
              </a:rPr>
              <a:t>Not include inadmissible matters</a:t>
            </a:r>
          </a:p>
          <a:p>
            <a:endParaRPr lang="en-GB" sz="2000" dirty="0"/>
          </a:p>
        </p:txBody>
      </p:sp>
    </p:spTree>
    <p:extLst>
      <p:ext uri="{BB962C8B-B14F-4D97-AF65-F5344CB8AC3E}">
        <p14:creationId xmlns:p14="http://schemas.microsoft.com/office/powerpoint/2010/main" val="2757681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268B-937C-4EBD-BA28-8F906A4242FD}"/>
              </a:ext>
            </a:extLst>
          </p:cNvPr>
          <p:cNvSpPr>
            <a:spLocks noGrp="1"/>
          </p:cNvSpPr>
          <p:nvPr>
            <p:ph type="title"/>
          </p:nvPr>
        </p:nvSpPr>
        <p:spPr/>
        <p:txBody>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7" name="Content Placeholder 2">
            <a:extLst>
              <a:ext uri="{FF2B5EF4-FFF2-40B4-BE49-F238E27FC236}">
                <a16:creationId xmlns:a16="http://schemas.microsoft.com/office/drawing/2014/main" id="{EC92063A-D9D6-1AA6-8085-A79C2F1BFA0B}"/>
              </a:ext>
            </a:extLst>
          </p:cNvPr>
          <p:cNvGraphicFramePr>
            <a:graphicFrameLocks noGrp="1"/>
          </p:cNvGraphicFramePr>
          <p:nvPr>
            <p:ph idx="1"/>
            <p:extLst>
              <p:ext uri="{D42A27DB-BD31-4B8C-83A1-F6EECF244321}">
                <p14:modId xmlns:p14="http://schemas.microsoft.com/office/powerpoint/2010/main" val="991252707"/>
              </p:ext>
            </p:extLst>
          </p:nvPr>
        </p:nvGraphicFramePr>
        <p:xfrm>
          <a:off x="261257" y="1825625"/>
          <a:ext cx="1155337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A4091C70-2C27-453D-9EE6-45B70073FA48}"/>
              </a:ext>
            </a:extLst>
          </p:cNvPr>
          <p:cNvSpPr txBox="1">
            <a:spLocks/>
          </p:cNvSpPr>
          <p:nvPr/>
        </p:nvSpPr>
        <p:spPr>
          <a:xfrm>
            <a:off x="377371" y="676048"/>
            <a:ext cx="11814629" cy="1325563"/>
          </a:xfrm>
          <a:prstGeom prst="rect">
            <a:avLst/>
          </a:prstGeom>
          <a:solidFill>
            <a:schemeClr val="bg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latin typeface="+mn-lt"/>
              </a:rPr>
              <a:t>If you can’t get a signed WS by the time ordered?</a:t>
            </a:r>
            <a:endParaRPr lang="en-GB" b="1" dirty="0">
              <a:solidFill>
                <a:schemeClr val="accent1"/>
              </a:solidFill>
              <a:latin typeface="+mn-lt"/>
            </a:endParaRPr>
          </a:p>
        </p:txBody>
      </p:sp>
    </p:spTree>
    <p:extLst>
      <p:ext uri="{BB962C8B-B14F-4D97-AF65-F5344CB8AC3E}">
        <p14:creationId xmlns:p14="http://schemas.microsoft.com/office/powerpoint/2010/main" val="275658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BD56A9-7F2D-4EF5-8EB3-6FF0C57F681A}"/>
              </a:ext>
            </a:extLst>
          </p:cNvPr>
          <p:cNvSpPr>
            <a:spLocks noGrp="1"/>
          </p:cNvSpPr>
          <p:nvPr>
            <p:ph type="title"/>
          </p:nvPr>
        </p:nvSpPr>
        <p:spPr>
          <a:xfrm>
            <a:off x="1" y="348865"/>
            <a:ext cx="12191998" cy="877729"/>
          </a:xfrm>
        </p:spPr>
        <p:txBody>
          <a:bodyPr anchor="ctr">
            <a:noAutofit/>
          </a:bodyPr>
          <a:lstStyle/>
          <a:p>
            <a:pPr algn="ctr"/>
            <a:r>
              <a:rPr lang="en-US" sz="4000" dirty="0">
                <a:solidFill>
                  <a:srgbClr val="FFFFFF"/>
                </a:solidFill>
                <a:latin typeface="+mn-lt"/>
              </a:rPr>
              <a:t>You are ready to serve your WS but the other side is not?</a:t>
            </a:r>
            <a:endParaRPr lang="en-GB" sz="4000" dirty="0">
              <a:solidFill>
                <a:srgbClr val="FFFFFF"/>
              </a:solidFill>
              <a:latin typeface="+mn-lt"/>
            </a:endParaRPr>
          </a:p>
        </p:txBody>
      </p:sp>
      <p:graphicFrame>
        <p:nvGraphicFramePr>
          <p:cNvPr id="5" name="Content Placeholder 2">
            <a:extLst>
              <a:ext uri="{FF2B5EF4-FFF2-40B4-BE49-F238E27FC236}">
                <a16:creationId xmlns:a16="http://schemas.microsoft.com/office/drawing/2014/main" id="{6E4D647A-3C61-BA11-EE9A-18284E415772}"/>
              </a:ext>
            </a:extLst>
          </p:cNvPr>
          <p:cNvGraphicFramePr>
            <a:graphicFrameLocks noGrp="1"/>
          </p:cNvGraphicFramePr>
          <p:nvPr>
            <p:ph idx="1"/>
            <p:extLst>
              <p:ext uri="{D42A27DB-BD31-4B8C-83A1-F6EECF244321}">
                <p14:modId xmlns:p14="http://schemas.microsoft.com/office/powerpoint/2010/main" val="2426552484"/>
              </p:ext>
            </p:extLst>
          </p:nvPr>
        </p:nvGraphicFramePr>
        <p:xfrm>
          <a:off x="644056" y="1785257"/>
          <a:ext cx="10927829" cy="4905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107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ADE9E-58C8-43C7-B409-07752153E63B}"/>
              </a:ext>
            </a:extLst>
          </p:cNvPr>
          <p:cNvSpPr>
            <a:spLocks noGrp="1"/>
          </p:cNvSpPr>
          <p:nvPr>
            <p:ph type="title"/>
          </p:nvPr>
        </p:nvSpPr>
        <p:spPr>
          <a:xfrm>
            <a:off x="1371599" y="294538"/>
            <a:ext cx="9895951" cy="1033669"/>
          </a:xfrm>
        </p:spPr>
        <p:txBody>
          <a:bodyPr>
            <a:normAutofit/>
          </a:bodyPr>
          <a:lstStyle/>
          <a:p>
            <a:r>
              <a:rPr lang="en-US" dirty="0">
                <a:solidFill>
                  <a:srgbClr val="FFFFFF"/>
                </a:solidFill>
                <a:latin typeface="+mn-lt"/>
              </a:rPr>
              <a:t>Notes on Procedure at Trial</a:t>
            </a:r>
            <a:endParaRPr lang="en-GB" dirty="0">
              <a:solidFill>
                <a:srgbClr val="FFFFFF"/>
              </a:solidFill>
              <a:latin typeface="+mn-lt"/>
            </a:endParaRPr>
          </a:p>
        </p:txBody>
      </p:sp>
      <p:sp>
        <p:nvSpPr>
          <p:cNvPr id="3" name="Content Placeholder 2">
            <a:extLst>
              <a:ext uri="{FF2B5EF4-FFF2-40B4-BE49-F238E27FC236}">
                <a16:creationId xmlns:a16="http://schemas.microsoft.com/office/drawing/2014/main" id="{C8952DA0-C3B3-41F4-BB6C-55E3ABD6CE46}"/>
              </a:ext>
            </a:extLst>
          </p:cNvPr>
          <p:cNvSpPr>
            <a:spLocks noGrp="1"/>
          </p:cNvSpPr>
          <p:nvPr>
            <p:ph idx="1"/>
          </p:nvPr>
        </p:nvSpPr>
        <p:spPr>
          <a:xfrm>
            <a:off x="172424" y="1754013"/>
            <a:ext cx="11847148" cy="5235254"/>
          </a:xfrm>
        </p:spPr>
        <p:txBody>
          <a:bodyPr anchor="ctr">
            <a:normAutofit/>
          </a:bodyPr>
          <a:lstStyle/>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WS usually </a:t>
            </a:r>
            <a:r>
              <a:rPr lang="en-GB" sz="2800" b="1" dirty="0">
                <a:effectLst/>
                <a:ea typeface="Calibri" panose="020F0502020204030204" pitchFamily="34" charset="0"/>
                <a:cs typeface="Times New Roman" panose="02020603050405020304" pitchFamily="18" charset="0"/>
              </a:rPr>
              <a:t>treated as evidence in chief</a:t>
            </a:r>
          </a:p>
          <a:p>
            <a:pPr marL="742950" marR="0" lvl="1" indent="-285750">
              <a:spcBef>
                <a:spcPts val="0"/>
              </a:spcBef>
              <a:spcAft>
                <a:spcPts val="0"/>
              </a:spcAft>
              <a:buFont typeface="Courier New" panose="02070309020205020404" pitchFamily="49" charset="0"/>
              <a:buChar char="o"/>
            </a:pPr>
            <a:endParaRPr lang="en-GB" sz="28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No WS within specified time? </a:t>
            </a:r>
            <a:r>
              <a:rPr lang="en-GB" sz="2800" b="1" dirty="0">
                <a:effectLst/>
                <a:ea typeface="Calibri" panose="020F0502020204030204" pitchFamily="34" charset="0"/>
                <a:cs typeface="Times New Roman" panose="02020603050405020304" pitchFamily="18" charset="0"/>
              </a:rPr>
              <a:t>No evidence! </a:t>
            </a:r>
            <a:r>
              <a:rPr lang="en-GB" sz="2800" dirty="0">
                <a:effectLst/>
                <a:ea typeface="Calibri" panose="020F0502020204030204" pitchFamily="34" charset="0"/>
                <a:cs typeface="Times New Roman" panose="02020603050405020304" pitchFamily="18" charset="0"/>
              </a:rPr>
              <a:t>(See Part 29.11). </a:t>
            </a:r>
            <a:r>
              <a:rPr lang="en-GB" sz="2800" dirty="0">
                <a:ea typeface="Calibri" panose="020F0502020204030204" pitchFamily="34" charset="0"/>
                <a:cs typeface="Times New Roman" panose="02020603050405020304" pitchFamily="18" charset="0"/>
              </a:rPr>
              <a:t>A</a:t>
            </a:r>
            <a:r>
              <a:rPr lang="en-GB" sz="2800" dirty="0">
                <a:effectLst/>
                <a:ea typeface="Calibri" panose="020F0502020204030204" pitchFamily="34" charset="0"/>
                <a:cs typeface="Times New Roman" panose="02020603050405020304" pitchFamily="18" charset="0"/>
              </a:rPr>
              <a:t>nd court cannot give permission at the trial unless the party has a good reason for not previously seeking relief</a:t>
            </a:r>
          </a:p>
          <a:p>
            <a:pPr marL="742950" marR="0" lvl="1" indent="-285750">
              <a:spcBef>
                <a:spcPts val="0"/>
              </a:spcBef>
              <a:spcAft>
                <a:spcPts val="0"/>
              </a:spcAft>
              <a:buFont typeface="Courier New" panose="02070309020205020404" pitchFamily="49" charset="0"/>
              <a:buChar char="o"/>
            </a:pPr>
            <a:endParaRPr lang="en-GB" sz="28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WS may be </a:t>
            </a:r>
            <a:r>
              <a:rPr lang="en-GB" sz="2800" b="1" dirty="0">
                <a:effectLst/>
                <a:ea typeface="Calibri" panose="020F0502020204030204" pitchFamily="34" charset="0"/>
                <a:cs typeface="Times New Roman" panose="02020603050405020304" pitchFamily="18" charset="0"/>
              </a:rPr>
              <a:t>amplified by oral evidence </a:t>
            </a:r>
            <a:r>
              <a:rPr lang="en-GB" sz="2800" dirty="0">
                <a:effectLst/>
                <a:ea typeface="Calibri" panose="020F0502020204030204" pitchFamily="34" charset="0"/>
                <a:cs typeface="Times New Roman" panose="02020603050405020304" pitchFamily="18" charset="0"/>
              </a:rPr>
              <a:t>at trial with court’s permission if</a:t>
            </a:r>
          </a:p>
          <a:p>
            <a:pPr marL="0" marR="0" lvl="0" indent="0">
              <a:spcBef>
                <a:spcPts val="0"/>
              </a:spcBef>
              <a:spcAft>
                <a:spcPts val="0"/>
              </a:spcAft>
              <a:buNone/>
            </a:pPr>
            <a:r>
              <a:rPr lang="en-GB" dirty="0">
                <a:effectLst/>
                <a:ea typeface="Calibri" panose="020F0502020204030204" pitchFamily="34" charset="0"/>
                <a:cs typeface="Times New Roman" panose="02020603050405020304" pitchFamily="18" charset="0"/>
              </a:rPr>
              <a:t>	the WS had disclosed the substance of the evidence to be amplified</a:t>
            </a:r>
          </a:p>
          <a:p>
            <a:pPr marL="0" marR="0" lvl="0" indent="0">
              <a:spcBef>
                <a:spcPts val="0"/>
              </a:spcBef>
              <a:spcAft>
                <a:spcPts val="0"/>
              </a:spcAft>
              <a:buNone/>
            </a:pPr>
            <a:endParaRPr lang="en-GB"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sz="2800" b="1" dirty="0">
                <a:effectLst/>
                <a:ea typeface="Calibri" panose="020F0502020204030204" pitchFamily="34" charset="0"/>
                <a:cs typeface="Times New Roman" panose="02020603050405020304" pitchFamily="18" charset="0"/>
              </a:rPr>
              <a:t>New matters may be adduced </a:t>
            </a:r>
            <a:r>
              <a:rPr lang="en-GB" sz="2800" dirty="0">
                <a:effectLst/>
                <a:ea typeface="Calibri" panose="020F0502020204030204" pitchFamily="34" charset="0"/>
                <a:cs typeface="Times New Roman" panose="02020603050405020304" pitchFamily="18" charset="0"/>
              </a:rPr>
              <a:t>orally only if court permits and the matters have arisen since service of WS</a:t>
            </a:r>
          </a:p>
          <a:p>
            <a:pPr marL="742950" marR="0" lvl="1" indent="-285750">
              <a:spcBef>
                <a:spcPts val="0"/>
              </a:spcBef>
              <a:spcAft>
                <a:spcPts val="0"/>
              </a:spcAft>
              <a:buFont typeface="Courier New" panose="02070309020205020404" pitchFamily="49" charset="0"/>
              <a:buChar char="o"/>
            </a:pPr>
            <a:endParaRPr lang="en-GB" sz="2600" dirty="0">
              <a:effectLst/>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4064700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ADE9E-58C8-43C7-B409-07752153E63B}"/>
              </a:ext>
            </a:extLst>
          </p:cNvPr>
          <p:cNvSpPr>
            <a:spLocks noGrp="1"/>
          </p:cNvSpPr>
          <p:nvPr>
            <p:ph type="title"/>
          </p:nvPr>
        </p:nvSpPr>
        <p:spPr>
          <a:xfrm>
            <a:off x="1371599" y="294538"/>
            <a:ext cx="9895951" cy="1033669"/>
          </a:xfrm>
        </p:spPr>
        <p:txBody>
          <a:bodyPr>
            <a:normAutofit/>
          </a:bodyPr>
          <a:lstStyle/>
          <a:p>
            <a:r>
              <a:rPr lang="en-US" dirty="0">
                <a:solidFill>
                  <a:srgbClr val="FFFFFF"/>
                </a:solidFill>
                <a:latin typeface="+mn-lt"/>
              </a:rPr>
              <a:t>Notes on Procedure at Trial</a:t>
            </a:r>
            <a:endParaRPr lang="en-GB" dirty="0">
              <a:solidFill>
                <a:srgbClr val="FFFFFF"/>
              </a:solidFill>
              <a:latin typeface="+mn-lt"/>
            </a:endParaRPr>
          </a:p>
        </p:txBody>
      </p:sp>
      <p:sp>
        <p:nvSpPr>
          <p:cNvPr id="3" name="Content Placeholder 2">
            <a:extLst>
              <a:ext uri="{FF2B5EF4-FFF2-40B4-BE49-F238E27FC236}">
                <a16:creationId xmlns:a16="http://schemas.microsoft.com/office/drawing/2014/main" id="{C8952DA0-C3B3-41F4-BB6C-55E3ABD6CE46}"/>
              </a:ext>
            </a:extLst>
          </p:cNvPr>
          <p:cNvSpPr>
            <a:spLocks noGrp="1"/>
          </p:cNvSpPr>
          <p:nvPr>
            <p:ph idx="1"/>
          </p:nvPr>
        </p:nvSpPr>
        <p:spPr>
          <a:xfrm>
            <a:off x="172424" y="1727201"/>
            <a:ext cx="11847148" cy="4717142"/>
          </a:xfrm>
        </p:spPr>
        <p:txBody>
          <a:bodyPr anchor="ctr">
            <a:normAutofit/>
          </a:bodyPr>
          <a:lstStyle/>
          <a:p>
            <a:pPr marL="742950" marR="0" lvl="1" indent="-285750">
              <a:spcBef>
                <a:spcPts val="0"/>
              </a:spcBef>
              <a:spcAft>
                <a:spcPts val="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Court may give </a:t>
            </a:r>
            <a:r>
              <a:rPr lang="en-GB" sz="2800" b="1" dirty="0">
                <a:effectLst/>
                <a:ea typeface="Calibri" panose="020F0502020204030204" pitchFamily="34" charset="0"/>
                <a:cs typeface="Times New Roman" panose="02020603050405020304" pitchFamily="18" charset="0"/>
              </a:rPr>
              <a:t>permission for witness to comment </a:t>
            </a:r>
            <a:r>
              <a:rPr lang="en-GB" sz="2800" dirty="0">
                <a:effectLst/>
                <a:ea typeface="Calibri" panose="020F0502020204030204" pitchFamily="34" charset="0"/>
                <a:cs typeface="Times New Roman" panose="02020603050405020304" pitchFamily="18" charset="0"/>
              </a:rPr>
              <a:t>orally on opponent’s evidence</a:t>
            </a:r>
          </a:p>
          <a:p>
            <a:pPr marL="457200" marR="0" lvl="1" indent="0">
              <a:spcBef>
                <a:spcPts val="0"/>
              </a:spcBef>
              <a:spcAft>
                <a:spcPts val="0"/>
              </a:spcAft>
              <a:buNone/>
            </a:pPr>
            <a:endParaRPr lang="en-GB" sz="2800" dirty="0">
              <a:effectLst/>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Usually a </a:t>
            </a:r>
            <a:r>
              <a:rPr lang="en-GB" sz="2800" b="1" dirty="0">
                <a:effectLst/>
                <a:ea typeface="Calibri" panose="020F0502020204030204" pitchFamily="34" charset="0"/>
                <a:cs typeface="Times New Roman" panose="02020603050405020304" pitchFamily="18" charset="0"/>
              </a:rPr>
              <a:t>trial is all about cross-examination and re-examination</a:t>
            </a:r>
            <a:endParaRPr lang="en-GB" sz="2800" b="1" dirty="0">
              <a:ea typeface="Calibri" panose="020F0502020204030204" pitchFamily="34" charset="0"/>
              <a:cs typeface="Times New Roman" panose="02020603050405020304" pitchFamily="18" charset="0"/>
            </a:endParaRPr>
          </a:p>
          <a:p>
            <a:pPr marL="457200" marR="0" lvl="1" indent="0">
              <a:spcBef>
                <a:spcPts val="0"/>
              </a:spcBef>
              <a:spcAft>
                <a:spcPts val="800"/>
              </a:spcAft>
              <a:buNone/>
            </a:pPr>
            <a:endParaRPr lang="en-GB" sz="2800" dirty="0">
              <a:effectLst/>
              <a:ea typeface="Calibri" panose="020F0502020204030204" pitchFamily="34" charset="0"/>
              <a:cs typeface="Times New Roman" panose="02020603050405020304" pitchFamily="18" charset="0"/>
            </a:endParaRPr>
          </a:p>
          <a:p>
            <a:pPr lvl="1">
              <a:buFont typeface="Courier New" panose="02070309020205020404" pitchFamily="49" charset="0"/>
              <a:buChar char="o"/>
            </a:pPr>
            <a:r>
              <a:rPr lang="en-GB" sz="2800" dirty="0">
                <a:effectLst/>
                <a:ea typeface="Calibri" panose="020F0502020204030204" pitchFamily="34" charset="0"/>
                <a:cs typeface="Times New Roman" panose="02020603050405020304" pitchFamily="18" charset="0"/>
              </a:rPr>
              <a:t>Court may also order in particular cases </a:t>
            </a:r>
            <a:r>
              <a:rPr lang="en-GB" sz="2800" b="1" dirty="0">
                <a:effectLst/>
                <a:ea typeface="Calibri" panose="020F0502020204030204" pitchFamily="34" charset="0"/>
                <a:cs typeface="Times New Roman" panose="02020603050405020304" pitchFamily="18" charset="0"/>
              </a:rPr>
              <a:t>evidence to be given by Affidavit </a:t>
            </a:r>
          </a:p>
          <a:p>
            <a:pPr marL="0" indent="0">
              <a:buNone/>
            </a:pPr>
            <a:r>
              <a:rPr lang="en-GB" dirty="0">
                <a:effectLst/>
                <a:ea typeface="Calibri" panose="020F0502020204030204" pitchFamily="34" charset="0"/>
                <a:cs typeface="Times New Roman" panose="02020603050405020304" pitchFamily="18" charset="0"/>
              </a:rPr>
              <a:t>	(Part 30)</a:t>
            </a:r>
          </a:p>
          <a:p>
            <a:pPr marL="0" indent="0">
              <a:buNone/>
            </a:pPr>
            <a:endParaRPr lang="en-GB" sz="2000" dirty="0"/>
          </a:p>
        </p:txBody>
      </p:sp>
    </p:spTree>
    <p:extLst>
      <p:ext uri="{BB962C8B-B14F-4D97-AF65-F5344CB8AC3E}">
        <p14:creationId xmlns:p14="http://schemas.microsoft.com/office/powerpoint/2010/main" val="2783086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2985-9A07-4EB8-9FEC-BC14E093041C}"/>
              </a:ext>
            </a:extLst>
          </p:cNvPr>
          <p:cNvSpPr>
            <a:spLocks noGrp="1"/>
          </p:cNvSpPr>
          <p:nvPr>
            <p:ph type="title"/>
          </p:nvPr>
        </p:nvSpPr>
        <p:spPr>
          <a:xfrm>
            <a:off x="1371599" y="294538"/>
            <a:ext cx="9895951" cy="1033669"/>
          </a:xfrm>
        </p:spPr>
        <p:txBody>
          <a:bodyPr>
            <a:normAutofit/>
          </a:bodyPr>
          <a:lstStyle/>
          <a:p>
            <a:r>
              <a:rPr lang="en-US" dirty="0">
                <a:solidFill>
                  <a:srgbClr val="FFFFFF"/>
                </a:solidFill>
                <a:latin typeface="+mn-lt"/>
              </a:rPr>
              <a:t>Notes: Evidence in Plans, Photographs </a:t>
            </a:r>
            <a:r>
              <a:rPr lang="en-US" dirty="0" err="1">
                <a:solidFill>
                  <a:srgbClr val="FFFFFF"/>
                </a:solidFill>
                <a:latin typeface="+mn-lt"/>
              </a:rPr>
              <a:t>etc</a:t>
            </a:r>
            <a:endParaRPr lang="en-GB" dirty="0">
              <a:solidFill>
                <a:srgbClr val="FFFFFF"/>
              </a:solidFill>
              <a:latin typeface="+mn-lt"/>
            </a:endParaRPr>
          </a:p>
        </p:txBody>
      </p:sp>
      <p:sp>
        <p:nvSpPr>
          <p:cNvPr id="3" name="Content Placeholder 2">
            <a:extLst>
              <a:ext uri="{FF2B5EF4-FFF2-40B4-BE49-F238E27FC236}">
                <a16:creationId xmlns:a16="http://schemas.microsoft.com/office/drawing/2014/main" id="{D26149D7-2237-4CB9-BA67-D23A9A67644B}"/>
              </a:ext>
            </a:extLst>
          </p:cNvPr>
          <p:cNvSpPr>
            <a:spLocks noGrp="1"/>
          </p:cNvSpPr>
          <p:nvPr>
            <p:ph idx="1"/>
          </p:nvPr>
        </p:nvSpPr>
        <p:spPr>
          <a:xfrm>
            <a:off x="324090" y="1891970"/>
            <a:ext cx="11592139" cy="4218544"/>
          </a:xfrm>
        </p:spPr>
        <p:txBody>
          <a:bodyPr anchor="ctr">
            <a:normAutofit/>
          </a:bodyPr>
          <a:lstStyle/>
          <a:p>
            <a:pPr marR="0" lvl="0">
              <a:spcBef>
                <a:spcPts val="0"/>
              </a:spcBef>
              <a:spcAft>
                <a:spcPts val="0"/>
              </a:spcAft>
              <a:buFont typeface="Courier New" panose="02070309020205020404" pitchFamily="49" charset="0"/>
              <a:buChar char="o"/>
            </a:pPr>
            <a:r>
              <a:rPr lang="en-GB" dirty="0">
                <a:effectLst/>
                <a:ea typeface="Calibri" panose="020F0502020204030204" pitchFamily="34" charset="0"/>
                <a:cs typeface="Times New Roman" panose="02020603050405020304" pitchFamily="18" charset="0"/>
              </a:rPr>
              <a:t> Intention to adduce such evidence must be disclosed </a:t>
            </a:r>
          </a:p>
          <a:p>
            <a:pPr marR="0" lvl="0">
              <a:spcBef>
                <a:spcPts val="0"/>
              </a:spcBef>
              <a:spcAft>
                <a:spcPts val="0"/>
              </a:spcAft>
              <a:buFont typeface="Courier New" panose="02070309020205020404" pitchFamily="49" charset="0"/>
              <a:buChar char="o"/>
            </a:pPr>
            <a:endParaRPr lang="en-GB" dirty="0">
              <a:effectLst/>
              <a:ea typeface="Calibri" panose="020F0502020204030204" pitchFamily="34" charset="0"/>
              <a:cs typeface="Times New Roman" panose="02020603050405020304" pitchFamily="18" charset="0"/>
            </a:endParaRPr>
          </a:p>
          <a:p>
            <a:pPr marR="0" lvl="0">
              <a:spcBef>
                <a:spcPts val="0"/>
              </a:spcBef>
              <a:spcAft>
                <a:spcPts val="0"/>
              </a:spcAft>
              <a:buFont typeface="Courier New" panose="02070309020205020404" pitchFamily="49" charset="0"/>
              <a:buChar char="o"/>
            </a:pPr>
            <a:r>
              <a:rPr lang="en-GB" dirty="0">
                <a:effectLst/>
                <a:ea typeface="Calibri" panose="020F0502020204030204" pitchFamily="34" charset="0"/>
                <a:cs typeface="Times New Roman" panose="02020603050405020304" pitchFamily="18" charset="0"/>
              </a:rPr>
              <a:t> Latest date for disclosure is latest date for serving WS</a:t>
            </a:r>
          </a:p>
          <a:p>
            <a:pPr marR="0" lvl="0">
              <a:spcBef>
                <a:spcPts val="0"/>
              </a:spcBef>
              <a:spcAft>
                <a:spcPts val="0"/>
              </a:spcAft>
              <a:buFont typeface="Courier New" panose="02070309020205020404" pitchFamily="49" charset="0"/>
              <a:buChar char="o"/>
            </a:pPr>
            <a:endParaRPr lang="en-GB" dirty="0">
              <a:effectLst/>
              <a:ea typeface="Calibri" panose="020F0502020204030204" pitchFamily="34" charset="0"/>
              <a:cs typeface="Times New Roman" panose="02020603050405020304" pitchFamily="18" charset="0"/>
            </a:endParaRPr>
          </a:p>
          <a:p>
            <a:pPr marR="0" lvl="0">
              <a:spcBef>
                <a:spcPts val="0"/>
              </a:spcBef>
              <a:spcAft>
                <a:spcPts val="800"/>
              </a:spcAft>
              <a:buFont typeface="Courier New" panose="02070309020205020404" pitchFamily="49" charset="0"/>
              <a:buChar char="o"/>
            </a:pPr>
            <a:r>
              <a:rPr lang="en-GB" dirty="0">
                <a:effectLst/>
                <a:ea typeface="Calibri" panose="020F0502020204030204" pitchFamily="34" charset="0"/>
                <a:cs typeface="Times New Roman" panose="02020603050405020304" pitchFamily="18" charset="0"/>
              </a:rPr>
              <a:t> If no order for WS disclose at least 21 days before hearing</a:t>
            </a:r>
          </a:p>
          <a:p>
            <a:endParaRPr lang="en-GB" sz="2000" dirty="0"/>
          </a:p>
        </p:txBody>
      </p:sp>
    </p:spTree>
    <p:extLst>
      <p:ext uri="{BB962C8B-B14F-4D97-AF65-F5344CB8AC3E}">
        <p14:creationId xmlns:p14="http://schemas.microsoft.com/office/powerpoint/2010/main" val="1508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A29879-5B5E-4AA1-BCC9-5CAD1606C1F8}"/>
              </a:ext>
            </a:extLst>
          </p:cNvPr>
          <p:cNvSpPr>
            <a:spLocks noGrp="1"/>
          </p:cNvSpPr>
          <p:nvPr>
            <p:ph type="title"/>
          </p:nvPr>
        </p:nvSpPr>
        <p:spPr>
          <a:xfrm>
            <a:off x="664846" y="1239024"/>
            <a:ext cx="4230100" cy="2525917"/>
          </a:xfrm>
        </p:spPr>
        <p:txBody>
          <a:bodyPr anchor="b">
            <a:normAutofit/>
          </a:bodyPr>
          <a:lstStyle/>
          <a:p>
            <a:r>
              <a:rPr lang="en-US" sz="4000" b="1" dirty="0">
                <a:solidFill>
                  <a:srgbClr val="FFFFFF"/>
                </a:solidFill>
                <a:latin typeface="+mn-lt"/>
              </a:rPr>
              <a:t>Bringing more than one claim in a claim form</a:t>
            </a:r>
          </a:p>
        </p:txBody>
      </p:sp>
      <p:sp>
        <p:nvSpPr>
          <p:cNvPr id="17" name="Content Placeholder 2">
            <a:extLst>
              <a:ext uri="{FF2B5EF4-FFF2-40B4-BE49-F238E27FC236}">
                <a16:creationId xmlns:a16="http://schemas.microsoft.com/office/drawing/2014/main" id="{504241DE-DBBE-45D7-93AD-2AD8A12C9C02}"/>
              </a:ext>
            </a:extLst>
          </p:cNvPr>
          <p:cNvSpPr>
            <a:spLocks noGrp="1"/>
          </p:cNvSpPr>
          <p:nvPr>
            <p:ph idx="1"/>
          </p:nvPr>
        </p:nvSpPr>
        <p:spPr>
          <a:xfrm>
            <a:off x="5812136" y="291713"/>
            <a:ext cx="6123397" cy="5546047"/>
          </a:xfrm>
        </p:spPr>
        <p:txBody>
          <a:bodyPr anchor="ctr">
            <a:normAutofit/>
          </a:bodyPr>
          <a:lstStyle/>
          <a:p>
            <a:pPr marL="0" indent="0" algn="just">
              <a:buNone/>
            </a:pPr>
            <a:r>
              <a:rPr lang="en-US" sz="1900" dirty="0"/>
              <a:t>[8.4] </a:t>
            </a:r>
            <a:r>
              <a:rPr lang="en-US" sz="1900" dirty="0">
                <a:effectLst/>
                <a:ea typeface="Calibri" panose="020F0502020204030204" pitchFamily="34" charset="0"/>
                <a:cs typeface="Times New Roman" panose="02020603050405020304" pitchFamily="18" charset="0"/>
              </a:rPr>
              <a:t>single claim form </a:t>
            </a:r>
            <a:r>
              <a:rPr lang="en-US" sz="1900" b="1" dirty="0">
                <a:effectLst/>
                <a:ea typeface="Calibri" panose="020F0502020204030204" pitchFamily="34" charset="0"/>
                <a:cs typeface="Times New Roman" panose="02020603050405020304" pitchFamily="18" charset="0"/>
              </a:rPr>
              <a:t>can include all claims which can conveniently be tried together</a:t>
            </a:r>
            <a:r>
              <a:rPr lang="en-US" sz="1900" dirty="0">
                <a:effectLst/>
                <a:ea typeface="Calibri" panose="020F0502020204030204" pitchFamily="34" charset="0"/>
                <a:cs typeface="Times New Roman" panose="02020603050405020304" pitchFamily="18" charset="0"/>
              </a:rPr>
              <a:t>. Important consideration to avoid future difficulty if claim is brought for matters could have been included. [26.3(1)(c ) Recall power to strike out for abuse of process which includes re-litigation of matters which have already or could have been adjudicated by the Court. See Arthur JS Hall c Simons, et al [2000]3All ER673At 701 per Lod Hoffman: and Hunter v Chief Constable of West Midlands [1982]AC 529 (said to be leading case).</a:t>
            </a:r>
          </a:p>
          <a:p>
            <a:pPr algn="just"/>
            <a:endParaRPr lang="en-US" sz="1900" dirty="0"/>
          </a:p>
          <a:p>
            <a:pPr marL="0" indent="0" algn="just">
              <a:buNone/>
            </a:pPr>
            <a:r>
              <a:rPr lang="en-US" sz="1900" dirty="0"/>
              <a:t>[8.5] whereas claimant required to make persons jointly entitled to remedy a party to proceedings, failure to  add necessary party or adding unnecessary party will not usually result in claim failing.</a:t>
            </a:r>
          </a:p>
        </p:txBody>
      </p:sp>
    </p:spTree>
    <p:extLst>
      <p:ext uri="{BB962C8B-B14F-4D97-AF65-F5344CB8AC3E}">
        <p14:creationId xmlns:p14="http://schemas.microsoft.com/office/powerpoint/2010/main" val="3957776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8B1DBD-9CAF-4BF1-8A58-AA3CA71EDF06}"/>
              </a:ext>
            </a:extLst>
          </p:cNvPr>
          <p:cNvSpPr>
            <a:spLocks noGrp="1"/>
          </p:cNvSpPr>
          <p:nvPr>
            <p:ph type="title"/>
          </p:nvPr>
        </p:nvSpPr>
        <p:spPr>
          <a:xfrm>
            <a:off x="567567" y="2117827"/>
            <a:ext cx="5869143" cy="3160113"/>
          </a:xfrm>
        </p:spPr>
        <p:txBody>
          <a:bodyPr vert="horz" lIns="91440" tIns="45720" rIns="91440" bIns="45720" rtlCol="0" anchor="b">
            <a:normAutofit/>
          </a:bodyPr>
          <a:lstStyle/>
          <a:p>
            <a:r>
              <a:rPr lang="en-US" sz="7200" b="1" kern="1200" dirty="0">
                <a:solidFill>
                  <a:srgbClr val="FFFFFF"/>
                </a:solidFill>
                <a:latin typeface="+mn-lt"/>
                <a:ea typeface="+mj-ea"/>
                <a:cs typeface="+mj-cs"/>
              </a:rPr>
              <a:t>Final Questions and Comments</a:t>
            </a:r>
          </a:p>
        </p:txBody>
      </p:sp>
      <p:sp>
        <p:nvSpPr>
          <p:cNvPr id="34" name="Rectangle 33">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Help">
            <a:extLst>
              <a:ext uri="{FF2B5EF4-FFF2-40B4-BE49-F238E27FC236}">
                <a16:creationId xmlns:a16="http://schemas.microsoft.com/office/drawing/2014/main" id="{2742745C-13B5-0FAC-5E13-D10C5DDB95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94351" y="2543569"/>
            <a:ext cx="3621218" cy="3621218"/>
          </a:xfrm>
          <a:prstGeom prst="rect">
            <a:avLst/>
          </a:prstGeom>
        </p:spPr>
      </p:pic>
    </p:spTree>
    <p:extLst>
      <p:ext uri="{BB962C8B-B14F-4D97-AF65-F5344CB8AC3E}">
        <p14:creationId xmlns:p14="http://schemas.microsoft.com/office/powerpoint/2010/main" val="708373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490B43-1A8D-42F4-87AC-4764AA9F1E6F}"/>
              </a:ext>
            </a:extLst>
          </p:cNvPr>
          <p:cNvSpPr>
            <a:spLocks noGrp="1"/>
          </p:cNvSpPr>
          <p:nvPr>
            <p:ph type="title"/>
          </p:nvPr>
        </p:nvSpPr>
        <p:spPr>
          <a:xfrm>
            <a:off x="270253" y="1156996"/>
            <a:ext cx="3498098" cy="3071906"/>
          </a:xfrm>
        </p:spPr>
        <p:txBody>
          <a:bodyPr vert="horz" lIns="91440" tIns="45720" rIns="91440" bIns="45720" rtlCol="0" anchor="t">
            <a:normAutofit/>
          </a:bodyPr>
          <a:lstStyle/>
          <a:p>
            <a:r>
              <a:rPr lang="en-US" sz="9600" b="1" kern="1200" dirty="0">
                <a:solidFill>
                  <a:srgbClr val="FFFFFF"/>
                </a:solidFill>
                <a:latin typeface="+mn-lt"/>
                <a:ea typeface="+mj-ea"/>
                <a:cs typeface="+mj-cs"/>
              </a:rPr>
              <a:t>Thank You</a:t>
            </a:r>
          </a:p>
        </p:txBody>
      </p:sp>
      <p:pic>
        <p:nvPicPr>
          <p:cNvPr id="7" name="Graphic 6" descr="Smiling Face with No Fill">
            <a:extLst>
              <a:ext uri="{FF2B5EF4-FFF2-40B4-BE49-F238E27FC236}">
                <a16:creationId xmlns:a16="http://schemas.microsoft.com/office/drawing/2014/main" id="{20CEE128-37AF-8407-F238-24012348CF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64724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C005-3B50-4285-AD53-87567E663E19}"/>
              </a:ext>
            </a:extLst>
          </p:cNvPr>
          <p:cNvSpPr>
            <a:spLocks noGrp="1"/>
          </p:cNvSpPr>
          <p:nvPr>
            <p:ph type="title"/>
          </p:nvPr>
        </p:nvSpPr>
        <p:spPr>
          <a:solidFill>
            <a:schemeClr val="accent1">
              <a:lumMod val="40000"/>
              <a:lumOff val="60000"/>
            </a:schemeClr>
          </a:solidFill>
        </p:spPr>
        <p:txBody>
          <a:bodyPr/>
          <a:lstStyle/>
          <a:p>
            <a:pPr algn="ctr"/>
            <a:r>
              <a:rPr lang="en-US" b="1" dirty="0">
                <a:solidFill>
                  <a:schemeClr val="accent1"/>
                </a:solidFill>
                <a:latin typeface="+mn-lt"/>
              </a:rPr>
              <a:t>General Duty to Set out Case </a:t>
            </a:r>
            <a:br>
              <a:rPr lang="en-US" b="1" dirty="0">
                <a:solidFill>
                  <a:schemeClr val="accent1"/>
                </a:solidFill>
                <a:latin typeface="+mn-lt"/>
              </a:rPr>
            </a:br>
            <a:r>
              <a:rPr lang="en-US" b="1" dirty="0">
                <a:solidFill>
                  <a:schemeClr val="accent1"/>
                </a:solidFill>
                <a:latin typeface="+mn-lt"/>
              </a:rPr>
              <a:t>[8.6 and 8.7]</a:t>
            </a:r>
          </a:p>
        </p:txBody>
      </p:sp>
      <p:sp>
        <p:nvSpPr>
          <p:cNvPr id="4" name="Content Placeholder 3">
            <a:extLst>
              <a:ext uri="{FF2B5EF4-FFF2-40B4-BE49-F238E27FC236}">
                <a16:creationId xmlns:a16="http://schemas.microsoft.com/office/drawing/2014/main" id="{FE53278A-B858-49DD-A309-ED06587B647D}"/>
              </a:ext>
            </a:extLst>
          </p:cNvPr>
          <p:cNvSpPr>
            <a:spLocks noGrp="1"/>
          </p:cNvSpPr>
          <p:nvPr>
            <p:ph sz="half" idx="2"/>
          </p:nvPr>
        </p:nvSpPr>
        <p:spPr>
          <a:xfrm>
            <a:off x="839788" y="1839074"/>
            <a:ext cx="11026864" cy="4806170"/>
          </a:xfrm>
        </p:spPr>
        <p:txBody>
          <a:bodyPr>
            <a:normAutofit fontScale="40000" lnSpcReduction="20000"/>
          </a:bodyPr>
          <a:lstStyle/>
          <a:p>
            <a:pPr marL="914400" indent="-685800">
              <a:lnSpc>
                <a:spcPct val="107000"/>
              </a:lnSpc>
              <a:spcBef>
                <a:spcPts val="0"/>
              </a:spcBef>
              <a:spcAft>
                <a:spcPts val="800"/>
              </a:spcAft>
            </a:pP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685800">
              <a:lnSpc>
                <a:spcPct val="107000"/>
              </a:lnSpc>
              <a:spcBef>
                <a:spcPts val="0"/>
              </a:spcBef>
              <a:spcAft>
                <a:spcPts val="800"/>
              </a:spcAft>
            </a:pPr>
            <a:r>
              <a:rPr lang="en-US" sz="5000" dirty="0">
                <a:effectLst/>
                <a:latin typeface="Calibri" panose="020F0502020204030204" pitchFamily="34" charset="0"/>
                <a:ea typeface="Calibri" panose="020F0502020204030204" pitchFamily="34" charset="0"/>
                <a:cs typeface="Times New Roman" panose="02020603050405020304" pitchFamily="18" charset="0"/>
              </a:rPr>
              <a:t>Claimant must include in claim form or statement of claim all relevant facts on which claimant relies, as short as possible, and identify any document known to claimant which the claimant considers to be necessary to his or her case.  If property is being sought to be recovered the claimant must stat estimate of value.</a:t>
            </a:r>
          </a:p>
          <a:p>
            <a:pPr marL="914400" indent="-685800">
              <a:lnSpc>
                <a:spcPct val="107000"/>
              </a:lnSpc>
              <a:spcBef>
                <a:spcPts val="0"/>
              </a:spcBef>
              <a:spcAft>
                <a:spcPts val="800"/>
              </a:spcAft>
            </a:pPr>
            <a:r>
              <a:rPr lang="en-US" sz="5000" dirty="0">
                <a:effectLst/>
                <a:latin typeface="Calibri" panose="020F0502020204030204" pitchFamily="34" charset="0"/>
                <a:ea typeface="Calibri" panose="020F0502020204030204" pitchFamily="34" charset="0"/>
                <a:cs typeface="Times New Roman" panose="02020603050405020304" pitchFamily="18" charset="0"/>
              </a:rPr>
              <a:t>Must specify any remedy sought:  although court may grant other remedy to which claimant is entitled</a:t>
            </a:r>
          </a:p>
          <a:p>
            <a:pPr marL="914400" indent="-685800">
              <a:lnSpc>
                <a:spcPct val="107000"/>
              </a:lnSpc>
              <a:spcBef>
                <a:spcPts val="0"/>
              </a:spcBef>
              <a:spcAft>
                <a:spcPts val="800"/>
              </a:spcAft>
            </a:pPr>
            <a:r>
              <a:rPr lang="en-US" sz="5000" dirty="0">
                <a:effectLst/>
                <a:latin typeface="Calibri" panose="020F0502020204030204" pitchFamily="34" charset="0"/>
                <a:ea typeface="Calibri" panose="020F0502020204030204" pitchFamily="34" charset="0"/>
                <a:cs typeface="Times New Roman" panose="02020603050405020304" pitchFamily="18" charset="0"/>
              </a:rPr>
              <a:t>However, must state </a:t>
            </a:r>
            <a:r>
              <a:rPr lang="en-US" sz="5000" dirty="0">
                <a:latin typeface="Calibri" panose="020F0502020204030204" pitchFamily="34" charset="0"/>
                <a:ea typeface="Calibri" panose="020F0502020204030204" pitchFamily="34" charset="0"/>
                <a:cs typeface="Times New Roman" panose="02020603050405020304" pitchFamily="18" charset="0"/>
              </a:rPr>
              <a:t>claims for </a:t>
            </a:r>
            <a:r>
              <a:rPr lang="en-US" sz="5000" dirty="0">
                <a:effectLst/>
                <a:latin typeface="Calibri" panose="020F0502020204030204" pitchFamily="34" charset="0"/>
                <a:ea typeface="Calibri" panose="020F0502020204030204" pitchFamily="34" charset="0"/>
                <a:cs typeface="Times New Roman" panose="02020603050405020304" pitchFamily="18" charset="0"/>
              </a:rPr>
              <a:t>aggravated or exemplary damages; interest including basis of entitlement, rate, and period for which claimed;   any specified sum of money claimed, identifying the total amount of interest claimed to date of claim and the daily rate at which it will accrue after the date of claim</a:t>
            </a:r>
          </a:p>
          <a:p>
            <a:pPr marL="914400" indent="-685800">
              <a:lnSpc>
                <a:spcPct val="107000"/>
              </a:lnSpc>
              <a:spcBef>
                <a:spcPts val="0"/>
              </a:spcBef>
              <a:spcAft>
                <a:spcPts val="800"/>
              </a:spcAft>
            </a:pPr>
            <a:r>
              <a:rPr lang="en-US" sz="5000" dirty="0">
                <a:effectLst/>
                <a:latin typeface="Calibri" panose="020F0502020204030204" pitchFamily="34" charset="0"/>
                <a:ea typeface="Calibri" panose="020F0502020204030204" pitchFamily="34" charset="0"/>
                <a:cs typeface="Times New Roman" panose="02020603050405020304" pitchFamily="18" charset="0"/>
              </a:rPr>
              <a:t>Must state what if any representative capacity Claimant claims or alleges against defendant</a:t>
            </a:r>
          </a:p>
          <a:p>
            <a:pPr marL="914400" indent="-685800">
              <a:lnSpc>
                <a:spcPct val="107000"/>
              </a:lnSpc>
              <a:spcBef>
                <a:spcPts val="0"/>
              </a:spcBef>
              <a:spcAft>
                <a:spcPts val="800"/>
              </a:spcAft>
            </a:pPr>
            <a:r>
              <a:rPr lang="en-US" sz="5000" dirty="0">
                <a:latin typeface="Calibri" panose="020F0502020204030204" pitchFamily="34" charset="0"/>
                <a:ea typeface="Calibri" panose="020F0502020204030204" pitchFamily="34" charset="0"/>
                <a:cs typeface="Times New Roman" panose="02020603050405020304" pitchFamily="18" charset="0"/>
              </a:rPr>
              <a:t>Must include </a:t>
            </a:r>
            <a:r>
              <a:rPr lang="en-US" sz="5000" dirty="0">
                <a:effectLst/>
                <a:latin typeface="Calibri" panose="020F0502020204030204" pitchFamily="34" charset="0"/>
                <a:ea typeface="Calibri" panose="020F0502020204030204" pitchFamily="34" charset="0"/>
                <a:cs typeface="Times New Roman" panose="02020603050405020304" pitchFamily="18" charset="0"/>
              </a:rPr>
              <a:t>address for service</a:t>
            </a:r>
          </a:p>
          <a:p>
            <a:pPr marL="914400" indent="-685800">
              <a:lnSpc>
                <a:spcPct val="107000"/>
              </a:lnSpc>
              <a:spcBef>
                <a:spcPts val="0"/>
              </a:spcBef>
              <a:spcAft>
                <a:spcPts val="800"/>
              </a:spcAft>
            </a:pPr>
            <a:r>
              <a:rPr lang="en-US" sz="5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[3.8] Every statement of case must be verified by a Certificate of Truth </a:t>
            </a:r>
            <a:endParaRPr lang="en-US" sz="5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318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C005-3B50-4285-AD53-87567E663E19}"/>
              </a:ext>
            </a:extLst>
          </p:cNvPr>
          <p:cNvSpPr>
            <a:spLocks noGrp="1"/>
          </p:cNvSpPr>
          <p:nvPr>
            <p:ph type="title"/>
          </p:nvPr>
        </p:nvSpPr>
        <p:spPr>
          <a:solidFill>
            <a:schemeClr val="accent1">
              <a:lumMod val="40000"/>
              <a:lumOff val="60000"/>
            </a:schemeClr>
          </a:solidFill>
        </p:spPr>
        <p:txBody>
          <a:bodyPr>
            <a:normAutofit/>
          </a:bodyPr>
          <a:lstStyle/>
          <a:p>
            <a:pPr algn="ctr"/>
            <a:r>
              <a:rPr lang="en-US" b="1" dirty="0">
                <a:solidFill>
                  <a:schemeClr val="accent1"/>
                </a:solidFill>
                <a:latin typeface="+mn-lt"/>
              </a:rPr>
              <a:t>General Duty to Set out Case </a:t>
            </a:r>
            <a:br>
              <a:rPr lang="en-US" b="1" dirty="0">
                <a:solidFill>
                  <a:schemeClr val="accent1"/>
                </a:solidFill>
                <a:latin typeface="+mn-lt"/>
              </a:rPr>
            </a:br>
            <a:r>
              <a:rPr lang="en-US" b="1" dirty="0">
                <a:solidFill>
                  <a:schemeClr val="accent1"/>
                </a:solidFill>
                <a:latin typeface="+mn-lt"/>
              </a:rPr>
              <a:t>[8.6 and 8.7]</a:t>
            </a:r>
          </a:p>
        </p:txBody>
      </p:sp>
      <p:sp>
        <p:nvSpPr>
          <p:cNvPr id="5" name="Text Placeholder 4">
            <a:extLst>
              <a:ext uri="{FF2B5EF4-FFF2-40B4-BE49-F238E27FC236}">
                <a16:creationId xmlns:a16="http://schemas.microsoft.com/office/drawing/2014/main" id="{6AF619EB-A0F4-4EEB-A9EC-0E14C2E71F51}"/>
              </a:ext>
            </a:extLst>
          </p:cNvPr>
          <p:cNvSpPr>
            <a:spLocks noGrp="1"/>
          </p:cNvSpPr>
          <p:nvPr>
            <p:ph type="body" sz="quarter" idx="3"/>
          </p:nvPr>
        </p:nvSpPr>
        <p:spPr>
          <a:xfrm>
            <a:off x="244012" y="1690688"/>
            <a:ext cx="5183188" cy="823912"/>
          </a:xfrm>
        </p:spPr>
        <p:txBody>
          <a:bodyPr/>
          <a:lstStyle/>
          <a:p>
            <a:r>
              <a:rPr lang="en-US" dirty="0">
                <a:solidFill>
                  <a:schemeClr val="accent1"/>
                </a:solidFill>
              </a:rPr>
              <a:t>Special Requirements</a:t>
            </a:r>
          </a:p>
        </p:txBody>
      </p:sp>
      <p:sp>
        <p:nvSpPr>
          <p:cNvPr id="6" name="Content Placeholder 5">
            <a:extLst>
              <a:ext uri="{FF2B5EF4-FFF2-40B4-BE49-F238E27FC236}">
                <a16:creationId xmlns:a16="http://schemas.microsoft.com/office/drawing/2014/main" id="{1A961428-1A52-40AC-B6CA-84B46A58ACC9}"/>
              </a:ext>
            </a:extLst>
          </p:cNvPr>
          <p:cNvSpPr>
            <a:spLocks noGrp="1"/>
          </p:cNvSpPr>
          <p:nvPr>
            <p:ph sz="quarter" idx="4"/>
          </p:nvPr>
        </p:nvSpPr>
        <p:spPr>
          <a:xfrm>
            <a:off x="511139" y="2514600"/>
            <a:ext cx="11022975" cy="4343400"/>
          </a:xfrm>
        </p:spPr>
        <p:txBody>
          <a:bodyPr>
            <a:normAutofit fontScale="92500" lnSpcReduction="10000"/>
          </a:bodyPr>
          <a:lstStyle/>
          <a:p>
            <a:pPr marL="0" marR="0" indent="0" algn="just">
              <a:lnSpc>
                <a:spcPct val="107000"/>
              </a:lnSpc>
              <a:spcBef>
                <a:spcPts val="0"/>
              </a:spcBef>
              <a:spcAft>
                <a:spcPts val="800"/>
              </a:spcAft>
              <a:buNone/>
            </a:pPr>
            <a:r>
              <a:rPr lang="en-US" sz="2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PERSONAL INJURY CLAIMS </a:t>
            </a:r>
            <a:r>
              <a:rPr lang="en-US" sz="2600" dirty="0">
                <a:effectLst/>
                <a:latin typeface="Calibri" panose="020F0502020204030204" pitchFamily="34" charset="0"/>
                <a:ea typeface="Calibri" panose="020F0502020204030204" pitchFamily="34" charset="0"/>
                <a:cs typeface="Times New Roman" panose="02020603050405020304" pitchFamily="18" charset="0"/>
              </a:rPr>
              <a:t>[8.9] claimant must:</a:t>
            </a:r>
          </a:p>
          <a:p>
            <a:pPr marL="342900" marR="0" lvl="0" indent="-342900" algn="just">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State date of birth</a:t>
            </a:r>
          </a:p>
          <a:p>
            <a:pPr marL="342900" marR="0" lvl="0" indent="-342900" algn="just">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If evidence of medical practitioner is intended to be relied upon, a copy of a report from the medical practitioner must be attached to claim form ( additional evidence can be called at trial)</a:t>
            </a:r>
          </a:p>
          <a:p>
            <a:pPr marL="342900" marR="0" lvl="0" indent="-342900" algn="just">
              <a:lnSpc>
                <a:spcPct val="107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Schedule of special damages must be included or attached to claim form or statement of claim</a:t>
            </a:r>
          </a:p>
          <a:p>
            <a:pPr marL="0" marR="0" indent="0" algn="just">
              <a:lnSpc>
                <a:spcPct val="107000"/>
              </a:lnSpc>
              <a:spcBef>
                <a:spcPts val="0"/>
              </a:spcBef>
              <a:spcAft>
                <a:spcPts val="800"/>
              </a:spcAft>
              <a:buNone/>
            </a:pPr>
            <a:r>
              <a:rPr lang="en-US" sz="2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RELATOR CLAIMS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Relator is person on whose behalf a prerogative writ is brought</a:t>
            </a:r>
          </a:p>
          <a:p>
            <a:pPr marL="0" marR="0" algn="just">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[8.10] authorization/consent of relator must filed before claim is issued</a:t>
            </a:r>
          </a:p>
          <a:p>
            <a:endParaRPr lang="en-US" dirty="0"/>
          </a:p>
        </p:txBody>
      </p:sp>
    </p:spTree>
    <p:extLst>
      <p:ext uri="{BB962C8B-B14F-4D97-AF65-F5344CB8AC3E}">
        <p14:creationId xmlns:p14="http://schemas.microsoft.com/office/powerpoint/2010/main" val="2305083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3509D9982B0440B517B2EC8526F720" ma:contentTypeVersion="14" ma:contentTypeDescription="Create a new document." ma:contentTypeScope="" ma:versionID="368e77df3ad5a1961d002b175c8bc057">
  <xsd:schema xmlns:xsd="http://www.w3.org/2001/XMLSchema" xmlns:xs="http://www.w3.org/2001/XMLSchema" xmlns:p="http://schemas.microsoft.com/office/2006/metadata/properties" xmlns:ns3="42f85438-44d8-49d2-9b4c-fde7abb65e60" xmlns:ns4="7e59d4eb-2559-4b80-8cdc-043127b044c0" targetNamespace="http://schemas.microsoft.com/office/2006/metadata/properties" ma:root="true" ma:fieldsID="2f5699e6ff1913598337236ec958ffe7" ns3:_="" ns4:_="">
    <xsd:import namespace="42f85438-44d8-49d2-9b4c-fde7abb65e60"/>
    <xsd:import namespace="7e59d4eb-2559-4b80-8cdc-043127b044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85438-44d8-49d2-9b4c-fde7abb65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59d4eb-2559-4b80-8cdc-043127b044c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74AEC-89FC-4F27-A170-FF8BBCFC8A56}">
  <ds:schemaRefs>
    <ds:schemaRef ds:uri="http://schemas.microsoft.com/office/infopath/2007/PartnerControls"/>
    <ds:schemaRef ds:uri="http://schemas.microsoft.com/office/2006/documentManagement/types"/>
    <ds:schemaRef ds:uri="http://schemas.microsoft.com/office/2006/metadata/properties"/>
    <ds:schemaRef ds:uri="7e59d4eb-2559-4b80-8cdc-043127b044c0"/>
    <ds:schemaRef ds:uri="http://www.w3.org/XML/1998/namespace"/>
    <ds:schemaRef ds:uri="http://purl.org/dc/elements/1.1/"/>
    <ds:schemaRef ds:uri="http://schemas.openxmlformats.org/package/2006/metadata/core-properties"/>
    <ds:schemaRef ds:uri="42f85438-44d8-49d2-9b4c-fde7abb65e60"/>
    <ds:schemaRef ds:uri="http://purl.org/dc/dcmitype/"/>
    <ds:schemaRef ds:uri="http://purl.org/dc/terms/"/>
  </ds:schemaRefs>
</ds:datastoreItem>
</file>

<file path=customXml/itemProps2.xml><?xml version="1.0" encoding="utf-8"?>
<ds:datastoreItem xmlns:ds="http://schemas.openxmlformats.org/officeDocument/2006/customXml" ds:itemID="{A24E3F1F-91A1-47B4-9071-A6626BE30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85438-44d8-49d2-9b4c-fde7abb65e60"/>
    <ds:schemaRef ds:uri="7e59d4eb-2559-4b80-8cdc-043127b04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80F668-DF36-4235-AB55-8851B0C879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1503</TotalTime>
  <Words>7479</Words>
  <Application>Microsoft Office PowerPoint</Application>
  <PresentationFormat>Widescreen</PresentationFormat>
  <Paragraphs>564</Paragraphs>
  <Slides>71</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2" baseType="lpstr">
      <vt:lpstr>Arial</vt:lpstr>
      <vt:lpstr>Calibri</vt:lpstr>
      <vt:lpstr>Calibri Light</vt:lpstr>
      <vt:lpstr>Candara Light</vt:lpstr>
      <vt:lpstr>Courier New</vt:lpstr>
      <vt:lpstr>Symbol</vt:lpstr>
      <vt:lpstr>Times New Roman</vt:lpstr>
      <vt:lpstr>Wingdings</vt:lpstr>
      <vt:lpstr>Office Theme</vt:lpstr>
      <vt:lpstr>1_Office Theme</vt:lpstr>
      <vt:lpstr>Acrobat Document</vt:lpstr>
      <vt:lpstr>PowerPoint Presentation</vt:lpstr>
      <vt:lpstr>    Commencing Proceedings </vt:lpstr>
      <vt:lpstr>PowerPoint Presentation</vt:lpstr>
      <vt:lpstr>Onus on Litigant for Appropriate Commencement Method</vt:lpstr>
      <vt:lpstr>Court response to error in commencing proceedings (just and proportionate)</vt:lpstr>
      <vt:lpstr>Limitation of Actions and  Time for Service </vt:lpstr>
      <vt:lpstr>Bringing more than one claim in a claim form</vt:lpstr>
      <vt:lpstr>General Duty to Set out Case  [8.6 and 8.7]</vt:lpstr>
      <vt:lpstr>General Duty to Set out Case  [8.6 and 8.7]</vt:lpstr>
      <vt:lpstr>General Duty to Set out Case  Pre-Action Communications</vt:lpstr>
      <vt:lpstr>Litigant’s Duty to Set out Case</vt:lpstr>
      <vt:lpstr>Litigant’s duty to set out case</vt:lpstr>
      <vt:lpstr>    Claimant’s Duty to Defendant     </vt:lpstr>
      <vt:lpstr>Commencement Requirements Support Overriding Objective</vt:lpstr>
      <vt:lpstr>Sanctions: Why first filings can be important</vt:lpstr>
      <vt:lpstr> Just and Proportionate  Exercise of Power to Sanction  (some examples)</vt:lpstr>
      <vt:lpstr>Service within the jurisdiction Pay Attention to Details</vt:lpstr>
      <vt:lpstr>Service within the jurisdiction Pay Attention to Details</vt:lpstr>
      <vt:lpstr>Service out of the jurisdiction Pay Attention to Details</vt:lpstr>
      <vt:lpstr>Service out of the jurisdiction Pay Attention to Details</vt:lpstr>
      <vt:lpstr>Documents to be served with claim form</vt:lpstr>
      <vt:lpstr>INSTRUCTIONS TO DEFENDANT TO ACKNOWLEDGE SERVICE Form 1A</vt:lpstr>
      <vt:lpstr>APPLICATION FOR PAYMENT BY INSTALLMENTS Form 3</vt:lpstr>
      <vt:lpstr>ACKNOWLEDGEMENT OF SERVICE Form 4 </vt:lpstr>
      <vt:lpstr>DEFENCE AND COUNTERCLAIM Form 5</vt:lpstr>
      <vt:lpstr>Originating Application Form</vt:lpstr>
      <vt:lpstr>Contents of Originating Application Form [8.20]</vt:lpstr>
      <vt:lpstr>Evidence Management under Originating Application </vt:lpstr>
      <vt:lpstr>PowerPoint Presentation</vt:lpstr>
      <vt:lpstr>Standard Claim Form</vt:lpstr>
      <vt:lpstr>PowerPoint Presentation</vt:lpstr>
      <vt:lpstr>Fixed Date Claim Form (Maximum Performance Standards)</vt:lpstr>
      <vt:lpstr>Fixed Date Claim Form (ECSC Experience)</vt:lpstr>
      <vt:lpstr>PowerPoint Presentation</vt:lpstr>
      <vt:lpstr>Originating Application  (service within Jurisdiction)</vt:lpstr>
      <vt:lpstr>Questions   Comments</vt:lpstr>
      <vt:lpstr>    Evidence Management </vt:lpstr>
      <vt:lpstr>PowerPoint Presentation</vt:lpstr>
      <vt:lpstr>Evidence Management  Disclosure &amp; Inspection (Part 28) Evidence (Part 29) </vt:lpstr>
      <vt:lpstr>Why is Evidence Management Important?</vt:lpstr>
      <vt:lpstr>Why is Evidence Management Important?</vt:lpstr>
      <vt:lpstr>General Considerations   A Case is Determined on Available and Admissible Evidence</vt:lpstr>
      <vt:lpstr>Part 1.1 Dealing with Cases Justly</vt:lpstr>
      <vt:lpstr>Part 25.1 Duty to Pro-Actively Manage Cases</vt:lpstr>
      <vt:lpstr>Part 26 The Court’s Powers</vt:lpstr>
      <vt:lpstr>Part 26 The Court’s Powers</vt:lpstr>
      <vt:lpstr>Disclosure &amp; Evidence </vt:lpstr>
      <vt:lpstr>Part 28 Disclosure – General – Direct Relevance</vt:lpstr>
      <vt:lpstr>Part 28 Disclosure – Scope – Who Had/Has Control</vt:lpstr>
      <vt:lpstr>Part 28 Disclosure – 2 Types – Standard &amp; Specific</vt:lpstr>
      <vt:lpstr>Part 28 Disclosure – Criteria – Fairness/Costs</vt:lpstr>
      <vt:lpstr>Part 28 Disclosure – Duties – Attorneys/Parties</vt:lpstr>
      <vt:lpstr>Part 28 Disclosure – Duties - Continuous</vt:lpstr>
      <vt:lpstr>Part 28 Disclosure – Consequences - Serious </vt:lpstr>
      <vt:lpstr>Part 28 Disclosure – Uses – Inspection/Copies - Admissions </vt:lpstr>
      <vt:lpstr>Part 29 Evidence – How Given - Court Controlled</vt:lpstr>
      <vt:lpstr>What Roles Will You Play?</vt:lpstr>
      <vt:lpstr>Questions   Comments</vt:lpstr>
      <vt:lpstr>    Witness Statements </vt:lpstr>
      <vt:lpstr>PowerPoint Presentation</vt:lpstr>
      <vt:lpstr>Production of Evidence- Witness Statements Parts 29-31</vt:lpstr>
      <vt:lpstr>Production of Evidence- Witness Statements Parts 29-31</vt:lpstr>
      <vt:lpstr>General Rule Regarding Evidence</vt:lpstr>
      <vt:lpstr>Witness Statements</vt:lpstr>
      <vt:lpstr> </vt:lpstr>
      <vt:lpstr>You are ready to serve your WS but the other side is not?</vt:lpstr>
      <vt:lpstr>Notes on Procedure at Trial</vt:lpstr>
      <vt:lpstr>Notes on Procedure at Trial</vt:lpstr>
      <vt:lpstr>Notes: Evidence in Plans, Photographs etc</vt:lpstr>
      <vt:lpstr>Final Questions and Comments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Management</dc:title>
  <dc:creator>Hon. Mr. Justice Jamadar</dc:creator>
  <cp:lastModifiedBy>Laurissa Pena</cp:lastModifiedBy>
  <cp:revision>13</cp:revision>
  <dcterms:created xsi:type="dcterms:W3CDTF">2022-03-09T15:41:13Z</dcterms:created>
  <dcterms:modified xsi:type="dcterms:W3CDTF">2022-03-16T14:42:54Z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0x010100333509D9982B0440B517B2EC8526F720</vt:lpwstr>
  </property>
</Properties>
</file>