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6" r:id="rId5"/>
    <p:sldId id="266" r:id="rId6"/>
    <p:sldId id="310" r:id="rId7"/>
    <p:sldId id="311" r:id="rId8"/>
    <p:sldId id="312" r:id="rId9"/>
    <p:sldId id="268" r:id="rId10"/>
    <p:sldId id="263" r:id="rId11"/>
    <p:sldId id="272" r:id="rId12"/>
    <p:sldId id="274" r:id="rId13"/>
    <p:sldId id="318" r:id="rId14"/>
    <p:sldId id="270" r:id="rId15"/>
    <p:sldId id="276" r:id="rId16"/>
    <p:sldId id="275" r:id="rId17"/>
    <p:sldId id="277" r:id="rId18"/>
    <p:sldId id="278" r:id="rId19"/>
    <p:sldId id="279" r:id="rId20"/>
    <p:sldId id="280" r:id="rId21"/>
    <p:sldId id="282" r:id="rId22"/>
    <p:sldId id="307" r:id="rId23"/>
    <p:sldId id="283" r:id="rId24"/>
    <p:sldId id="284" r:id="rId25"/>
    <p:sldId id="286" r:id="rId26"/>
    <p:sldId id="287" r:id="rId27"/>
    <p:sldId id="288" r:id="rId28"/>
    <p:sldId id="313" r:id="rId29"/>
    <p:sldId id="289" r:id="rId30"/>
    <p:sldId id="290" r:id="rId31"/>
    <p:sldId id="291" r:id="rId32"/>
    <p:sldId id="292" r:id="rId33"/>
    <p:sldId id="314" r:id="rId34"/>
    <p:sldId id="293" r:id="rId35"/>
    <p:sldId id="315" r:id="rId36"/>
    <p:sldId id="294" r:id="rId37"/>
    <p:sldId id="316" r:id="rId38"/>
    <p:sldId id="295" r:id="rId39"/>
    <p:sldId id="296" r:id="rId40"/>
    <p:sldId id="297" r:id="rId41"/>
    <p:sldId id="298" r:id="rId42"/>
    <p:sldId id="299" r:id="rId43"/>
    <p:sldId id="300" r:id="rId44"/>
    <p:sldId id="301" r:id="rId45"/>
    <p:sldId id="264" r:id="rId46"/>
    <p:sldId id="308" r:id="rId47"/>
    <p:sldId id="302" r:id="rId48"/>
    <p:sldId id="303" r:id="rId49"/>
    <p:sldId id="305" r:id="rId50"/>
    <p:sldId id="317" r:id="rId51"/>
    <p:sldId id="306" r:id="rId52"/>
    <p:sldId id="309"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74712" autoAdjust="0"/>
  </p:normalViewPr>
  <p:slideViewPr>
    <p:cSldViewPr snapToGrid="0" showGuides="1">
      <p:cViewPr varScale="1">
        <p:scale>
          <a:sx n="61" d="100"/>
          <a:sy n="61" d="100"/>
        </p:scale>
        <p:origin x="84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8AE89-B285-4326-97E9-C860FDBBDB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FAF3C2-1BCE-4FBE-82CD-E68EC8508CEB}">
      <dgm:prSet/>
      <dgm:spPr/>
      <dgm:t>
        <a:bodyPr/>
        <a:lstStyle/>
        <a:p>
          <a:r>
            <a:rPr lang="en-US" dirty="0">
              <a:latin typeface="Calibri" panose="020F0502020204030204" pitchFamily="34" charset="0"/>
              <a:cs typeface="Calibri" panose="020F0502020204030204" pitchFamily="34" charset="0"/>
            </a:rPr>
            <a:t>What is an </a:t>
          </a:r>
          <a:r>
            <a:rPr lang="en-US" b="1" i="1" dirty="0">
              <a:latin typeface="Calibri" panose="020F0502020204030204" pitchFamily="34" charset="0"/>
              <a:cs typeface="Calibri" panose="020F0502020204030204" pitchFamily="34" charset="0"/>
            </a:rPr>
            <a:t>Additional Claim</a:t>
          </a:r>
          <a:r>
            <a:rPr lang="en-US" dirty="0">
              <a:latin typeface="Calibri" panose="020F0502020204030204" pitchFamily="34" charset="0"/>
              <a:cs typeface="Calibri" panose="020F0502020204030204" pitchFamily="34" charset="0"/>
            </a:rPr>
            <a:t>?</a:t>
          </a:r>
        </a:p>
      </dgm:t>
    </dgm:pt>
    <dgm:pt modelId="{6103F492-8E53-48F7-BEDB-FB6419223FDE}" type="parTrans" cxnId="{0C408CE1-1877-4F7A-BE67-8C47AD258F2C}">
      <dgm:prSet/>
      <dgm:spPr/>
      <dgm:t>
        <a:bodyPr/>
        <a:lstStyle/>
        <a:p>
          <a:endParaRPr lang="en-US"/>
        </a:p>
      </dgm:t>
    </dgm:pt>
    <dgm:pt modelId="{F11B2C85-1F4E-42A3-9DD2-DD287AF66F57}" type="sibTrans" cxnId="{0C408CE1-1877-4F7A-BE67-8C47AD258F2C}">
      <dgm:prSet/>
      <dgm:spPr/>
      <dgm:t>
        <a:bodyPr/>
        <a:lstStyle/>
        <a:p>
          <a:endParaRPr lang="en-US"/>
        </a:p>
      </dgm:t>
    </dgm:pt>
    <dgm:pt modelId="{E6892334-8B37-44BE-BDD9-CE3B6A699F0E}">
      <dgm:prSet custT="1"/>
      <dgm:spPr/>
      <dgm:t>
        <a:bodyPr/>
        <a:lstStyle/>
        <a:p>
          <a:r>
            <a:rPr lang="en-US" sz="2400" dirty="0">
              <a:latin typeface="Calibri" panose="020F0502020204030204" pitchFamily="34" charset="0"/>
              <a:cs typeface="Calibri" panose="020F0502020204030204" pitchFamily="34" charset="0"/>
            </a:rPr>
            <a:t>Per Part 18.1(2):  “…any claim other than the claim by the Claimant against the Defendant or a claim for a set-off in the </a:t>
          </a:r>
          <a:r>
            <a:rPr lang="en-US" sz="2400" dirty="0" err="1">
              <a:latin typeface="Calibri" panose="020F0502020204030204" pitchFamily="34" charset="0"/>
              <a:cs typeface="Calibri" panose="020F0502020204030204" pitchFamily="34" charset="0"/>
            </a:rPr>
            <a:t>Defence</a:t>
          </a:r>
          <a:r>
            <a:rPr lang="en-US" sz="2400" dirty="0">
              <a:latin typeface="Calibri" panose="020F0502020204030204" pitchFamily="34" charset="0"/>
              <a:cs typeface="Calibri" panose="020F0502020204030204" pitchFamily="34" charset="0"/>
            </a:rPr>
            <a:t>…”</a:t>
          </a:r>
        </a:p>
      </dgm:t>
    </dgm:pt>
    <dgm:pt modelId="{48F8DDDB-4D7C-4B50-8BB3-3E99F02F8E8E}" type="parTrans" cxnId="{AC4FEFB4-DD6C-49F1-B0A4-507DC54D6573}">
      <dgm:prSet/>
      <dgm:spPr/>
      <dgm:t>
        <a:bodyPr/>
        <a:lstStyle/>
        <a:p>
          <a:endParaRPr lang="en-US"/>
        </a:p>
      </dgm:t>
    </dgm:pt>
    <dgm:pt modelId="{22004C7F-13C0-486B-BE16-0612111FA993}" type="sibTrans" cxnId="{AC4FEFB4-DD6C-49F1-B0A4-507DC54D6573}">
      <dgm:prSet/>
      <dgm:spPr/>
      <dgm:t>
        <a:bodyPr/>
        <a:lstStyle/>
        <a:p>
          <a:endParaRPr lang="en-US"/>
        </a:p>
      </dgm:t>
    </dgm:pt>
    <dgm:pt modelId="{E4C11E56-04C1-4801-A344-0182D8C83878}">
      <dgm:prSet/>
      <dgm:spPr/>
      <dgm:t>
        <a:bodyPr/>
        <a:lstStyle/>
        <a:p>
          <a:r>
            <a:rPr lang="en-US" dirty="0">
              <a:latin typeface="Calibri" panose="020F0502020204030204" pitchFamily="34" charset="0"/>
              <a:cs typeface="Calibri" panose="020F0502020204030204" pitchFamily="34" charset="0"/>
            </a:rPr>
            <a:t>Making An Additional Claim</a:t>
          </a:r>
        </a:p>
      </dgm:t>
    </dgm:pt>
    <dgm:pt modelId="{39F34590-C854-4699-A469-581FC2ECA002}" type="parTrans" cxnId="{10850222-C299-493D-A5AD-CB72386F642A}">
      <dgm:prSet/>
      <dgm:spPr/>
      <dgm:t>
        <a:bodyPr/>
        <a:lstStyle/>
        <a:p>
          <a:endParaRPr lang="en-US"/>
        </a:p>
      </dgm:t>
    </dgm:pt>
    <dgm:pt modelId="{684AB421-C30E-4641-AF3F-C703550936A0}" type="sibTrans" cxnId="{10850222-C299-493D-A5AD-CB72386F642A}">
      <dgm:prSet/>
      <dgm:spPr/>
      <dgm:t>
        <a:bodyPr/>
        <a:lstStyle/>
        <a:p>
          <a:endParaRPr lang="en-US"/>
        </a:p>
      </dgm:t>
    </dgm:pt>
    <dgm:pt modelId="{C0748892-62CA-45F1-BC40-D38D27C474DA}">
      <dgm:prSet custT="1"/>
      <dgm:spPr/>
      <dgm:t>
        <a:bodyPr/>
        <a:lstStyle/>
        <a:p>
          <a:r>
            <a:rPr lang="en-US" sz="2200" dirty="0">
              <a:latin typeface="Calibri" panose="020F0502020204030204" pitchFamily="34" charset="0"/>
              <a:cs typeface="Calibri" panose="020F0502020204030204" pitchFamily="34" charset="0"/>
            </a:rPr>
            <a:t>Claim is made when appropriate form filed. Particulars must be included in or served with the Claim Form</a:t>
          </a:r>
        </a:p>
      </dgm:t>
    </dgm:pt>
    <dgm:pt modelId="{B7FB95E0-C4BF-4FFF-943E-2FC16AFEE0D5}" type="parTrans" cxnId="{B7459751-FE76-4358-B259-D4FDF80E1181}">
      <dgm:prSet/>
      <dgm:spPr/>
      <dgm:t>
        <a:bodyPr/>
        <a:lstStyle/>
        <a:p>
          <a:endParaRPr lang="en-US"/>
        </a:p>
      </dgm:t>
    </dgm:pt>
    <dgm:pt modelId="{6E80B6ED-31AE-49D0-B40F-B8654D246D15}" type="sibTrans" cxnId="{B7459751-FE76-4358-B259-D4FDF80E1181}">
      <dgm:prSet/>
      <dgm:spPr/>
      <dgm:t>
        <a:bodyPr/>
        <a:lstStyle/>
        <a:p>
          <a:endParaRPr lang="en-US"/>
        </a:p>
      </dgm:t>
    </dgm:pt>
    <dgm:pt modelId="{C6F015B4-E575-4FC6-9F29-899BD2A1CE7C}">
      <dgm:prSet custT="1"/>
      <dgm:spPr/>
      <dgm:t>
        <a:bodyPr/>
        <a:lstStyle/>
        <a:p>
          <a:r>
            <a:rPr lang="en-US" sz="2200" dirty="0">
              <a:latin typeface="Calibri" panose="020F0502020204030204" pitchFamily="34" charset="0"/>
              <a:cs typeface="Calibri" panose="020F0502020204030204" pitchFamily="34" charset="0"/>
            </a:rPr>
            <a:t>No leave required once Additional Claim issued before or simultaneously with the </a:t>
          </a:r>
          <a:r>
            <a:rPr lang="en-US" sz="2200" dirty="0" err="1">
              <a:latin typeface="Calibri" panose="020F0502020204030204" pitchFamily="34" charset="0"/>
              <a:cs typeface="Calibri" panose="020F0502020204030204" pitchFamily="34" charset="0"/>
            </a:rPr>
            <a:t>Defence</a:t>
          </a:r>
          <a:r>
            <a:rPr lang="en-US" sz="2200" dirty="0">
              <a:latin typeface="Calibri" panose="020F0502020204030204" pitchFamily="34" charset="0"/>
              <a:cs typeface="Calibri" panose="020F0502020204030204" pitchFamily="34" charset="0"/>
            </a:rPr>
            <a:t>. Otherwise, leave of Court required </a:t>
          </a:r>
        </a:p>
      </dgm:t>
    </dgm:pt>
    <dgm:pt modelId="{130DD0AA-769D-4B19-8BE6-BF802732DE17}" type="parTrans" cxnId="{0C8FC0DF-32C8-4A6C-8ACE-774DB75F6F8A}">
      <dgm:prSet/>
      <dgm:spPr/>
      <dgm:t>
        <a:bodyPr/>
        <a:lstStyle/>
        <a:p>
          <a:endParaRPr lang="en-US"/>
        </a:p>
      </dgm:t>
    </dgm:pt>
    <dgm:pt modelId="{466330A5-436F-44F0-9BD2-950A89534746}" type="sibTrans" cxnId="{0C8FC0DF-32C8-4A6C-8ACE-774DB75F6F8A}">
      <dgm:prSet/>
      <dgm:spPr/>
      <dgm:t>
        <a:bodyPr/>
        <a:lstStyle/>
        <a:p>
          <a:endParaRPr lang="en-US"/>
        </a:p>
      </dgm:t>
    </dgm:pt>
    <dgm:pt modelId="{D01B429D-FD3C-46EE-B5BD-64439E5D8D42}">
      <dgm:prSet custT="1"/>
      <dgm:spPr/>
      <dgm:t>
        <a:bodyPr/>
        <a:lstStyle/>
        <a:p>
          <a:r>
            <a:rPr lang="en-US" sz="2200" dirty="0">
              <a:latin typeface="Calibri" panose="020F0502020204030204" pitchFamily="34" charset="0"/>
              <a:cs typeface="Calibri" panose="020F0502020204030204" pitchFamily="34" charset="0"/>
            </a:rPr>
            <a:t>May be made ex-parte unless court states otherwise</a:t>
          </a:r>
        </a:p>
      </dgm:t>
    </dgm:pt>
    <dgm:pt modelId="{72071567-A852-4706-A56D-D30DA8990CBF}" type="parTrans" cxnId="{9CFDC1AB-4976-4231-83B6-EC739D89D2D2}">
      <dgm:prSet/>
      <dgm:spPr/>
      <dgm:t>
        <a:bodyPr/>
        <a:lstStyle/>
        <a:p>
          <a:endParaRPr lang="en-US"/>
        </a:p>
      </dgm:t>
    </dgm:pt>
    <dgm:pt modelId="{70FA7578-3DC5-4EFA-83CD-6B374FA60562}" type="sibTrans" cxnId="{9CFDC1AB-4976-4231-83B6-EC739D89D2D2}">
      <dgm:prSet/>
      <dgm:spPr/>
      <dgm:t>
        <a:bodyPr/>
        <a:lstStyle/>
        <a:p>
          <a:endParaRPr lang="en-US"/>
        </a:p>
      </dgm:t>
    </dgm:pt>
    <dgm:pt modelId="{08977A65-02F2-46E6-8708-A61F510F5768}" type="pres">
      <dgm:prSet presAssocID="{4E68AE89-B285-4326-97E9-C860FDBBDB94}" presName="linear" presStyleCnt="0">
        <dgm:presLayoutVars>
          <dgm:dir/>
          <dgm:animLvl val="lvl"/>
          <dgm:resizeHandles val="exact"/>
        </dgm:presLayoutVars>
      </dgm:prSet>
      <dgm:spPr/>
      <dgm:t>
        <a:bodyPr/>
        <a:lstStyle/>
        <a:p>
          <a:endParaRPr lang="en-US"/>
        </a:p>
      </dgm:t>
    </dgm:pt>
    <dgm:pt modelId="{B39B22DB-282E-4233-8464-F9B78CBAD719}" type="pres">
      <dgm:prSet presAssocID="{F9FAF3C2-1BCE-4FBE-82CD-E68EC8508CEB}" presName="parentLin" presStyleCnt="0"/>
      <dgm:spPr/>
    </dgm:pt>
    <dgm:pt modelId="{A4E43469-D1BD-44CD-AE01-6CFD364196AA}" type="pres">
      <dgm:prSet presAssocID="{F9FAF3C2-1BCE-4FBE-82CD-E68EC8508CEB}" presName="parentLeftMargin" presStyleLbl="node1" presStyleIdx="0" presStyleCnt="2"/>
      <dgm:spPr/>
      <dgm:t>
        <a:bodyPr/>
        <a:lstStyle/>
        <a:p>
          <a:endParaRPr lang="en-US"/>
        </a:p>
      </dgm:t>
    </dgm:pt>
    <dgm:pt modelId="{0894EB90-6559-4A79-B952-290EB1C54493}" type="pres">
      <dgm:prSet presAssocID="{F9FAF3C2-1BCE-4FBE-82CD-E68EC8508CEB}" presName="parentText" presStyleLbl="node1" presStyleIdx="0" presStyleCnt="2">
        <dgm:presLayoutVars>
          <dgm:chMax val="0"/>
          <dgm:bulletEnabled val="1"/>
        </dgm:presLayoutVars>
      </dgm:prSet>
      <dgm:spPr/>
      <dgm:t>
        <a:bodyPr/>
        <a:lstStyle/>
        <a:p>
          <a:endParaRPr lang="en-US"/>
        </a:p>
      </dgm:t>
    </dgm:pt>
    <dgm:pt modelId="{517AF11F-4DBF-47E1-B9F4-D74BA968FD60}" type="pres">
      <dgm:prSet presAssocID="{F9FAF3C2-1BCE-4FBE-82CD-E68EC8508CEB}" presName="negativeSpace" presStyleCnt="0"/>
      <dgm:spPr/>
    </dgm:pt>
    <dgm:pt modelId="{B6D6D8AC-867E-4F41-9A1E-9012BCC0F0D3}" type="pres">
      <dgm:prSet presAssocID="{F9FAF3C2-1BCE-4FBE-82CD-E68EC8508CEB}" presName="childText" presStyleLbl="conFgAcc1" presStyleIdx="0" presStyleCnt="2">
        <dgm:presLayoutVars>
          <dgm:bulletEnabled val="1"/>
        </dgm:presLayoutVars>
      </dgm:prSet>
      <dgm:spPr/>
      <dgm:t>
        <a:bodyPr/>
        <a:lstStyle/>
        <a:p>
          <a:endParaRPr lang="en-US"/>
        </a:p>
      </dgm:t>
    </dgm:pt>
    <dgm:pt modelId="{C95781AE-8254-499D-98F2-9A9B54D5CF18}" type="pres">
      <dgm:prSet presAssocID="{F11B2C85-1F4E-42A3-9DD2-DD287AF66F57}" presName="spaceBetweenRectangles" presStyleCnt="0"/>
      <dgm:spPr/>
    </dgm:pt>
    <dgm:pt modelId="{66A7F4E2-3F83-4E26-B2F1-00C67F362C89}" type="pres">
      <dgm:prSet presAssocID="{E4C11E56-04C1-4801-A344-0182D8C83878}" presName="parentLin" presStyleCnt="0"/>
      <dgm:spPr/>
    </dgm:pt>
    <dgm:pt modelId="{70C39447-6176-490E-9D03-97092BE6B008}" type="pres">
      <dgm:prSet presAssocID="{E4C11E56-04C1-4801-A344-0182D8C83878}" presName="parentLeftMargin" presStyleLbl="node1" presStyleIdx="0" presStyleCnt="2"/>
      <dgm:spPr/>
      <dgm:t>
        <a:bodyPr/>
        <a:lstStyle/>
        <a:p>
          <a:endParaRPr lang="en-US"/>
        </a:p>
      </dgm:t>
    </dgm:pt>
    <dgm:pt modelId="{0F1A45DC-094F-451B-975A-CBC60F5C5C57}" type="pres">
      <dgm:prSet presAssocID="{E4C11E56-04C1-4801-A344-0182D8C83878}" presName="parentText" presStyleLbl="node1" presStyleIdx="1" presStyleCnt="2">
        <dgm:presLayoutVars>
          <dgm:chMax val="0"/>
          <dgm:bulletEnabled val="1"/>
        </dgm:presLayoutVars>
      </dgm:prSet>
      <dgm:spPr/>
      <dgm:t>
        <a:bodyPr/>
        <a:lstStyle/>
        <a:p>
          <a:endParaRPr lang="en-US"/>
        </a:p>
      </dgm:t>
    </dgm:pt>
    <dgm:pt modelId="{C9F06837-E98E-4BFF-B7F8-B0CFD5E5C4A0}" type="pres">
      <dgm:prSet presAssocID="{E4C11E56-04C1-4801-A344-0182D8C83878}" presName="negativeSpace" presStyleCnt="0"/>
      <dgm:spPr/>
    </dgm:pt>
    <dgm:pt modelId="{243F02FC-DEC5-4667-8561-DF9AF9EF35F7}" type="pres">
      <dgm:prSet presAssocID="{E4C11E56-04C1-4801-A344-0182D8C83878}" presName="childText" presStyleLbl="conFgAcc1" presStyleIdx="1" presStyleCnt="2">
        <dgm:presLayoutVars>
          <dgm:bulletEnabled val="1"/>
        </dgm:presLayoutVars>
      </dgm:prSet>
      <dgm:spPr/>
      <dgm:t>
        <a:bodyPr/>
        <a:lstStyle/>
        <a:p>
          <a:endParaRPr lang="en-US"/>
        </a:p>
      </dgm:t>
    </dgm:pt>
  </dgm:ptLst>
  <dgm:cxnLst>
    <dgm:cxn modelId="{70B72194-58BC-4099-AAFA-F89DEAE35DB4}" type="presOf" srcId="{E4C11E56-04C1-4801-A344-0182D8C83878}" destId="{70C39447-6176-490E-9D03-97092BE6B008}" srcOrd="0" destOrd="0" presId="urn:microsoft.com/office/officeart/2005/8/layout/list1"/>
    <dgm:cxn modelId="{10850222-C299-493D-A5AD-CB72386F642A}" srcId="{4E68AE89-B285-4326-97E9-C860FDBBDB94}" destId="{E4C11E56-04C1-4801-A344-0182D8C83878}" srcOrd="1" destOrd="0" parTransId="{39F34590-C854-4699-A469-581FC2ECA002}" sibTransId="{684AB421-C30E-4641-AF3F-C703550936A0}"/>
    <dgm:cxn modelId="{95747EAD-334B-4048-BAB0-DB2E0635DEAD}" type="presOf" srcId="{F9FAF3C2-1BCE-4FBE-82CD-E68EC8508CEB}" destId="{A4E43469-D1BD-44CD-AE01-6CFD364196AA}" srcOrd="0" destOrd="0" presId="urn:microsoft.com/office/officeart/2005/8/layout/list1"/>
    <dgm:cxn modelId="{B7459751-FE76-4358-B259-D4FDF80E1181}" srcId="{E4C11E56-04C1-4801-A344-0182D8C83878}" destId="{C0748892-62CA-45F1-BC40-D38D27C474DA}" srcOrd="0" destOrd="0" parTransId="{B7FB95E0-C4BF-4FFF-943E-2FC16AFEE0D5}" sibTransId="{6E80B6ED-31AE-49D0-B40F-B8654D246D15}"/>
    <dgm:cxn modelId="{1A5C0E8B-A325-4B96-B581-D9BA0740B5E4}" type="presOf" srcId="{C6F015B4-E575-4FC6-9F29-899BD2A1CE7C}" destId="{243F02FC-DEC5-4667-8561-DF9AF9EF35F7}" srcOrd="0" destOrd="1" presId="urn:microsoft.com/office/officeart/2005/8/layout/list1"/>
    <dgm:cxn modelId="{E6A284B3-768D-485C-9F10-323E2BEA47ED}" type="presOf" srcId="{E6892334-8B37-44BE-BDD9-CE3B6A699F0E}" destId="{B6D6D8AC-867E-4F41-9A1E-9012BCC0F0D3}" srcOrd="0" destOrd="0" presId="urn:microsoft.com/office/officeart/2005/8/layout/list1"/>
    <dgm:cxn modelId="{0C8FC0DF-32C8-4A6C-8ACE-774DB75F6F8A}" srcId="{E4C11E56-04C1-4801-A344-0182D8C83878}" destId="{C6F015B4-E575-4FC6-9F29-899BD2A1CE7C}" srcOrd="1" destOrd="0" parTransId="{130DD0AA-769D-4B19-8BE6-BF802732DE17}" sibTransId="{466330A5-436F-44F0-9BD2-950A89534746}"/>
    <dgm:cxn modelId="{AB98C93E-4827-47EA-8402-B07782B9BE2C}" type="presOf" srcId="{D01B429D-FD3C-46EE-B5BD-64439E5D8D42}" destId="{243F02FC-DEC5-4667-8561-DF9AF9EF35F7}" srcOrd="0" destOrd="2" presId="urn:microsoft.com/office/officeart/2005/8/layout/list1"/>
    <dgm:cxn modelId="{AC4FEFB4-DD6C-49F1-B0A4-507DC54D6573}" srcId="{F9FAF3C2-1BCE-4FBE-82CD-E68EC8508CEB}" destId="{E6892334-8B37-44BE-BDD9-CE3B6A699F0E}" srcOrd="0" destOrd="0" parTransId="{48F8DDDB-4D7C-4B50-8BB3-3E99F02F8E8E}" sibTransId="{22004C7F-13C0-486B-BE16-0612111FA993}"/>
    <dgm:cxn modelId="{0C408CE1-1877-4F7A-BE67-8C47AD258F2C}" srcId="{4E68AE89-B285-4326-97E9-C860FDBBDB94}" destId="{F9FAF3C2-1BCE-4FBE-82CD-E68EC8508CEB}" srcOrd="0" destOrd="0" parTransId="{6103F492-8E53-48F7-BEDB-FB6419223FDE}" sibTransId="{F11B2C85-1F4E-42A3-9DD2-DD287AF66F57}"/>
    <dgm:cxn modelId="{EFE73B34-3DAD-4132-A6C1-633ECD678BEC}" type="presOf" srcId="{F9FAF3C2-1BCE-4FBE-82CD-E68EC8508CEB}" destId="{0894EB90-6559-4A79-B952-290EB1C54493}" srcOrd="1" destOrd="0" presId="urn:microsoft.com/office/officeart/2005/8/layout/list1"/>
    <dgm:cxn modelId="{9CFDC1AB-4976-4231-83B6-EC739D89D2D2}" srcId="{E4C11E56-04C1-4801-A344-0182D8C83878}" destId="{D01B429D-FD3C-46EE-B5BD-64439E5D8D42}" srcOrd="2" destOrd="0" parTransId="{72071567-A852-4706-A56D-D30DA8990CBF}" sibTransId="{70FA7578-3DC5-4EFA-83CD-6B374FA60562}"/>
    <dgm:cxn modelId="{31E1F5E4-A348-45FC-9E11-3685E60D75BF}" type="presOf" srcId="{C0748892-62CA-45F1-BC40-D38D27C474DA}" destId="{243F02FC-DEC5-4667-8561-DF9AF9EF35F7}" srcOrd="0" destOrd="0" presId="urn:microsoft.com/office/officeart/2005/8/layout/list1"/>
    <dgm:cxn modelId="{DF52C0EE-B008-4998-9E68-FBFBC144250B}" type="presOf" srcId="{4E68AE89-B285-4326-97E9-C860FDBBDB94}" destId="{08977A65-02F2-46E6-8708-A61F510F5768}" srcOrd="0" destOrd="0" presId="urn:microsoft.com/office/officeart/2005/8/layout/list1"/>
    <dgm:cxn modelId="{1D04740F-795A-48B2-89F9-292093DDDD07}" type="presOf" srcId="{E4C11E56-04C1-4801-A344-0182D8C83878}" destId="{0F1A45DC-094F-451B-975A-CBC60F5C5C57}" srcOrd="1" destOrd="0" presId="urn:microsoft.com/office/officeart/2005/8/layout/list1"/>
    <dgm:cxn modelId="{D86CAA57-171A-4AE3-AC3E-7BFFAD54EF2C}" type="presParOf" srcId="{08977A65-02F2-46E6-8708-A61F510F5768}" destId="{B39B22DB-282E-4233-8464-F9B78CBAD719}" srcOrd="0" destOrd="0" presId="urn:microsoft.com/office/officeart/2005/8/layout/list1"/>
    <dgm:cxn modelId="{22B08665-F922-4BD7-8ECD-AEECB69763B6}" type="presParOf" srcId="{B39B22DB-282E-4233-8464-F9B78CBAD719}" destId="{A4E43469-D1BD-44CD-AE01-6CFD364196AA}" srcOrd="0" destOrd="0" presId="urn:microsoft.com/office/officeart/2005/8/layout/list1"/>
    <dgm:cxn modelId="{AB0BD237-19FF-469A-8BE1-6962840FC3DB}" type="presParOf" srcId="{B39B22DB-282E-4233-8464-F9B78CBAD719}" destId="{0894EB90-6559-4A79-B952-290EB1C54493}" srcOrd="1" destOrd="0" presId="urn:microsoft.com/office/officeart/2005/8/layout/list1"/>
    <dgm:cxn modelId="{1B8984D8-AD91-4C85-9939-58A31A744BA6}" type="presParOf" srcId="{08977A65-02F2-46E6-8708-A61F510F5768}" destId="{517AF11F-4DBF-47E1-B9F4-D74BA968FD60}" srcOrd="1" destOrd="0" presId="urn:microsoft.com/office/officeart/2005/8/layout/list1"/>
    <dgm:cxn modelId="{86767BE9-7213-4331-88E2-50B2C408512B}" type="presParOf" srcId="{08977A65-02F2-46E6-8708-A61F510F5768}" destId="{B6D6D8AC-867E-4F41-9A1E-9012BCC0F0D3}" srcOrd="2" destOrd="0" presId="urn:microsoft.com/office/officeart/2005/8/layout/list1"/>
    <dgm:cxn modelId="{BF539787-A89F-44BD-B6DF-4C30DF3524EE}" type="presParOf" srcId="{08977A65-02F2-46E6-8708-A61F510F5768}" destId="{C95781AE-8254-499D-98F2-9A9B54D5CF18}" srcOrd="3" destOrd="0" presId="urn:microsoft.com/office/officeart/2005/8/layout/list1"/>
    <dgm:cxn modelId="{06B8FB09-F80D-4452-AF17-418A981D8C1F}" type="presParOf" srcId="{08977A65-02F2-46E6-8708-A61F510F5768}" destId="{66A7F4E2-3F83-4E26-B2F1-00C67F362C89}" srcOrd="4" destOrd="0" presId="urn:microsoft.com/office/officeart/2005/8/layout/list1"/>
    <dgm:cxn modelId="{D231D185-F163-487E-A410-13F3C4740891}" type="presParOf" srcId="{66A7F4E2-3F83-4E26-B2F1-00C67F362C89}" destId="{70C39447-6176-490E-9D03-97092BE6B008}" srcOrd="0" destOrd="0" presId="urn:microsoft.com/office/officeart/2005/8/layout/list1"/>
    <dgm:cxn modelId="{D6153D29-2C98-4F4A-ADD1-E0062AE8C37E}" type="presParOf" srcId="{66A7F4E2-3F83-4E26-B2F1-00C67F362C89}" destId="{0F1A45DC-094F-451B-975A-CBC60F5C5C57}" srcOrd="1" destOrd="0" presId="urn:microsoft.com/office/officeart/2005/8/layout/list1"/>
    <dgm:cxn modelId="{7F04E61A-9799-4C72-BF1B-7B93612B6ED6}" type="presParOf" srcId="{08977A65-02F2-46E6-8708-A61F510F5768}" destId="{C9F06837-E98E-4BFF-B7F8-B0CFD5E5C4A0}" srcOrd="5" destOrd="0" presId="urn:microsoft.com/office/officeart/2005/8/layout/list1"/>
    <dgm:cxn modelId="{B2B55AAA-2C48-45CB-B577-B9038255E940}" type="presParOf" srcId="{08977A65-02F2-46E6-8708-A61F510F5768}" destId="{243F02FC-DEC5-4667-8561-DF9AF9EF35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8AE89-B285-4326-97E9-C860FDBBDB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4637F3-5E4B-4D0B-AF0F-603269F2DA33}">
      <dgm:prSet custT="1"/>
      <dgm:spPr/>
      <dgm:t>
        <a:bodyPr/>
        <a:lstStyle/>
        <a:p>
          <a:r>
            <a:rPr lang="en-US" sz="4800" dirty="0">
              <a:latin typeface="Calibri" panose="020F0502020204030204" pitchFamily="34" charset="0"/>
              <a:cs typeface="Calibri" panose="020F0502020204030204" pitchFamily="34" charset="0"/>
            </a:rPr>
            <a:t>Things to Note</a:t>
          </a:r>
          <a:r>
            <a:rPr lang="en-US" sz="4800" dirty="0"/>
            <a:t>: </a:t>
          </a:r>
        </a:p>
      </dgm:t>
    </dgm:pt>
    <dgm:pt modelId="{6D8B4907-C91C-4D07-A94E-9A26472F3A62}" type="parTrans" cxnId="{3E8A3CA6-556D-4937-BA59-0EC1374F0F81}">
      <dgm:prSet/>
      <dgm:spPr/>
      <dgm:t>
        <a:bodyPr/>
        <a:lstStyle/>
        <a:p>
          <a:endParaRPr lang="en-US"/>
        </a:p>
      </dgm:t>
    </dgm:pt>
    <dgm:pt modelId="{8C4716E5-149D-456C-9116-9634A116D5D2}" type="sibTrans" cxnId="{3E8A3CA6-556D-4937-BA59-0EC1374F0F81}">
      <dgm:prSet/>
      <dgm:spPr/>
      <dgm:t>
        <a:bodyPr/>
        <a:lstStyle/>
        <a:p>
          <a:endParaRPr lang="en-US"/>
        </a:p>
      </dgm:t>
    </dgm:pt>
    <dgm:pt modelId="{6ACF0C57-EBA4-4B53-A36B-5A7C59D26052}">
      <dgm:prSet custT="1"/>
      <dgm:spPr/>
      <dgm:t>
        <a:bodyPr/>
        <a:lstStyle/>
        <a:p>
          <a:r>
            <a:rPr lang="en-US" sz="2400" dirty="0">
              <a:latin typeface="Calibri" panose="020F0502020204030204" pitchFamily="34" charset="0"/>
              <a:cs typeface="Calibri" panose="020F0502020204030204" pitchFamily="34" charset="0"/>
            </a:rPr>
            <a:t>Additional Claim generally treated like a Claim except as provided</a:t>
          </a:r>
        </a:p>
      </dgm:t>
    </dgm:pt>
    <dgm:pt modelId="{6F3150B5-A936-4AF9-9723-BA9756FD5748}" type="parTrans" cxnId="{1087140B-2165-426B-B156-9DA1F5F35F10}">
      <dgm:prSet/>
      <dgm:spPr/>
      <dgm:t>
        <a:bodyPr/>
        <a:lstStyle/>
        <a:p>
          <a:endParaRPr lang="en-US"/>
        </a:p>
      </dgm:t>
    </dgm:pt>
    <dgm:pt modelId="{29C9B0A1-3DB1-47A5-96C3-E70DF80DDA66}" type="sibTrans" cxnId="{1087140B-2165-426B-B156-9DA1F5F35F10}">
      <dgm:prSet/>
      <dgm:spPr/>
      <dgm:t>
        <a:bodyPr/>
        <a:lstStyle/>
        <a:p>
          <a:endParaRPr lang="en-US"/>
        </a:p>
      </dgm:t>
    </dgm:pt>
    <dgm:pt modelId="{0E9C9F5D-8DD7-4781-85BD-46606CC6A418}">
      <dgm:prSet custT="1"/>
      <dgm:spPr/>
      <dgm:t>
        <a:bodyPr/>
        <a:lstStyle/>
        <a:p>
          <a:r>
            <a:rPr lang="en-US" sz="2400" dirty="0">
              <a:latin typeface="Calibri" panose="020F0502020204030204" pitchFamily="34" charset="0"/>
              <a:cs typeface="Calibri" panose="020F0502020204030204" pitchFamily="34" charset="0"/>
            </a:rPr>
            <a:t>Time to serve a Claim form does not apply</a:t>
          </a:r>
        </a:p>
      </dgm:t>
    </dgm:pt>
    <dgm:pt modelId="{76FDC232-C09F-4E3C-ABC4-DDB22F8DD27F}" type="parTrans" cxnId="{6CCA4387-5602-49A3-9035-EC60103453CC}">
      <dgm:prSet/>
      <dgm:spPr/>
      <dgm:t>
        <a:bodyPr/>
        <a:lstStyle/>
        <a:p>
          <a:endParaRPr lang="en-US"/>
        </a:p>
      </dgm:t>
    </dgm:pt>
    <dgm:pt modelId="{59B9380A-CF7D-4950-9BAE-50F7E010C0C9}" type="sibTrans" cxnId="{6CCA4387-5602-49A3-9035-EC60103453CC}">
      <dgm:prSet/>
      <dgm:spPr/>
      <dgm:t>
        <a:bodyPr/>
        <a:lstStyle/>
        <a:p>
          <a:endParaRPr lang="en-US"/>
        </a:p>
      </dgm:t>
    </dgm:pt>
    <dgm:pt modelId="{BE5CD229-8E95-49B9-85AD-021ADCBBB07E}">
      <dgm:prSet custT="1"/>
      <dgm:spPr/>
      <dgm:t>
        <a:bodyPr/>
        <a:lstStyle/>
        <a:p>
          <a:r>
            <a:rPr lang="en-US" sz="2400" dirty="0">
              <a:latin typeface="Calibri" panose="020F0502020204030204" pitchFamily="34" charset="0"/>
              <a:cs typeface="Calibri" panose="020F0502020204030204" pitchFamily="34" charset="0"/>
            </a:rPr>
            <a:t>Default Judgments apply to Counterclaims but NOT Additional Claims</a:t>
          </a:r>
        </a:p>
      </dgm:t>
    </dgm:pt>
    <dgm:pt modelId="{0C16055C-6C5E-4EC0-AF34-6CC46320B420}" type="parTrans" cxnId="{5C8300CE-38B9-42B5-BC81-27470611C78A}">
      <dgm:prSet/>
      <dgm:spPr/>
      <dgm:t>
        <a:bodyPr/>
        <a:lstStyle/>
        <a:p>
          <a:endParaRPr lang="en-US"/>
        </a:p>
      </dgm:t>
    </dgm:pt>
    <dgm:pt modelId="{46D1381A-2E6F-4C84-8C8F-C717512E17F7}" type="sibTrans" cxnId="{5C8300CE-38B9-42B5-BC81-27470611C78A}">
      <dgm:prSet/>
      <dgm:spPr/>
      <dgm:t>
        <a:bodyPr/>
        <a:lstStyle/>
        <a:p>
          <a:endParaRPr lang="en-US"/>
        </a:p>
      </dgm:t>
    </dgm:pt>
    <dgm:pt modelId="{AF2A901C-66ED-47A6-B587-F9A1F05398E3}">
      <dgm:prSet custT="1"/>
      <dgm:spPr/>
      <dgm:t>
        <a:bodyPr/>
        <a:lstStyle/>
        <a:p>
          <a:r>
            <a:rPr lang="en-US" sz="2400" dirty="0">
              <a:latin typeface="Calibri" panose="020F0502020204030204" pitchFamily="34" charset="0"/>
              <a:cs typeface="Calibri" panose="020F0502020204030204" pitchFamily="34" charset="0"/>
            </a:rPr>
            <a:t>Admissions apply to Counterclaims but only certain parts apply to Additional Claims</a:t>
          </a:r>
        </a:p>
      </dgm:t>
    </dgm:pt>
    <dgm:pt modelId="{CF0FB3CE-3879-49D4-B312-6EC49D821411}" type="parTrans" cxnId="{77F0F1EC-C131-481C-A2A9-CD12E02928DE}">
      <dgm:prSet/>
      <dgm:spPr/>
      <dgm:t>
        <a:bodyPr/>
        <a:lstStyle/>
        <a:p>
          <a:endParaRPr lang="en-US"/>
        </a:p>
      </dgm:t>
    </dgm:pt>
    <dgm:pt modelId="{72393DD7-D565-449E-83BD-989883A681DC}" type="sibTrans" cxnId="{77F0F1EC-C131-481C-A2A9-CD12E02928DE}">
      <dgm:prSet/>
      <dgm:spPr/>
      <dgm:t>
        <a:bodyPr/>
        <a:lstStyle/>
        <a:p>
          <a:endParaRPr lang="en-US"/>
        </a:p>
      </dgm:t>
    </dgm:pt>
    <dgm:pt modelId="{F634F188-C8BA-4A6E-A90C-4BF043C06AED}">
      <dgm:prSet custT="1"/>
      <dgm:spPr/>
      <dgm:t>
        <a:bodyPr/>
        <a:lstStyle/>
        <a:p>
          <a:r>
            <a:rPr lang="en-US" sz="2400" dirty="0">
              <a:latin typeface="Calibri" panose="020F0502020204030204" pitchFamily="34" charset="0"/>
              <a:cs typeface="Calibri" panose="020F0502020204030204" pitchFamily="34" charset="0"/>
            </a:rPr>
            <a:t>Must serve additional claim of all parties when </a:t>
          </a:r>
          <a:r>
            <a:rPr lang="en-US" sz="2400" dirty="0" err="1">
              <a:latin typeface="Calibri" panose="020F0502020204030204" pitchFamily="34" charset="0"/>
              <a:cs typeface="Calibri" panose="020F0502020204030204" pitchFamily="34" charset="0"/>
            </a:rPr>
            <a:t>defence</a:t>
          </a:r>
          <a:r>
            <a:rPr lang="en-US" sz="2400" dirty="0">
              <a:latin typeface="Calibri" panose="020F0502020204030204" pitchFamily="34" charset="0"/>
              <a:cs typeface="Calibri" panose="020F0502020204030204" pitchFamily="34" charset="0"/>
            </a:rPr>
            <a:t> is served if it is a counterclaim, otherwise 14 days after filing. </a:t>
          </a:r>
        </a:p>
      </dgm:t>
    </dgm:pt>
    <dgm:pt modelId="{03079CBB-5D01-4687-810D-D4A7002C6352}" type="parTrans" cxnId="{8CDBC036-8EDE-44E5-8089-181038E42A42}">
      <dgm:prSet/>
      <dgm:spPr/>
      <dgm:t>
        <a:bodyPr/>
        <a:lstStyle/>
        <a:p>
          <a:endParaRPr lang="en-US"/>
        </a:p>
      </dgm:t>
    </dgm:pt>
    <dgm:pt modelId="{EA9DD8D5-1A90-42D2-AE1C-DAD8BCD687BA}" type="sibTrans" cxnId="{8CDBC036-8EDE-44E5-8089-181038E42A42}">
      <dgm:prSet/>
      <dgm:spPr/>
      <dgm:t>
        <a:bodyPr/>
        <a:lstStyle/>
        <a:p>
          <a:endParaRPr lang="en-US"/>
        </a:p>
      </dgm:t>
    </dgm:pt>
    <dgm:pt modelId="{08977A65-02F2-46E6-8708-A61F510F5768}" type="pres">
      <dgm:prSet presAssocID="{4E68AE89-B285-4326-97E9-C860FDBBDB94}" presName="linear" presStyleCnt="0">
        <dgm:presLayoutVars>
          <dgm:dir/>
          <dgm:animLvl val="lvl"/>
          <dgm:resizeHandles val="exact"/>
        </dgm:presLayoutVars>
      </dgm:prSet>
      <dgm:spPr/>
      <dgm:t>
        <a:bodyPr/>
        <a:lstStyle/>
        <a:p>
          <a:endParaRPr lang="en-US"/>
        </a:p>
      </dgm:t>
    </dgm:pt>
    <dgm:pt modelId="{A3872BE6-8E71-47AC-B314-B5355A2C8157}" type="pres">
      <dgm:prSet presAssocID="{884637F3-5E4B-4D0B-AF0F-603269F2DA33}" presName="parentLin" presStyleCnt="0"/>
      <dgm:spPr/>
    </dgm:pt>
    <dgm:pt modelId="{4811349B-9416-4FEB-89CC-3280A61A65A8}" type="pres">
      <dgm:prSet presAssocID="{884637F3-5E4B-4D0B-AF0F-603269F2DA33}" presName="parentLeftMargin" presStyleLbl="node1" presStyleIdx="0" presStyleCnt="1"/>
      <dgm:spPr/>
      <dgm:t>
        <a:bodyPr/>
        <a:lstStyle/>
        <a:p>
          <a:endParaRPr lang="en-US"/>
        </a:p>
      </dgm:t>
    </dgm:pt>
    <dgm:pt modelId="{415F835A-5EA3-4ABD-B780-4F1D1A10D2AF}" type="pres">
      <dgm:prSet presAssocID="{884637F3-5E4B-4D0B-AF0F-603269F2DA33}" presName="parentText" presStyleLbl="node1" presStyleIdx="0" presStyleCnt="1" custScaleX="82189" custScaleY="48791" custLinFactNeighborX="-15268" custLinFactNeighborY="181">
        <dgm:presLayoutVars>
          <dgm:chMax val="0"/>
          <dgm:bulletEnabled val="1"/>
        </dgm:presLayoutVars>
      </dgm:prSet>
      <dgm:spPr/>
      <dgm:t>
        <a:bodyPr/>
        <a:lstStyle/>
        <a:p>
          <a:endParaRPr lang="en-US"/>
        </a:p>
      </dgm:t>
    </dgm:pt>
    <dgm:pt modelId="{4F8AB52D-413B-4EF2-A157-1FF519EB5965}" type="pres">
      <dgm:prSet presAssocID="{884637F3-5E4B-4D0B-AF0F-603269F2DA33}" presName="negativeSpace" presStyleCnt="0"/>
      <dgm:spPr/>
    </dgm:pt>
    <dgm:pt modelId="{4DF141EA-CE3F-4E1F-803E-2FB3B95E6175}" type="pres">
      <dgm:prSet presAssocID="{884637F3-5E4B-4D0B-AF0F-603269F2DA33}" presName="childText" presStyleLbl="conFgAcc1" presStyleIdx="0" presStyleCnt="1" custLinFactNeighborY="-30730">
        <dgm:presLayoutVars>
          <dgm:bulletEnabled val="1"/>
        </dgm:presLayoutVars>
      </dgm:prSet>
      <dgm:spPr/>
      <dgm:t>
        <a:bodyPr/>
        <a:lstStyle/>
        <a:p>
          <a:endParaRPr lang="en-US"/>
        </a:p>
      </dgm:t>
    </dgm:pt>
  </dgm:ptLst>
  <dgm:cxnLst>
    <dgm:cxn modelId="{7F4EA3E6-EC09-4D36-8EA0-E0A6B61726CC}" type="presOf" srcId="{4E68AE89-B285-4326-97E9-C860FDBBDB94}" destId="{08977A65-02F2-46E6-8708-A61F510F5768}" srcOrd="0" destOrd="0" presId="urn:microsoft.com/office/officeart/2005/8/layout/list1"/>
    <dgm:cxn modelId="{3E8A3CA6-556D-4937-BA59-0EC1374F0F81}" srcId="{4E68AE89-B285-4326-97E9-C860FDBBDB94}" destId="{884637F3-5E4B-4D0B-AF0F-603269F2DA33}" srcOrd="0" destOrd="0" parTransId="{6D8B4907-C91C-4D07-A94E-9A26472F3A62}" sibTransId="{8C4716E5-149D-456C-9116-9634A116D5D2}"/>
    <dgm:cxn modelId="{1087140B-2165-426B-B156-9DA1F5F35F10}" srcId="{884637F3-5E4B-4D0B-AF0F-603269F2DA33}" destId="{6ACF0C57-EBA4-4B53-A36B-5A7C59D26052}" srcOrd="0" destOrd="0" parTransId="{6F3150B5-A936-4AF9-9723-BA9756FD5748}" sibTransId="{29C9B0A1-3DB1-47A5-96C3-E70DF80DDA66}"/>
    <dgm:cxn modelId="{6CCA4387-5602-49A3-9035-EC60103453CC}" srcId="{884637F3-5E4B-4D0B-AF0F-603269F2DA33}" destId="{0E9C9F5D-8DD7-4781-85BD-46606CC6A418}" srcOrd="1" destOrd="0" parTransId="{76FDC232-C09F-4E3C-ABC4-DDB22F8DD27F}" sibTransId="{59B9380A-CF7D-4950-9BAE-50F7E010C0C9}"/>
    <dgm:cxn modelId="{8CDBC036-8EDE-44E5-8089-181038E42A42}" srcId="{884637F3-5E4B-4D0B-AF0F-603269F2DA33}" destId="{F634F188-C8BA-4A6E-A90C-4BF043C06AED}" srcOrd="4" destOrd="0" parTransId="{03079CBB-5D01-4687-810D-D4A7002C6352}" sibTransId="{EA9DD8D5-1A90-42D2-AE1C-DAD8BCD687BA}"/>
    <dgm:cxn modelId="{50C29BC5-856C-4F09-94AF-435571A9ED10}" type="presOf" srcId="{BE5CD229-8E95-49B9-85AD-021ADCBBB07E}" destId="{4DF141EA-CE3F-4E1F-803E-2FB3B95E6175}" srcOrd="0" destOrd="2" presId="urn:microsoft.com/office/officeart/2005/8/layout/list1"/>
    <dgm:cxn modelId="{77F0F1EC-C131-481C-A2A9-CD12E02928DE}" srcId="{884637F3-5E4B-4D0B-AF0F-603269F2DA33}" destId="{AF2A901C-66ED-47A6-B587-F9A1F05398E3}" srcOrd="3" destOrd="0" parTransId="{CF0FB3CE-3879-49D4-B312-6EC49D821411}" sibTransId="{72393DD7-D565-449E-83BD-989883A681DC}"/>
    <dgm:cxn modelId="{49D585FA-2B9D-481E-9EBE-B1A8152FAE2E}" type="presOf" srcId="{0E9C9F5D-8DD7-4781-85BD-46606CC6A418}" destId="{4DF141EA-CE3F-4E1F-803E-2FB3B95E6175}" srcOrd="0" destOrd="1" presId="urn:microsoft.com/office/officeart/2005/8/layout/list1"/>
    <dgm:cxn modelId="{A70D2B38-E3E9-4B3B-B698-EBAC82110475}" type="presOf" srcId="{884637F3-5E4B-4D0B-AF0F-603269F2DA33}" destId="{415F835A-5EA3-4ABD-B780-4F1D1A10D2AF}" srcOrd="1" destOrd="0" presId="urn:microsoft.com/office/officeart/2005/8/layout/list1"/>
    <dgm:cxn modelId="{85085576-5A2C-4416-8B25-CE447D8AE18C}" type="presOf" srcId="{6ACF0C57-EBA4-4B53-A36B-5A7C59D26052}" destId="{4DF141EA-CE3F-4E1F-803E-2FB3B95E6175}" srcOrd="0" destOrd="0" presId="urn:microsoft.com/office/officeart/2005/8/layout/list1"/>
    <dgm:cxn modelId="{D8D3350B-A343-4CFD-9792-ADBDB34DF26E}" type="presOf" srcId="{AF2A901C-66ED-47A6-B587-F9A1F05398E3}" destId="{4DF141EA-CE3F-4E1F-803E-2FB3B95E6175}" srcOrd="0" destOrd="3" presId="urn:microsoft.com/office/officeart/2005/8/layout/list1"/>
    <dgm:cxn modelId="{5C8300CE-38B9-42B5-BC81-27470611C78A}" srcId="{884637F3-5E4B-4D0B-AF0F-603269F2DA33}" destId="{BE5CD229-8E95-49B9-85AD-021ADCBBB07E}" srcOrd="2" destOrd="0" parTransId="{0C16055C-6C5E-4EC0-AF34-6CC46320B420}" sibTransId="{46D1381A-2E6F-4C84-8C8F-C717512E17F7}"/>
    <dgm:cxn modelId="{DA6D744F-1F15-4A1C-B95B-E20D05FA029D}" type="presOf" srcId="{F634F188-C8BA-4A6E-A90C-4BF043C06AED}" destId="{4DF141EA-CE3F-4E1F-803E-2FB3B95E6175}" srcOrd="0" destOrd="4" presId="urn:microsoft.com/office/officeart/2005/8/layout/list1"/>
    <dgm:cxn modelId="{9C606077-FB07-4119-92F1-68712325D34C}" type="presOf" srcId="{884637F3-5E4B-4D0B-AF0F-603269F2DA33}" destId="{4811349B-9416-4FEB-89CC-3280A61A65A8}" srcOrd="0" destOrd="0" presId="urn:microsoft.com/office/officeart/2005/8/layout/list1"/>
    <dgm:cxn modelId="{AEE595D2-8296-4072-BD32-D4F589634673}" type="presParOf" srcId="{08977A65-02F2-46E6-8708-A61F510F5768}" destId="{A3872BE6-8E71-47AC-B314-B5355A2C8157}" srcOrd="0" destOrd="0" presId="urn:microsoft.com/office/officeart/2005/8/layout/list1"/>
    <dgm:cxn modelId="{23E6C245-2F0D-440C-B6E3-B47AB8FA0D09}" type="presParOf" srcId="{A3872BE6-8E71-47AC-B314-B5355A2C8157}" destId="{4811349B-9416-4FEB-89CC-3280A61A65A8}" srcOrd="0" destOrd="0" presId="urn:microsoft.com/office/officeart/2005/8/layout/list1"/>
    <dgm:cxn modelId="{8C11A2AA-9F29-4D62-AA94-9AD7344FBDE3}" type="presParOf" srcId="{A3872BE6-8E71-47AC-B314-B5355A2C8157}" destId="{415F835A-5EA3-4ABD-B780-4F1D1A10D2AF}" srcOrd="1" destOrd="0" presId="urn:microsoft.com/office/officeart/2005/8/layout/list1"/>
    <dgm:cxn modelId="{AB1B116F-2DCC-436C-8993-BC6CC9E9ED2B}" type="presParOf" srcId="{08977A65-02F2-46E6-8708-A61F510F5768}" destId="{4F8AB52D-413B-4EF2-A157-1FF519EB5965}" srcOrd="1" destOrd="0" presId="urn:microsoft.com/office/officeart/2005/8/layout/list1"/>
    <dgm:cxn modelId="{4027615A-4D78-4E7A-9740-9B48268547D5}" type="presParOf" srcId="{08977A65-02F2-46E6-8708-A61F510F5768}" destId="{4DF141EA-CE3F-4E1F-803E-2FB3B95E617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23CEAAF3-9831-450B-8D59-2C09DB96C8FC}" type="datetimeFigureOut">
              <a:rPr lang="en-US"/>
              <a:t>4/1/2022</a:t>
            </a:fld>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2D50CD79-FC16-4410-AB61-17F26E6D3BC8}" type="datetimeFigureOut">
              <a:rPr lang="en-US"/>
              <a:t>4/1/2022</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Arial" pitchFamily="34" charset="0"/>
                <a:cs typeface="Arial" pitchFamily="34" charset="0"/>
              </a:rPr>
              <a:t>- Informed by the Overriding Objective as set out at Part1 Rule 1 </a:t>
            </a:r>
            <a:r>
              <a:rPr lang="en-US" i="1" dirty="0">
                <a:latin typeface="Arial" pitchFamily="34" charset="0"/>
                <a:cs typeface="Arial" pitchFamily="34" charset="0"/>
              </a:rPr>
              <a:t>“</a:t>
            </a:r>
            <a:r>
              <a:rPr lang="en-US" i="1" dirty="0"/>
              <a:t>The overriding objective of these Rules is to enable the Court to deal with cases justly and at a proportionate cost</a:t>
            </a:r>
            <a:r>
              <a:rPr lang="en-US" dirty="0"/>
              <a:t>”</a:t>
            </a:r>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- 18.11(2)(b) </a:t>
            </a:r>
          </a:p>
        </p:txBody>
      </p:sp>
      <p:sp>
        <p:nvSpPr>
          <p:cNvPr id="4" name="Slide Number Placeholder 3"/>
          <p:cNvSpPr>
            <a:spLocks noGrp="1"/>
          </p:cNvSpPr>
          <p:nvPr>
            <p:ph type="sldNum" sz="quarter" idx="5"/>
          </p:nvPr>
        </p:nvSpPr>
        <p:spPr/>
        <p:txBody>
          <a:bodyPr/>
          <a:lstStyle/>
          <a:p>
            <a:fld id="{0A3C37BE-C303-496D-B5CD-85F2937540FC}" type="slidenum">
              <a:rPr lang="en-029" smtClean="0"/>
              <a:t>15</a:t>
            </a:fld>
            <a:endParaRPr lang="en-029"/>
          </a:p>
        </p:txBody>
      </p:sp>
    </p:spTree>
    <p:extLst>
      <p:ext uri="{BB962C8B-B14F-4D97-AF65-F5344CB8AC3E}">
        <p14:creationId xmlns:p14="http://schemas.microsoft.com/office/powerpoint/2010/main" val="183626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 Where Additional Claims are being defended, the </a:t>
            </a:r>
            <a:r>
              <a:rPr lang="en-US" sz="1800" dirty="0">
                <a:latin typeface="Calibri" panose="020F0502020204030204" pitchFamily="34" charset="0"/>
                <a:ea typeface="Calibri" panose="020F0502020204030204" pitchFamily="34" charset="0"/>
                <a:cs typeface="Times New Roman" panose="02020603050405020304" pitchFamily="18" charset="0"/>
              </a:rPr>
              <a:t>Court is obliged to consider the impact of the determination of the Additional Claim on the future conduct of the proceedings and give appropriate directions.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In giving directions, should ensure that so are as practicable, the original claim and all Additional Claims are managed together</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16</a:t>
            </a:fld>
            <a:endParaRPr lang="en-029"/>
          </a:p>
        </p:txBody>
      </p:sp>
    </p:spTree>
    <p:extLst>
      <p:ext uri="{BB962C8B-B14F-4D97-AF65-F5344CB8AC3E}">
        <p14:creationId xmlns:p14="http://schemas.microsoft.com/office/powerpoint/2010/main" val="351175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 Per CPR 19.1 This Part deals with the addition or substitution of parties AFTER proceedings have been commenced</a:t>
            </a:r>
            <a:endParaRPr lang="x-none" dirty="0"/>
          </a:p>
        </p:txBody>
      </p:sp>
      <p:sp>
        <p:nvSpPr>
          <p:cNvPr id="4" name="Slide Number Placeholder 3"/>
          <p:cNvSpPr>
            <a:spLocks noGrp="1"/>
          </p:cNvSpPr>
          <p:nvPr>
            <p:ph type="sldNum" sz="quarter" idx="5"/>
          </p:nvPr>
        </p:nvSpPr>
        <p:spPr/>
        <p:txBody>
          <a:bodyPr/>
          <a:lstStyle/>
          <a:p>
            <a:fld id="{0A3C37BE-C303-496D-B5CD-85F2937540FC}" type="slidenum">
              <a:rPr lang="x-none" smtClean="0"/>
              <a:t>17</a:t>
            </a:fld>
            <a:endParaRPr lang="x-none"/>
          </a:p>
        </p:txBody>
      </p:sp>
    </p:spTree>
    <p:extLst>
      <p:ext uri="{BB962C8B-B14F-4D97-AF65-F5344CB8AC3E}">
        <p14:creationId xmlns:p14="http://schemas.microsoft.com/office/powerpoint/2010/main" val="303317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O.20 r.1(3)</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Previously leave needed to add a new Defendant once Writ was served</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Generally Court could allow party on application to amend his pleadings at any time Claimant has longer period to add Defendants without need to apply for leave. Limits Court applications.</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Expressly carves out power for Court to act of its own instance to add, substitute or remove a party to advance efficient resolution of matters in dispute</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Party moving the Court to exercise any of these powers should do so at or before. Court will not add a party (unless by substitution) after that point unless there is a newly discovered change in circumstances. </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18</a:t>
            </a:fld>
            <a:endParaRPr lang="en-029"/>
          </a:p>
        </p:txBody>
      </p:sp>
    </p:spTree>
    <p:extLst>
      <p:ext uri="{BB962C8B-B14F-4D97-AF65-F5344CB8AC3E}">
        <p14:creationId xmlns:p14="http://schemas.microsoft.com/office/powerpoint/2010/main" val="45686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O.20 r.1(3)</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Previously leave needed to add a new Defendant once Writ was served</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Generally Court could allow party on application to amend his pleadings at any time Claimant has longer period to add Defendants without need to apply for leave. Limits Court applications.</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Expressly carves out power for Court to act of its own instance to add, substitute or remove a party to advance efficient resolution of matters in dispute</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Party moving the Court to exercise any of these powers should do so at or before. Court will not add a party (unless by substitution) after that point unless there is a newly discovered change in circumstances. </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19</a:t>
            </a:fld>
            <a:endParaRPr lang="en-029"/>
          </a:p>
        </p:txBody>
      </p:sp>
    </p:spTree>
    <p:extLst>
      <p:ext uri="{BB962C8B-B14F-4D97-AF65-F5344CB8AC3E}">
        <p14:creationId xmlns:p14="http://schemas.microsoft.com/office/powerpoint/2010/main" val="298183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pPr marL="291169" indent="-291169">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Appears even someone who is not a party can apply to remove a party to proceedings </a:t>
            </a:r>
          </a:p>
          <a:p>
            <a:pPr marL="291169" indent="-291169">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Court expressly directed to actively case management upon making an order</a:t>
            </a:r>
          </a:p>
          <a:p>
            <a:pPr marL="174702" indent="-174702">
              <a:buFontTx/>
              <a:buChar char="-"/>
            </a:pP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20</a:t>
            </a:fld>
            <a:endParaRPr lang="en-029"/>
          </a:p>
        </p:txBody>
      </p:sp>
    </p:spTree>
    <p:extLst>
      <p:ext uri="{BB962C8B-B14F-4D97-AF65-F5344CB8AC3E}">
        <p14:creationId xmlns:p14="http://schemas.microsoft.com/office/powerpoint/2010/main" val="391873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029" sz="1800" dirty="0">
                <a:latin typeface="Calibri" panose="020F0502020204030204" pitchFamily="34" charset="0"/>
                <a:ea typeface="Calibri" panose="020F0502020204030204" pitchFamily="34" charset="0"/>
                <a:cs typeface="Times New Roman" panose="02020603050405020304" pitchFamily="18" charset="0"/>
              </a:rPr>
              <a:t>- RSC Order 20 r.5(2) &amp; (3) </a:t>
            </a:r>
          </a:p>
          <a:p>
            <a:pPr marL="174702" indent="-174702">
              <a:buFontTx/>
              <a:buChar char="-"/>
            </a:pP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21</a:t>
            </a:fld>
            <a:endParaRPr lang="en-029"/>
          </a:p>
        </p:txBody>
      </p:sp>
    </p:spTree>
    <p:extLst>
      <p:ext uri="{BB962C8B-B14F-4D97-AF65-F5344CB8AC3E}">
        <p14:creationId xmlns:p14="http://schemas.microsoft.com/office/powerpoint/2010/main" val="216021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029" dirty="0"/>
              <a:t>Leave must be secured to make any amendments where limitation period has expired</a:t>
            </a:r>
          </a:p>
          <a:p>
            <a:pPr marL="174702" indent="-174702">
              <a:buFontTx/>
              <a:buChar char="-"/>
            </a:pPr>
            <a:r>
              <a:rPr lang="en-029" dirty="0"/>
              <a:t>Per CPR 8 – Statement of Trust should be signed by the party personally </a:t>
            </a:r>
          </a:p>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23</a:t>
            </a:fld>
            <a:endParaRPr lang="en-029"/>
          </a:p>
        </p:txBody>
      </p:sp>
    </p:spTree>
    <p:extLst>
      <p:ext uri="{BB962C8B-B14F-4D97-AF65-F5344CB8AC3E}">
        <p14:creationId xmlns:p14="http://schemas.microsoft.com/office/powerpoint/2010/main" val="2914937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029" dirty="0"/>
              <a:t>Leave must be secured to make any amendments where limitation period has expired</a:t>
            </a:r>
          </a:p>
          <a:p>
            <a:pPr marL="174702" indent="-174702">
              <a:buFontTx/>
              <a:buChar char="-"/>
            </a:pPr>
            <a:r>
              <a:rPr lang="en-029" dirty="0"/>
              <a:t>Per CPR 8 – Statement of Trust should be signed by the party personally </a:t>
            </a:r>
          </a:p>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24</a:t>
            </a:fld>
            <a:endParaRPr lang="en-029"/>
          </a:p>
        </p:txBody>
      </p:sp>
    </p:spTree>
    <p:extLst>
      <p:ext uri="{BB962C8B-B14F-4D97-AF65-F5344CB8AC3E}">
        <p14:creationId xmlns:p14="http://schemas.microsoft.com/office/powerpoint/2010/main" val="466852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26</a:t>
            </a:fld>
            <a:endParaRPr lang="en-029"/>
          </a:p>
        </p:txBody>
      </p:sp>
    </p:spTree>
    <p:extLst>
      <p:ext uri="{BB962C8B-B14F-4D97-AF65-F5344CB8AC3E}">
        <p14:creationId xmlns:p14="http://schemas.microsoft.com/office/powerpoint/2010/main" val="67108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A3C37BE-C303-496D-B5CD-85F2937540FC}" type="slidenum">
              <a:rPr lang="x-none" smtClean="0"/>
              <a:t>2</a:t>
            </a:fld>
            <a:endParaRPr lang="x-none"/>
          </a:p>
        </p:txBody>
      </p:sp>
    </p:spTree>
    <p:extLst>
      <p:ext uri="{BB962C8B-B14F-4D97-AF65-F5344CB8AC3E}">
        <p14:creationId xmlns:p14="http://schemas.microsoft.com/office/powerpoint/2010/main" val="375572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029" dirty="0"/>
              <a:t>Application to amend can be made on the papers in certain circumstances</a:t>
            </a:r>
          </a:p>
          <a:p>
            <a:pPr marL="174702" indent="-174702">
              <a:buFontTx/>
              <a:buChar char="-"/>
            </a:pPr>
            <a:r>
              <a:rPr lang="en-029" dirty="0"/>
              <a:t>New Rules provide for use of numerical code to show amendments in computer generated document</a:t>
            </a:r>
          </a:p>
          <a:p>
            <a:pPr marL="174702" indent="-174702">
              <a:buFontTx/>
              <a:buChar char="-"/>
            </a:pPr>
            <a:r>
              <a:rPr lang="en-029" dirty="0"/>
              <a:t>Where Statement of Case amended, its truthfulness must be reverified by Statement of Truth</a:t>
            </a:r>
          </a:p>
          <a:p>
            <a:pPr marL="174702" indent="-174702">
              <a:buFontTx/>
              <a:buChar char="-"/>
            </a:pPr>
            <a:r>
              <a:rPr lang="en-029" dirty="0"/>
              <a:t>Costs of amendments usually borne by party responsible</a:t>
            </a:r>
          </a:p>
        </p:txBody>
      </p:sp>
      <p:sp>
        <p:nvSpPr>
          <p:cNvPr id="4" name="Slide Number Placeholder 3"/>
          <p:cNvSpPr>
            <a:spLocks noGrp="1"/>
          </p:cNvSpPr>
          <p:nvPr>
            <p:ph type="sldNum" sz="quarter" idx="5"/>
          </p:nvPr>
        </p:nvSpPr>
        <p:spPr/>
        <p:txBody>
          <a:bodyPr/>
          <a:lstStyle/>
          <a:p>
            <a:fld id="{0A3C37BE-C303-496D-B5CD-85F2937540FC}" type="slidenum">
              <a:rPr lang="en-029" smtClean="0"/>
              <a:t>27</a:t>
            </a:fld>
            <a:endParaRPr lang="en-029"/>
          </a:p>
        </p:txBody>
      </p:sp>
    </p:spTree>
    <p:extLst>
      <p:ext uri="{BB962C8B-B14F-4D97-AF65-F5344CB8AC3E}">
        <p14:creationId xmlns:p14="http://schemas.microsoft.com/office/powerpoint/2010/main" val="457228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“numerous persons” now defined as 5 or more – O.15 r.13</a:t>
            </a:r>
          </a:p>
          <a:p>
            <a:pPr marL="174702" indent="-174702">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Previously RSC stated application was to be made by Plaintiff  O.15 r13(2). </a:t>
            </a:r>
            <a:r>
              <a:rPr lang="en-US" dirty="0">
                <a:latin typeface="Calibri" panose="020F0502020204030204" pitchFamily="34" charset="0"/>
                <a:ea typeface="Calibri" panose="020F0502020204030204" pitchFamily="34" charset="0"/>
                <a:cs typeface="Times New Roman" panose="02020603050405020304" pitchFamily="18" charset="0"/>
              </a:rPr>
              <a:t>Now class of applicants expressed more broadly </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29</a:t>
            </a:fld>
            <a:endParaRPr lang="en-029"/>
          </a:p>
        </p:txBody>
      </p:sp>
    </p:spTree>
    <p:extLst>
      <p:ext uri="{BB962C8B-B14F-4D97-AF65-F5344CB8AC3E}">
        <p14:creationId xmlns:p14="http://schemas.microsoft.com/office/powerpoint/2010/main" val="290712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numerous persons” now defined as 5 or more – O.15 r.13</a:t>
            </a:r>
          </a:p>
          <a:p>
            <a:pPr marL="174702" indent="-174702">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Previously rule provided application to be made by Plaintiff – now class of persons expressed more broadly – O.15 r13(2)</a:t>
            </a:r>
          </a:p>
          <a:p>
            <a:r>
              <a:rPr lang="en-US" sz="1800" dirty="0">
                <a:latin typeface="Calibri" panose="020F0502020204030204" pitchFamily="34" charset="0"/>
                <a:ea typeface="Calibri" panose="020F0502020204030204" pitchFamily="34" charset="0"/>
                <a:cs typeface="Times New Roman" panose="02020603050405020304" pitchFamily="18" charset="0"/>
              </a:rPr>
              <a:t>- New Rule expressly provides the Court may direct notice of proceedings be given to a beneficiary</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Details when orders binding a representative trustee will not be binding on a beneficiary – o.15 r 15</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31</a:t>
            </a:fld>
            <a:endParaRPr lang="en-029"/>
          </a:p>
        </p:txBody>
      </p:sp>
    </p:spTree>
    <p:extLst>
      <p:ext uri="{BB962C8B-B14F-4D97-AF65-F5344CB8AC3E}">
        <p14:creationId xmlns:p14="http://schemas.microsoft.com/office/powerpoint/2010/main" val="3430044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Power of Court to give Directions to Allow proceedings to continue after a party’s death</a:t>
            </a:r>
            <a:endParaRPr lang="en-029"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21.8 – Court can give directions to enable proceedings to continue if a party dies with or without an application</a:t>
            </a:r>
            <a:endParaRPr lang="en-029" sz="1600" dirty="0">
              <a:latin typeface="Calibri" panose="020F0502020204030204" pitchFamily="34" charset="0"/>
              <a:ea typeface="Calibri" panose="020F0502020204030204" pitchFamily="34" charset="0"/>
              <a:cs typeface="Times New Roman" panose="02020603050405020304" pitchFamily="18" charset="0"/>
            </a:endParaRPr>
          </a:p>
          <a:p>
            <a:pPr marL="174702" indent="-174702">
              <a:buFontTx/>
              <a:buChar char="-"/>
            </a:pP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33</a:t>
            </a:fld>
            <a:endParaRPr lang="en-029"/>
          </a:p>
        </p:txBody>
      </p:sp>
    </p:spTree>
    <p:extLst>
      <p:ext uri="{BB962C8B-B14F-4D97-AF65-F5344CB8AC3E}">
        <p14:creationId xmlns:p14="http://schemas.microsoft.com/office/powerpoint/2010/main" val="324403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029" dirty="0"/>
              <a:t>No significant change to old order – Ord 15 r. 10</a:t>
            </a:r>
          </a:p>
          <a:p>
            <a:pPr marL="174702" indent="-174702">
              <a:buFontTx/>
              <a:buChar char="-"/>
            </a:pPr>
            <a:r>
              <a:rPr lang="en-029" dirty="0"/>
              <a:t>Court directed to actively manage the proceedings to encourage progression</a:t>
            </a:r>
          </a:p>
        </p:txBody>
      </p:sp>
      <p:sp>
        <p:nvSpPr>
          <p:cNvPr id="4" name="Slide Number Placeholder 3"/>
          <p:cNvSpPr>
            <a:spLocks noGrp="1"/>
          </p:cNvSpPr>
          <p:nvPr>
            <p:ph type="sldNum" sz="quarter" idx="5"/>
          </p:nvPr>
        </p:nvSpPr>
        <p:spPr/>
        <p:txBody>
          <a:bodyPr/>
          <a:lstStyle/>
          <a:p>
            <a:fld id="{0A3C37BE-C303-496D-B5CD-85F2937540FC}" type="slidenum">
              <a:rPr lang="en-029" smtClean="0"/>
              <a:t>35</a:t>
            </a:fld>
            <a:endParaRPr lang="en-029"/>
          </a:p>
        </p:txBody>
      </p:sp>
    </p:spTree>
    <p:extLst>
      <p:ext uri="{BB962C8B-B14F-4D97-AF65-F5344CB8AC3E}">
        <p14:creationId xmlns:p14="http://schemas.microsoft.com/office/powerpoint/2010/main" val="3624747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Articulates special rules applicable to  proceedings concerning Partners, Persons Carrying on Business in Another Name &amp; Bodies Corporate </a:t>
            </a:r>
            <a:endParaRPr lang="x-none" dirty="0"/>
          </a:p>
        </p:txBody>
      </p:sp>
      <p:sp>
        <p:nvSpPr>
          <p:cNvPr id="4" name="Slide Number Placeholder 3"/>
          <p:cNvSpPr>
            <a:spLocks noGrp="1"/>
          </p:cNvSpPr>
          <p:nvPr>
            <p:ph type="sldNum" sz="quarter" idx="5"/>
          </p:nvPr>
        </p:nvSpPr>
        <p:spPr/>
        <p:txBody>
          <a:bodyPr/>
          <a:lstStyle/>
          <a:p>
            <a:fld id="{0A3C37BE-C303-496D-B5CD-85F2937540FC}" type="slidenum">
              <a:rPr lang="x-none" smtClean="0"/>
              <a:t>36</a:t>
            </a:fld>
            <a:endParaRPr lang="x-none"/>
          </a:p>
        </p:txBody>
      </p:sp>
    </p:spTree>
    <p:extLst>
      <p:ext uri="{BB962C8B-B14F-4D97-AF65-F5344CB8AC3E}">
        <p14:creationId xmlns:p14="http://schemas.microsoft.com/office/powerpoint/2010/main" val="3926667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69" indent="-291169" defTabSz="931744">
              <a:buFontTx/>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New Rules provide express limits on when persons claiming to be partners are entitled to sue in the firm name or when they can be sued in the firm name – O. 71</a:t>
            </a:r>
          </a:p>
          <a:p>
            <a:pPr marL="291169" indent="-291169" defTabSz="931744">
              <a:buFontTx/>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On failure to disclose names &amp; addresses of partners– no need to go back to the Court – matter will be DEEMED struck out – O.71 r 2</a:t>
            </a:r>
          </a:p>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3C37BE-C303-496D-B5CD-85F2937540FC}" type="slidenum">
              <a:rPr lang="en-029" smtClean="0"/>
              <a:t>37</a:t>
            </a:fld>
            <a:endParaRPr lang="en-029"/>
          </a:p>
        </p:txBody>
      </p:sp>
    </p:spTree>
    <p:extLst>
      <p:ext uri="{BB962C8B-B14F-4D97-AF65-F5344CB8AC3E}">
        <p14:creationId xmlns:p14="http://schemas.microsoft.com/office/powerpoint/2010/main" val="753510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3C37BE-C303-496D-B5CD-85F2937540FC}" type="slidenum">
              <a:rPr lang="en-029" smtClean="0"/>
              <a:t>38</a:t>
            </a:fld>
            <a:endParaRPr lang="en-029"/>
          </a:p>
        </p:txBody>
      </p:sp>
    </p:spTree>
    <p:extLst>
      <p:ext uri="{BB962C8B-B14F-4D97-AF65-F5344CB8AC3E}">
        <p14:creationId xmlns:p14="http://schemas.microsoft.com/office/powerpoint/2010/main" val="3149311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Part speaks to:</a:t>
            </a:r>
          </a:p>
          <a:p>
            <a:r>
              <a:rPr lang="en-US" dirty="0">
                <a:latin typeface="Calibri" panose="020F0502020204030204" pitchFamily="34" charset="0"/>
                <a:ea typeface="Calibri" panose="020F0502020204030204" pitchFamily="34" charset="0"/>
                <a:cs typeface="Times New Roman" panose="02020603050405020304" pitchFamily="18" charset="0"/>
              </a:rPr>
              <a:t>(1)Appointment &amp; removal of a litigation guardian, </a:t>
            </a:r>
          </a:p>
          <a:p>
            <a:r>
              <a:rPr lang="en-US" dirty="0">
                <a:latin typeface="Calibri" panose="020F0502020204030204" pitchFamily="34" charset="0"/>
                <a:ea typeface="Calibri" panose="020F0502020204030204" pitchFamily="34" charset="0"/>
                <a:cs typeface="Times New Roman" panose="02020603050405020304" pitchFamily="18" charset="0"/>
              </a:rPr>
              <a:t>(2) how documents are served on minors &amp; patients, </a:t>
            </a:r>
          </a:p>
          <a:p>
            <a:r>
              <a:rPr lang="en-US" dirty="0">
                <a:latin typeface="Calibri" panose="020F0502020204030204" pitchFamily="34" charset="0"/>
                <a:ea typeface="Calibri" panose="020F0502020204030204" pitchFamily="34" charset="0"/>
                <a:cs typeface="Times New Roman" panose="02020603050405020304" pitchFamily="18" charset="0"/>
              </a:rPr>
              <a:t>(3) Entering compromises on behalf of persons under disability, and </a:t>
            </a:r>
          </a:p>
          <a:p>
            <a:r>
              <a:rPr lang="en-US" dirty="0">
                <a:latin typeface="Calibri" panose="020F0502020204030204" pitchFamily="34" charset="0"/>
                <a:ea typeface="Calibri" panose="020F0502020204030204" pitchFamily="34" charset="0"/>
                <a:cs typeface="Times New Roman" panose="02020603050405020304" pitchFamily="18" charset="0"/>
              </a:rPr>
              <a:t>(4) The handling of money recovered on their behalf.</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0A3C37BE-C303-496D-B5CD-85F2937540FC}" type="slidenum">
              <a:rPr lang="x-none" smtClean="0"/>
              <a:t>39</a:t>
            </a:fld>
            <a:endParaRPr lang="x-none"/>
          </a:p>
        </p:txBody>
      </p:sp>
    </p:spTree>
    <p:extLst>
      <p:ext uri="{BB962C8B-B14F-4D97-AF65-F5344CB8AC3E}">
        <p14:creationId xmlns:p14="http://schemas.microsoft.com/office/powerpoint/2010/main" val="2016818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Scope - Does away with old nomenclature of Next Friend or Guardian Ad Litem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40</a:t>
            </a:fld>
            <a:endParaRPr lang="en-029"/>
          </a:p>
        </p:txBody>
      </p:sp>
    </p:spTree>
    <p:extLst>
      <p:ext uri="{BB962C8B-B14F-4D97-AF65-F5344CB8AC3E}">
        <p14:creationId xmlns:p14="http://schemas.microsoft.com/office/powerpoint/2010/main" val="24376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 To enable counterclaims &amp; other Additional Claims to be managed in the “most convenient and effective manner”</a:t>
            </a:r>
            <a:endParaRPr lang="x-none" dirty="0"/>
          </a:p>
        </p:txBody>
      </p:sp>
      <p:sp>
        <p:nvSpPr>
          <p:cNvPr id="4" name="Slide Number Placeholder 3"/>
          <p:cNvSpPr>
            <a:spLocks noGrp="1"/>
          </p:cNvSpPr>
          <p:nvPr>
            <p:ph type="sldNum" sz="quarter" idx="5"/>
          </p:nvPr>
        </p:nvSpPr>
        <p:spPr/>
        <p:txBody>
          <a:bodyPr/>
          <a:lstStyle/>
          <a:p>
            <a:fld id="{0A3C37BE-C303-496D-B5CD-85F2937540FC}" type="slidenum">
              <a:rPr lang="x-none" smtClean="0"/>
              <a:t>6</a:t>
            </a:fld>
            <a:endParaRPr lang="x-none"/>
          </a:p>
        </p:txBody>
      </p:sp>
    </p:spTree>
    <p:extLst>
      <p:ext uri="{BB962C8B-B14F-4D97-AF65-F5344CB8AC3E}">
        <p14:creationId xmlns:p14="http://schemas.microsoft.com/office/powerpoint/2010/main" val="3339774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41</a:t>
            </a:fld>
            <a:endParaRPr lang="en-029"/>
          </a:p>
        </p:txBody>
      </p:sp>
    </p:spTree>
    <p:extLst>
      <p:ext uri="{BB962C8B-B14F-4D97-AF65-F5344CB8AC3E}">
        <p14:creationId xmlns:p14="http://schemas.microsoft.com/office/powerpoint/2010/main" val="561154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42</a:t>
            </a:fld>
            <a:endParaRPr lang="en-029"/>
          </a:p>
        </p:txBody>
      </p:sp>
    </p:spTree>
    <p:extLst>
      <p:ext uri="{BB962C8B-B14F-4D97-AF65-F5344CB8AC3E}">
        <p14:creationId xmlns:p14="http://schemas.microsoft.com/office/powerpoint/2010/main" val="404507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029" dirty="0"/>
              <a:t>CPR 23.7</a:t>
            </a:r>
          </a:p>
        </p:txBody>
      </p:sp>
      <p:sp>
        <p:nvSpPr>
          <p:cNvPr id="4" name="Slide Number Placeholder 3"/>
          <p:cNvSpPr>
            <a:spLocks noGrp="1"/>
          </p:cNvSpPr>
          <p:nvPr>
            <p:ph type="sldNum" sz="quarter" idx="5"/>
          </p:nvPr>
        </p:nvSpPr>
        <p:spPr/>
        <p:txBody>
          <a:bodyPr/>
          <a:lstStyle/>
          <a:p>
            <a:fld id="{0A3C37BE-C303-496D-B5CD-85F2937540FC}" type="slidenum">
              <a:rPr lang="en-029" smtClean="0"/>
              <a:t>44</a:t>
            </a:fld>
            <a:endParaRPr lang="en-029"/>
          </a:p>
        </p:txBody>
      </p:sp>
    </p:spTree>
    <p:extLst>
      <p:ext uri="{BB962C8B-B14F-4D97-AF65-F5344CB8AC3E}">
        <p14:creationId xmlns:p14="http://schemas.microsoft.com/office/powerpoint/2010/main" val="221904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029" dirty="0"/>
              <a:t>Court has the power to appoint a Litigation Guardian at its own instance. </a:t>
            </a:r>
          </a:p>
        </p:txBody>
      </p:sp>
      <p:sp>
        <p:nvSpPr>
          <p:cNvPr id="4" name="Slide Number Placeholder 3"/>
          <p:cNvSpPr>
            <a:spLocks noGrp="1"/>
          </p:cNvSpPr>
          <p:nvPr>
            <p:ph type="sldNum" sz="quarter" idx="5"/>
          </p:nvPr>
        </p:nvSpPr>
        <p:spPr/>
        <p:txBody>
          <a:bodyPr/>
          <a:lstStyle/>
          <a:p>
            <a:fld id="{0A3C37BE-C303-496D-B5CD-85F2937540FC}" type="slidenum">
              <a:rPr lang="en-029" smtClean="0"/>
              <a:t>45</a:t>
            </a:fld>
            <a:endParaRPr lang="en-029"/>
          </a:p>
        </p:txBody>
      </p:sp>
    </p:spTree>
    <p:extLst>
      <p:ext uri="{BB962C8B-B14F-4D97-AF65-F5344CB8AC3E}">
        <p14:creationId xmlns:p14="http://schemas.microsoft.com/office/powerpoint/2010/main" val="299415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029" sz="1800" dirty="0">
                <a:latin typeface="Calibri" panose="020F0502020204030204" pitchFamily="34" charset="0"/>
                <a:ea typeface="Calibri" panose="020F0502020204030204" pitchFamily="34" charset="0"/>
                <a:cs typeface="Times New Roman" panose="02020603050405020304" pitchFamily="18" charset="0"/>
              </a:rPr>
              <a:t>CPR 5.10 – Documents must be served on Minor’s parents/guardians or where no parent/guardian, the person they live with. In the case of a Patient, must be served on person the patient lives with or in whose care the Patient is. </a:t>
            </a:r>
          </a:p>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3C37BE-C303-496D-B5CD-85F2937540FC}" type="slidenum">
              <a:rPr lang="en-029" smtClean="0"/>
              <a:t>46</a:t>
            </a:fld>
            <a:endParaRPr lang="en-029"/>
          </a:p>
        </p:txBody>
      </p:sp>
    </p:spTree>
    <p:extLst>
      <p:ext uri="{BB962C8B-B14F-4D97-AF65-F5344CB8AC3E}">
        <p14:creationId xmlns:p14="http://schemas.microsoft.com/office/powerpoint/2010/main" val="2337920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3C37BE-C303-496D-B5CD-85F2937540FC}" type="slidenum">
              <a:rPr lang="en-029" smtClean="0"/>
              <a:t>48</a:t>
            </a:fld>
            <a:endParaRPr lang="en-029"/>
          </a:p>
        </p:txBody>
      </p:sp>
    </p:spTree>
    <p:extLst>
      <p:ext uri="{BB962C8B-B14F-4D97-AF65-F5344CB8AC3E}">
        <p14:creationId xmlns:p14="http://schemas.microsoft.com/office/powerpoint/2010/main" val="3565432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A3C37BE-C303-496D-B5CD-85F2937540FC}" type="slidenum">
              <a:rPr lang="x-none" smtClean="0"/>
              <a:t>49</a:t>
            </a:fld>
            <a:endParaRPr lang="x-none"/>
          </a:p>
        </p:txBody>
      </p:sp>
    </p:spTree>
    <p:extLst>
      <p:ext uri="{BB962C8B-B14F-4D97-AF65-F5344CB8AC3E}">
        <p14:creationId xmlns:p14="http://schemas.microsoft.com/office/powerpoint/2010/main" val="142582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7</a:t>
            </a:fld>
            <a:endParaRPr lang="en-029"/>
          </a:p>
        </p:txBody>
      </p:sp>
    </p:spTree>
    <p:extLst>
      <p:ext uri="{BB962C8B-B14F-4D97-AF65-F5344CB8AC3E}">
        <p14:creationId xmlns:p14="http://schemas.microsoft.com/office/powerpoint/2010/main" val="8261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See RSC O. 16 r 1 – Def may not issue a 3</a:t>
            </a:r>
            <a:r>
              <a:rPr lang="en-US" sz="18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800" dirty="0">
                <a:latin typeface="Calibri" panose="020F0502020204030204" pitchFamily="34" charset="0"/>
                <a:ea typeface="Calibri" panose="020F0502020204030204" pitchFamily="34" charset="0"/>
                <a:cs typeface="Times New Roman" panose="02020603050405020304" pitchFamily="18" charset="0"/>
              </a:rPr>
              <a:t> party notice without leave of the Court unless action is a Writ action and he serves the 3</a:t>
            </a:r>
            <a:r>
              <a:rPr lang="en-US" sz="18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800" dirty="0">
                <a:latin typeface="Calibri" panose="020F0502020204030204" pitchFamily="34" charset="0"/>
                <a:ea typeface="Calibri" panose="020F0502020204030204" pitchFamily="34" charset="0"/>
                <a:cs typeface="Times New Roman" panose="02020603050405020304" pitchFamily="18" charset="0"/>
              </a:rPr>
              <a:t> Party Notice before serving his </a:t>
            </a:r>
            <a:r>
              <a:rPr lang="en-US" sz="1800" dirty="0" err="1">
                <a:latin typeface="Calibri" panose="020F0502020204030204" pitchFamily="34" charset="0"/>
                <a:ea typeface="Calibri" panose="020F0502020204030204" pitchFamily="34" charset="0"/>
                <a:cs typeface="Times New Roman" panose="02020603050405020304" pitchFamily="18" charset="0"/>
              </a:rPr>
              <a:t>Defence</a:t>
            </a:r>
            <a:r>
              <a:rPr lang="en-US" sz="1800" dirty="0">
                <a:latin typeface="Calibri" panose="020F0502020204030204" pitchFamily="34" charset="0"/>
                <a:ea typeface="Calibri" panose="020F0502020204030204" pitchFamily="34" charset="0"/>
                <a:cs typeface="Times New Roman" panose="02020603050405020304" pitchFamily="18" charset="0"/>
              </a:rPr>
              <a:t> on the Plaintiff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No leave required if 3</a:t>
            </a:r>
            <a:r>
              <a:rPr lang="en-US" sz="18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800" dirty="0">
                <a:latin typeface="Calibri" panose="020F0502020204030204" pitchFamily="34" charset="0"/>
                <a:ea typeface="Calibri" panose="020F0502020204030204" pitchFamily="34" charset="0"/>
                <a:cs typeface="Times New Roman" panose="02020603050405020304" pitchFamily="18" charset="0"/>
              </a:rPr>
              <a:t> Party Notice is being issued in a Writ action and prior to Defendant serving his </a:t>
            </a:r>
            <a:r>
              <a:rPr lang="en-US" sz="1800" dirty="0" err="1">
                <a:latin typeface="Calibri" panose="020F0502020204030204" pitchFamily="34" charset="0"/>
                <a:ea typeface="Calibri" panose="020F0502020204030204" pitchFamily="34" charset="0"/>
                <a:cs typeface="Times New Roman" panose="02020603050405020304" pitchFamily="18" charset="0"/>
              </a:rPr>
              <a:t>Defence</a:t>
            </a:r>
            <a:r>
              <a:rPr lang="en-US" sz="1800" dirty="0">
                <a:latin typeface="Calibri" panose="020F0502020204030204" pitchFamily="34" charset="0"/>
                <a:ea typeface="Calibri" panose="020F0502020204030204" pitchFamily="34" charset="0"/>
                <a:cs typeface="Times New Roman" panose="02020603050405020304" pitchFamily="18" charset="0"/>
              </a:rPr>
              <a:t> on Plaintiff</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8</a:t>
            </a:fld>
            <a:endParaRPr lang="en-029"/>
          </a:p>
        </p:txBody>
      </p:sp>
    </p:spTree>
    <p:extLst>
      <p:ext uri="{BB962C8B-B14F-4D97-AF65-F5344CB8AC3E}">
        <p14:creationId xmlns:p14="http://schemas.microsoft.com/office/powerpoint/2010/main" val="337468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18.7 – Additional Claim made when appropriate claim form is file (date stamped manually or electronically)</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-If a Defendant wishes to make Additional Claim (something other than a Counterclaim or claim for Contribution or Indemnity against an existing party) No leave required once the Additional Claim issued before or at the same time the </a:t>
            </a:r>
            <a:r>
              <a:rPr lang="en-US" sz="1800" dirty="0" err="1">
                <a:latin typeface="Calibri" panose="020F0502020204030204" pitchFamily="34" charset="0"/>
                <a:ea typeface="Calibri" panose="020F0502020204030204" pitchFamily="34" charset="0"/>
                <a:cs typeface="Times New Roman" panose="02020603050405020304" pitchFamily="18" charset="0"/>
              </a:rPr>
              <a:t>Defence</a:t>
            </a:r>
            <a:r>
              <a:rPr lang="en-US" sz="1800" dirty="0">
                <a:latin typeface="Calibri" panose="020F0502020204030204" pitchFamily="34" charset="0"/>
                <a:ea typeface="Calibri" panose="020F0502020204030204" pitchFamily="34" charset="0"/>
                <a:cs typeface="Times New Roman" panose="02020603050405020304" pitchFamily="18" charset="0"/>
              </a:rPr>
              <a:t> is filed. If any other time, leave of Court required. </a:t>
            </a:r>
            <a:r>
              <a:rPr lang="en-US" sz="1800" dirty="0" err="1">
                <a:latin typeface="Calibri" panose="020F0502020204030204" pitchFamily="34" charset="0"/>
                <a:ea typeface="Calibri" panose="020F0502020204030204" pitchFamily="34" charset="0"/>
                <a:cs typeface="Times New Roman" panose="02020603050405020304" pitchFamily="18" charset="0"/>
              </a:rPr>
              <a:t>Applic</a:t>
            </a:r>
            <a:r>
              <a:rPr lang="en-US" sz="1800" dirty="0">
                <a:latin typeface="Calibri" panose="020F0502020204030204" pitchFamily="34" charset="0"/>
                <a:ea typeface="Calibri" panose="020F0502020204030204" pitchFamily="34" charset="0"/>
                <a:cs typeface="Times New Roman" panose="02020603050405020304" pitchFamily="18" charset="0"/>
              </a:rPr>
              <a:t> may be </a:t>
            </a:r>
            <a:r>
              <a:rPr lang="en-US" sz="1800" dirty="0" err="1">
                <a:latin typeface="Calibri" panose="020F0502020204030204" pitchFamily="34" charset="0"/>
                <a:ea typeface="Calibri" panose="020F0502020204030204" pitchFamily="34" charset="0"/>
                <a:cs typeface="Times New Roman" panose="02020603050405020304" pitchFamily="18" charset="0"/>
              </a:rPr>
              <a:t>exparte</a:t>
            </a:r>
            <a:endParaRPr lang="en-029" sz="1800" dirty="0">
              <a:latin typeface="Calibri" panose="020F0502020204030204" pitchFamily="34" charset="0"/>
              <a:ea typeface="Calibri" panose="020F0502020204030204" pitchFamily="34" charset="0"/>
              <a:cs typeface="Times New Roman" panose="02020603050405020304" pitchFamily="18" charset="0"/>
            </a:endParaRPr>
          </a:p>
          <a:p>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9</a:t>
            </a:fld>
            <a:endParaRPr lang="en-029"/>
          </a:p>
        </p:txBody>
      </p:sp>
    </p:spTree>
    <p:extLst>
      <p:ext uri="{BB962C8B-B14F-4D97-AF65-F5344CB8AC3E}">
        <p14:creationId xmlns:p14="http://schemas.microsoft.com/office/powerpoint/2010/main" val="146434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Practice Direction 18  also speaks in detail as to how the documents should be styled when Additional Claims are involved and how parties should be referred to in the pleadings</a:t>
            </a:r>
            <a:endParaRPr lang="en-029" dirty="0"/>
          </a:p>
        </p:txBody>
      </p:sp>
      <p:sp>
        <p:nvSpPr>
          <p:cNvPr id="4" name="Slide Number Placeholder 3"/>
          <p:cNvSpPr>
            <a:spLocks noGrp="1"/>
          </p:cNvSpPr>
          <p:nvPr>
            <p:ph type="sldNum" sz="quarter" idx="5"/>
          </p:nvPr>
        </p:nvSpPr>
        <p:spPr/>
        <p:txBody>
          <a:bodyPr/>
          <a:lstStyle/>
          <a:p>
            <a:fld id="{0A3C37BE-C303-496D-B5CD-85F2937540FC}" type="slidenum">
              <a:rPr lang="en-029" smtClean="0"/>
              <a:t>12</a:t>
            </a:fld>
            <a:endParaRPr lang="en-029"/>
          </a:p>
        </p:txBody>
      </p:sp>
    </p:spTree>
    <p:extLst>
      <p:ext uri="{BB962C8B-B14F-4D97-AF65-F5344CB8AC3E}">
        <p14:creationId xmlns:p14="http://schemas.microsoft.com/office/powerpoint/2010/main" val="130792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Part 18.9  Where Ct has to consider whether to:</a:t>
            </a:r>
          </a:p>
          <a:p>
            <a:pPr marL="232936" indent="-232936">
              <a:buAutoNum type="arabicParenBoth"/>
            </a:pPr>
            <a:r>
              <a:rPr lang="en-029" dirty="0"/>
              <a:t>Permit an additional claim (i.e. give leave for issue)</a:t>
            </a:r>
          </a:p>
          <a:p>
            <a:pPr marL="232936" indent="-232936">
              <a:buAutoNum type="arabicParenBoth"/>
            </a:pPr>
            <a:r>
              <a:rPr lang="en-029" dirty="0"/>
              <a:t>Dismiss an additional claim, or</a:t>
            </a:r>
          </a:p>
          <a:p>
            <a:pPr marL="232936" indent="-232936">
              <a:buAutoNum type="arabicParenBoth"/>
            </a:pPr>
            <a:r>
              <a:rPr lang="en-029" dirty="0"/>
              <a:t>Direct the Additional Claim be dealt with as a separate action,</a:t>
            </a:r>
          </a:p>
          <a:p>
            <a:endParaRPr lang="en-029" dirty="0"/>
          </a:p>
          <a:p>
            <a:r>
              <a:rPr lang="en-029" dirty="0"/>
              <a:t>CPR sets out the issues the Ct must consider at 18.9</a:t>
            </a:r>
          </a:p>
        </p:txBody>
      </p:sp>
      <p:sp>
        <p:nvSpPr>
          <p:cNvPr id="4" name="Slide Number Placeholder 3"/>
          <p:cNvSpPr>
            <a:spLocks noGrp="1"/>
          </p:cNvSpPr>
          <p:nvPr>
            <p:ph type="sldNum" sz="quarter" idx="5"/>
          </p:nvPr>
        </p:nvSpPr>
        <p:spPr/>
        <p:txBody>
          <a:bodyPr/>
          <a:lstStyle/>
          <a:p>
            <a:fld id="{0A3C37BE-C303-496D-B5CD-85F2937540FC}" type="slidenum">
              <a:rPr lang="en-029" smtClean="0"/>
              <a:t>13</a:t>
            </a:fld>
            <a:endParaRPr lang="en-029"/>
          </a:p>
        </p:txBody>
      </p:sp>
    </p:spTree>
    <p:extLst>
      <p:ext uri="{BB962C8B-B14F-4D97-AF65-F5344CB8AC3E}">
        <p14:creationId xmlns:p14="http://schemas.microsoft.com/office/powerpoint/2010/main" val="204605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- 18.11(2)(b) </a:t>
            </a:r>
          </a:p>
        </p:txBody>
      </p:sp>
      <p:sp>
        <p:nvSpPr>
          <p:cNvPr id="4" name="Slide Number Placeholder 3"/>
          <p:cNvSpPr>
            <a:spLocks noGrp="1"/>
          </p:cNvSpPr>
          <p:nvPr>
            <p:ph type="sldNum" sz="quarter" idx="5"/>
          </p:nvPr>
        </p:nvSpPr>
        <p:spPr/>
        <p:txBody>
          <a:bodyPr/>
          <a:lstStyle/>
          <a:p>
            <a:fld id="{0A3C37BE-C303-496D-B5CD-85F2937540FC}" type="slidenum">
              <a:rPr lang="en-029" smtClean="0"/>
              <a:t>14</a:t>
            </a:fld>
            <a:endParaRPr lang="en-029"/>
          </a:p>
        </p:txBody>
      </p:sp>
    </p:spTree>
    <p:extLst>
      <p:ext uri="{BB962C8B-B14F-4D97-AF65-F5344CB8AC3E}">
        <p14:creationId xmlns:p14="http://schemas.microsoft.com/office/powerpoint/2010/main" val="35899228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The new civil procedure rules</a:t>
            </a:r>
            <a:br>
              <a:rPr lang="en-US" dirty="0"/>
            </a:br>
            <a:r>
              <a:rPr lang="en-US" dirty="0"/>
              <a:t>parts 18 - 23</a:t>
            </a:r>
          </a:p>
        </p:txBody>
      </p:sp>
      <p:sp>
        <p:nvSpPr>
          <p:cNvPr id="7" name="Subtitle 6"/>
          <p:cNvSpPr>
            <a:spLocks noGrp="1"/>
          </p:cNvSpPr>
          <p:nvPr>
            <p:ph type="subTitle" idx="1"/>
          </p:nvPr>
        </p:nvSpPr>
        <p:spPr/>
        <p:txBody>
          <a:bodyPr/>
          <a:lstStyle/>
          <a:p>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Additional Claim (cont’d)</a:t>
            </a:r>
          </a:p>
        </p:txBody>
      </p:sp>
      <p:graphicFrame>
        <p:nvGraphicFramePr>
          <p:cNvPr id="4" name="Content Placeholder 4">
            <a:extLst>
              <a:ext uri="{FF2B5EF4-FFF2-40B4-BE49-F238E27FC236}">
                <a16:creationId xmlns:a16="http://schemas.microsoft.com/office/drawing/2014/main" xmlns="" id="{729D96C3-49EA-A9CF-0986-E2578AD4FE6D}"/>
              </a:ext>
            </a:extLst>
          </p:cNvPr>
          <p:cNvGraphicFramePr>
            <a:graphicFrameLocks noGrp="1"/>
          </p:cNvGraphicFramePr>
          <p:nvPr>
            <p:ph idx="1"/>
            <p:extLst>
              <p:ext uri="{D42A27DB-BD31-4B8C-83A1-F6EECF244321}">
                <p14:modId xmlns:p14="http://schemas.microsoft.com/office/powerpoint/2010/main" val="1809969177"/>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25195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of Counterclaim &amp; Additional Claims </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600200"/>
            <a:ext cx="9982200" cy="4778022"/>
          </a:xfrm>
        </p:spPr>
        <p:txBody>
          <a:bodyPr>
            <a:normAutofit fontScale="92500" lnSpcReduction="20000"/>
          </a:bodyPr>
          <a:lstStyle/>
          <a:p>
            <a:pPr marL="0" marR="0" indent="0">
              <a:spcBef>
                <a:spcPts val="0"/>
              </a:spcBef>
              <a:spcAft>
                <a:spcPts val="0"/>
              </a:spcAft>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Service of Claim Form (18.8)</a:t>
            </a:r>
          </a:p>
          <a:p>
            <a:pPr marL="0" marR="0" indent="0">
              <a:spcBef>
                <a:spcPts val="0"/>
              </a:spcBef>
              <a:spcAft>
                <a:spcPts val="0"/>
              </a:spcAft>
              <a:buNone/>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Where no leave was required and </a:t>
            </a:r>
            <a:r>
              <a:rPr lang="en-US" sz="2600" dirty="0">
                <a:latin typeface="Calibri" panose="020F0502020204030204" pitchFamily="34" charset="0"/>
                <a:ea typeface="Calibri" panose="020F0502020204030204" pitchFamily="34" charset="0"/>
                <a:cs typeface="Times New Roman" panose="02020603050405020304" pitchFamily="18" charset="0"/>
              </a:rPr>
              <a:t>counterclaiming </a:t>
            </a:r>
            <a:r>
              <a:rPr lang="en-US" sz="2600" dirty="0">
                <a:effectLst/>
                <a:latin typeface="Calibri" panose="020F0502020204030204" pitchFamily="34" charset="0"/>
                <a:ea typeface="Calibri" panose="020F0502020204030204" pitchFamily="34" charset="0"/>
                <a:cs typeface="Times New Roman" panose="02020603050405020304" pitchFamily="18" charset="0"/>
              </a:rPr>
              <a:t>against an additional party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only? Serve claim form on every other party to proceedings when serving your  </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latin typeface="Calibri" panose="020F0502020204030204" pitchFamily="34" charset="0"/>
                <a:ea typeface="Calibri" panose="020F0502020204030204" pitchFamily="34" charset="0"/>
                <a:cs typeface="Times New Roman" panose="02020603050405020304" pitchFamily="18" charset="0"/>
              </a:rPr>
              <a:t>Where no leave was required and making an</a:t>
            </a:r>
            <a:r>
              <a:rPr lang="en-US" sz="2600" dirty="0">
                <a:effectLst/>
                <a:latin typeface="Calibri" panose="020F0502020204030204" pitchFamily="34" charset="0"/>
                <a:ea typeface="Calibri" panose="020F0502020204030204" pitchFamily="34" charset="0"/>
                <a:cs typeface="Times New Roman" panose="02020603050405020304" pitchFamily="18" charset="0"/>
              </a:rPr>
              <a:t> Additional Claim? Additional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Claim must be served on the person against whom it is made within 14 days of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issue.</a:t>
            </a:r>
          </a:p>
          <a:p>
            <a:pPr marL="0" marR="0" indent="0">
              <a:spcBef>
                <a:spcPts val="0"/>
              </a:spcBef>
              <a:spcAft>
                <a:spcPts val="0"/>
              </a:spcAft>
              <a:buNone/>
            </a:pPr>
            <a:endParaRPr lang="en-029"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latin typeface="Calibri" panose="020F0502020204030204" pitchFamily="34" charset="0"/>
                <a:ea typeface="Calibri" panose="020F0502020204030204" pitchFamily="34" charset="0"/>
                <a:cs typeface="Times New Roman" panose="02020603050405020304" pitchFamily="18" charset="0"/>
              </a:rPr>
              <a:t>Where leave of Court was </a:t>
            </a:r>
            <a:r>
              <a:rPr lang="en-US" sz="2600" dirty="0">
                <a:effectLst/>
                <a:latin typeface="Calibri" panose="020F0502020204030204" pitchFamily="34" charset="0"/>
                <a:ea typeface="Calibri" panose="020F0502020204030204" pitchFamily="34" charset="0"/>
                <a:cs typeface="Times New Roman" panose="02020603050405020304" pitchFamily="18" charset="0"/>
              </a:rPr>
              <a:t>required? Court  should give directions for service  </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as part of its order.</a:t>
            </a:r>
          </a:p>
          <a:p>
            <a:pPr marL="0" marR="0">
              <a:spcBef>
                <a:spcPts val="0"/>
              </a:spcBef>
              <a:spcAft>
                <a:spcPts val="0"/>
              </a:spcAf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Effect of Service of an Additional Claim (18.10)</a:t>
            </a:r>
          </a:p>
          <a:p>
            <a:pPr marL="0" marR="0" indent="0">
              <a:spcBef>
                <a:spcPts val="0"/>
              </a:spcBef>
              <a:spcAft>
                <a:spcPts val="0"/>
              </a:spcAft>
              <a:buNone/>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latin typeface="Calibri" panose="020F0502020204030204" pitchFamily="34" charset="0"/>
                <a:ea typeface="Calibri" panose="020F0502020204030204" pitchFamily="34" charset="0"/>
                <a:cs typeface="Times New Roman" panose="02020603050405020304" pitchFamily="18" charset="0"/>
              </a:rPr>
              <a:t>Service of an Additional Claim makes a person a party to proceedings if he is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not already.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029" dirty="0"/>
          </a:p>
        </p:txBody>
      </p:sp>
      <p:sp>
        <p:nvSpPr>
          <p:cNvPr id="4" name="Slide Number Placeholder 3"/>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198422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Leave to Issue an Additional Claim</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p:txBody>
          <a:bodyPr>
            <a:normAutofit/>
          </a:bodyPr>
          <a:lstStyle/>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Per Practice Direction 18 an Applicant must file evidence setting out:</a:t>
            </a:r>
          </a:p>
          <a:p>
            <a:pPr marL="0" marR="0">
              <a:spcBef>
                <a:spcPts val="0"/>
              </a:spcBef>
              <a:spcAft>
                <a:spcPts val="0"/>
              </a:spcAft>
            </a:pPr>
            <a:endParaRPr lang="en-029"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rabi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Stage of proceedings &amp; timetable of claim to date</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rabi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Nature of the Additional Claim or details of the question/issue to be decided</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rabi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Summary of the facts on which Additional Claim is based</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rabi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Name &amp; address of proposed additional party</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rabi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Explanation of any delay</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029"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NB - </a:t>
            </a:r>
            <a:r>
              <a:rPr lang="en-US" sz="2400" dirty="0">
                <a:effectLst/>
                <a:latin typeface="Calibri" panose="020F0502020204030204" pitchFamily="34" charset="0"/>
                <a:ea typeface="Calibri" panose="020F0502020204030204" pitchFamily="34" charset="0"/>
                <a:cs typeface="Times New Roman" panose="02020603050405020304" pitchFamily="18" charset="0"/>
              </a:rPr>
              <a:t>Content of Additional Claim must be verified by Statement of Truth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32811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Claim or Separate Claim?</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p:txBody>
          <a:bodyPr>
            <a:normAutofit/>
          </a:bodyPr>
          <a:lstStyle/>
          <a:p>
            <a:pPr>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Where Court </a:t>
            </a:r>
            <a:r>
              <a:rPr lang="en-US" sz="2400" dirty="0">
                <a:latin typeface="Calibri" panose="020F0502020204030204" pitchFamily="34" charset="0"/>
                <a:ea typeface="Calibri" panose="020F0502020204030204" pitchFamily="34" charset="0"/>
                <a:cs typeface="Times New Roman" panose="02020603050405020304" pitchFamily="18" charset="0"/>
              </a:rPr>
              <a:t>is deciding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whether </a:t>
            </a:r>
            <a:r>
              <a:rPr lang="en-US" sz="2400" dirty="0">
                <a:latin typeface="Calibri" panose="020F0502020204030204" pitchFamily="34" charset="0"/>
                <a:ea typeface="Calibri" panose="020F0502020204030204" pitchFamily="34" charset="0"/>
                <a:cs typeface="Times New Roman" panose="02020603050405020304" pitchFamily="18" charset="0"/>
              </a:rPr>
              <a:t>to </a:t>
            </a:r>
            <a:r>
              <a:rPr lang="en-US" sz="2400" dirty="0">
                <a:effectLst/>
                <a:latin typeface="Calibri" panose="020F0502020204030204" pitchFamily="34" charset="0"/>
                <a:ea typeface="Calibri" panose="020F0502020204030204" pitchFamily="34" charset="0"/>
                <a:cs typeface="Times New Roman" panose="02020603050405020304" pitchFamily="18" charset="0"/>
              </a:rPr>
              <a:t>permit or dismiss an Additional </a:t>
            </a:r>
            <a:r>
              <a:rPr lang="en-US" sz="2400" dirty="0">
                <a:latin typeface="Calibri" panose="020F0502020204030204" pitchFamily="34" charset="0"/>
                <a:ea typeface="Calibri" panose="020F0502020204030204" pitchFamily="34" charset="0"/>
                <a:cs typeface="Times New Roman" panose="02020603050405020304" pitchFamily="18" charset="0"/>
              </a:rPr>
              <a:t>C</a:t>
            </a:r>
            <a:r>
              <a:rPr lang="en-US" sz="2400" dirty="0">
                <a:effectLst/>
                <a:latin typeface="Calibri" panose="020F0502020204030204" pitchFamily="34" charset="0"/>
                <a:ea typeface="Calibri" panose="020F0502020204030204" pitchFamily="34" charset="0"/>
                <a:cs typeface="Times New Roman" panose="02020603050405020304" pitchFamily="18" charset="0"/>
              </a:rPr>
              <a:t>laim or to direct it be dealt with as a separate action, the Court must consider:</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 connection between the existing and Additional Claim &amp; the claim of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Claimant against the Defendant (i.e. the primary claim),</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(b) whether the additional claimant is seeking substantially the same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remedy that some other party is claiming from him, and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(c) whether the Additional </a:t>
            </a:r>
            <a:r>
              <a:rPr lang="en-US" sz="2400" dirty="0">
                <a:latin typeface="Calibri" panose="020F0502020204030204" pitchFamily="34" charset="0"/>
                <a:ea typeface="Calibri" panose="020F0502020204030204" pitchFamily="34" charset="0"/>
                <a:cs typeface="Times New Roman" panose="02020603050405020304" pitchFamily="18" charset="0"/>
              </a:rPr>
              <a:t>C</a:t>
            </a:r>
            <a:r>
              <a:rPr lang="en-US" sz="2400" dirty="0">
                <a:effectLst/>
                <a:latin typeface="Calibri" panose="020F0502020204030204" pitchFamily="34" charset="0"/>
                <a:ea typeface="Calibri" panose="020F0502020204030204" pitchFamily="34" charset="0"/>
                <a:cs typeface="Times New Roman" panose="02020603050405020304" pitchFamily="18" charset="0"/>
              </a:rPr>
              <a:t>laimant wants the Court to decide any </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question connected with the subject matter of the proceedings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 not only between the existing parties but also between the 		existing parties and someone who is not already a party; or</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(ii) against an existing party in some further capacity. (18.9)</a:t>
            </a:r>
            <a:endParaRPr lang="en-029"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407746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Claim &amp; Default Judgment?</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p:txBody>
          <a:bodyPr>
            <a:noAutofit/>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Special provisions relating to Default Judgment (18.11)</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Provided the Additional Claim is not a Counterclaim or Claim for Contribution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or Indemnity, a  </a:t>
            </a: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arty served an Additional Claim who does not file an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Acknowledgement of Service or 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the Additional Claim is:</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D</a:t>
            </a:r>
            <a:r>
              <a:rPr lang="en-US" sz="2400" dirty="0">
                <a:effectLst/>
                <a:latin typeface="Calibri" panose="020F0502020204030204" pitchFamily="34" charset="0"/>
                <a:ea typeface="Calibri" panose="020F0502020204030204" pitchFamily="34" charset="0"/>
                <a:cs typeface="Times New Roman" panose="02020603050405020304" pitchFamily="18" charset="0"/>
              </a:rPr>
              <a:t>eemed to admit the Additional Claim</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 Bound by any judgment or decision in the proceedings relevant to any  	   matter in the Additional Claim.</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029"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Default Judgment given against an Additional Claimant, he can himself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obtain judgment in respect of the Additional Claim by filing a request in the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relevant practice form.  The Additional Claimant will need leave to enter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judgment under this section if he has not satisfied the Default Judgment that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was given against him OR he wishes to obtain judgment for any remedy other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than a Contribution or Indemnity</a:t>
            </a:r>
            <a:endParaRPr lang="en-029"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151833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of Additional Claim  </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p:txBody>
          <a:bodyPr>
            <a:noAutofit/>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Service on a Non-Party (18.12)</a:t>
            </a:r>
          </a:p>
          <a:p>
            <a:pPr marL="0" marR="0" indent="0">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When serving an Additional Claim form on someone who is not already party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the proceedings, you must also serve:</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(1)</a:t>
            </a:r>
            <a:r>
              <a:rPr lang="en-US" sz="2400" dirty="0">
                <a:effectLst/>
                <a:latin typeface="Calibri" panose="020F0502020204030204" pitchFamily="34" charset="0"/>
                <a:ea typeface="Calibri" panose="020F0502020204030204" pitchFamily="34" charset="0"/>
                <a:cs typeface="Times New Roman" panose="02020603050405020304" pitchFamily="18" charset="0"/>
              </a:rPr>
              <a:t> a form to defend the claim,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(2) </a:t>
            </a:r>
            <a:r>
              <a:rPr lang="en-US" sz="2400" dirty="0">
                <a:effectLst/>
                <a:latin typeface="Calibri" panose="020F0502020204030204" pitchFamily="34" charset="0"/>
                <a:ea typeface="Calibri" panose="020F0502020204030204" pitchFamily="34" charset="0"/>
                <a:cs typeface="Times New Roman" panose="02020603050405020304" pitchFamily="18" charset="0"/>
              </a:rPr>
              <a:t>a form to admit the claim,</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(3)</a:t>
            </a:r>
            <a:r>
              <a:rPr lang="en-US" sz="2400" dirty="0">
                <a:effectLst/>
                <a:latin typeface="Calibri" panose="020F0502020204030204" pitchFamily="34" charset="0"/>
                <a:ea typeface="Calibri" panose="020F0502020204030204" pitchFamily="34" charset="0"/>
                <a:cs typeface="Times New Roman" panose="02020603050405020304" pitchFamily="18" charset="0"/>
              </a:rPr>
              <a:t> a form to acknowledge service,</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(4)</a:t>
            </a:r>
            <a:r>
              <a:rPr lang="en-US" sz="2400" dirty="0">
                <a:effectLst/>
                <a:latin typeface="Calibri" panose="020F0502020204030204" pitchFamily="34" charset="0"/>
                <a:ea typeface="Calibri" panose="020F0502020204030204" pitchFamily="34" charset="0"/>
                <a:cs typeface="Times New Roman" panose="02020603050405020304" pitchFamily="18" charset="0"/>
              </a:rPr>
              <a:t> a copy of every </a:t>
            </a: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tatement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a:t>
            </a:r>
            <a:r>
              <a:rPr lang="en-US" sz="2400" dirty="0">
                <a:latin typeface="Calibri" panose="020F0502020204030204" pitchFamily="34" charset="0"/>
                <a:ea typeface="Calibri" panose="020F0502020204030204" pitchFamily="34" charset="0"/>
                <a:cs typeface="Times New Roman" panose="02020603050405020304" pitchFamily="18" charset="0"/>
              </a:rPr>
              <a:t>C</a:t>
            </a:r>
            <a:r>
              <a:rPr lang="en-US" sz="2400" dirty="0">
                <a:effectLst/>
                <a:latin typeface="Calibri" panose="020F0502020204030204" pitchFamily="34" charset="0"/>
                <a:ea typeface="Calibri" panose="020F0502020204030204" pitchFamily="34" charset="0"/>
                <a:cs typeface="Times New Roman" panose="02020603050405020304" pitchFamily="18" charset="0"/>
              </a:rPr>
              <a:t>ase already served in the proceedings,  </a:t>
            </a:r>
            <a:r>
              <a:rPr lang="en-US" sz="2400" dirty="0">
                <a:latin typeface="Calibri" panose="020F0502020204030204" pitchFamily="34" charset="0"/>
                <a:ea typeface="Calibri" panose="020F0502020204030204" pitchFamily="34" charset="0"/>
                <a:cs typeface="Times New Roman" panose="02020603050405020304" pitchFamily="18" charset="0"/>
              </a:rPr>
              <a:t>	(5) </a:t>
            </a:r>
            <a:r>
              <a:rPr lang="en-US" sz="2400" dirty="0">
                <a:effectLst/>
                <a:latin typeface="Calibri" panose="020F0502020204030204" pitchFamily="34" charset="0"/>
                <a:ea typeface="Calibri" panose="020F0502020204030204" pitchFamily="34" charset="0"/>
                <a:cs typeface="Times New Roman" panose="02020603050405020304" pitchFamily="18" charset="0"/>
              </a:rPr>
              <a:t>any other document(s) the Court directs.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Additional Claim form itself must also be served on all existing parties.</a:t>
            </a:r>
            <a:endParaRPr lang="en-029"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29114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Defence</a:t>
            </a:r>
            <a:r>
              <a:rPr lang="en-US" dirty="0"/>
              <a:t> Filed to Additional Claim?  </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600200"/>
            <a:ext cx="9982200" cy="4755444"/>
          </a:xfrm>
        </p:spPr>
        <p:txBody>
          <a:bodyPr>
            <a:noAutofit/>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Management Where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Filed (18.13)</a:t>
            </a:r>
          </a:p>
          <a:p>
            <a:pPr marL="0" marR="0" indent="0">
              <a:spcBef>
                <a:spcPts val="0"/>
              </a:spcBef>
              <a:spcAft>
                <a:spcPts val="0"/>
              </a:spcAft>
              <a:buNone/>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Where 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filed to an Additional Claim, the Court must case manage and give appropriate directions to ensure as far as practicable, the original claim and additional claims are managed together.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Per Practice Direction 18 - When </a:t>
            </a:r>
            <a:r>
              <a:rPr lang="en-US" sz="2400" dirty="0">
                <a:latin typeface="Calibri" panose="020F0502020204030204" pitchFamily="34" charset="0"/>
                <a:ea typeface="Calibri" panose="020F0502020204030204" pitchFamily="34" charset="0"/>
                <a:cs typeface="Times New Roman" panose="02020603050405020304" pitchFamily="18" charset="0"/>
              </a:rPr>
              <a:t>managing a Case</a:t>
            </a:r>
            <a:r>
              <a:rPr lang="en-US" sz="2400" dirty="0">
                <a:effectLst/>
                <a:latin typeface="Calibri" panose="020F0502020204030204" pitchFamily="34" charset="0"/>
                <a:ea typeface="Calibri" panose="020F0502020204030204" pitchFamily="34" charset="0"/>
                <a:cs typeface="Times New Roman" panose="02020603050405020304" pitchFamily="18" charset="0"/>
              </a:rPr>
              <a:t>, Court can exercise various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powers. </a:t>
            </a:r>
            <a:r>
              <a:rPr lang="en-US" sz="2400" dirty="0">
                <a:latin typeface="Calibri" panose="020F0502020204030204" pitchFamily="34" charset="0"/>
                <a:ea typeface="Calibri" panose="020F0502020204030204" pitchFamily="34" charset="0"/>
                <a:cs typeface="Times New Roman" panose="02020603050405020304" pitchFamily="18" charset="0"/>
              </a:rPr>
              <a:t>It may</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(1) treat the case management like a summary judgment hearing</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(2) dismiss the Additional Claim</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(3) give directions re: dealing with the Additional Claim</a:t>
            </a:r>
          </a:p>
          <a:p>
            <a:pPr marL="0" marR="0" lv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(4) give directions as to the part the Additional Defendant will take at   </a:t>
            </a:r>
          </a:p>
          <a:p>
            <a:pPr marL="0" marR="0" lv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trial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5</a:t>
            </a:r>
            <a:r>
              <a:rPr lang="en-US" sz="2400" dirty="0">
                <a:effectLst/>
                <a:latin typeface="Calibri" panose="020F0502020204030204" pitchFamily="34" charset="0"/>
                <a:ea typeface="Calibri" panose="020F0502020204030204" pitchFamily="34" charset="0"/>
                <a:cs typeface="Times New Roman" panose="02020603050405020304" pitchFamily="18" charset="0"/>
              </a:rPr>
              <a:t>) give directions re: the extent to which Additional Defendant is to be  </a:t>
            </a:r>
          </a:p>
          <a:p>
            <a:pPr marL="0" marR="0" lv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bound by any judgment or decision in the Claim.</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029" sz="2400" dirty="0"/>
          </a:p>
        </p:txBody>
      </p:sp>
      <p:sp>
        <p:nvSpPr>
          <p:cNvPr id="4" name="Slide Number Placeholder 3"/>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22601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00"/>
                                        <p:tgtEl>
                                          <p:spTgt spid="3">
                                            <p:txEl>
                                              <p:pRg st="12" end="12"/>
                                            </p:txEl>
                                          </p:spTgt>
                                        </p:tgtEl>
                                      </p:cBhvr>
                                    </p:animEffect>
                                    <p:anim calcmode="lin" valueType="num">
                                      <p:cBhvr>
                                        <p:cTn id="4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19 – addition &amp;  </a:t>
            </a:r>
            <a:br>
              <a:rPr lang="en-US" dirty="0"/>
            </a:br>
            <a:r>
              <a:rPr lang="en-US" dirty="0"/>
              <a:t>                  Substitution of </a:t>
            </a:r>
            <a:br>
              <a:rPr lang="en-US" dirty="0"/>
            </a:br>
            <a:r>
              <a:rPr lang="en-US" dirty="0"/>
              <a:t>                  parties</a:t>
            </a:r>
          </a:p>
        </p:txBody>
      </p:sp>
      <p:sp>
        <p:nvSpPr>
          <p:cNvPr id="3" name="Slide Number Placeholder 2"/>
          <p:cNvSpPr>
            <a:spLocks noGrp="1"/>
          </p:cNvSpPr>
          <p:nvPr>
            <p:ph type="sldNum" sz="quarter" idx="12"/>
          </p:nvPr>
        </p:nvSpPr>
        <p:spPr/>
        <p:txBody>
          <a:bodyPr/>
          <a:lstStyle/>
          <a:p>
            <a:fld id="{0FF54DE5-C571-48E8-A5BC-B369434E2F44}" type="slidenum">
              <a:rPr lang="en-US" smtClean="0"/>
              <a:pPr/>
              <a:t>17</a:t>
            </a:fld>
            <a:endParaRPr lang="en-US"/>
          </a:p>
        </p:txBody>
      </p:sp>
    </p:spTree>
    <p:extLst>
      <p:ext uri="{BB962C8B-B14F-4D97-AF65-F5344CB8AC3E}">
        <p14:creationId xmlns:p14="http://schemas.microsoft.com/office/powerpoint/2010/main" val="409461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Change of Parties (19.2)</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942866"/>
          </a:xfrm>
        </p:spPr>
        <p:txBody>
          <a:bodyPr>
            <a:normAutofit fontScale="25000" lnSpcReduction="20000"/>
          </a:bodyPr>
          <a:lstStyle/>
          <a:p>
            <a:pPr marL="0" marR="0">
              <a:lnSpc>
                <a:spcPct val="120000"/>
              </a:lnSpc>
              <a:spcBef>
                <a:spcPts val="0"/>
              </a:spcBef>
            </a:pPr>
            <a:r>
              <a:rPr lang="en-US" sz="8000" dirty="0">
                <a:effectLst/>
                <a:latin typeface="Calibri" panose="020F0502020204030204" pitchFamily="34" charset="0"/>
                <a:ea typeface="Calibri" panose="020F0502020204030204" pitchFamily="34" charset="0"/>
                <a:cs typeface="Times New Roman" panose="02020603050405020304" pitchFamily="18" charset="0"/>
              </a:rPr>
              <a:t>Claimant can add a new Defendant at any time before the Case Management    </a:t>
            </a: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Conference (CMC) without leave by filing an Amended Claim Form and Statement of Claim.</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8000" dirty="0">
                <a:effectLst/>
                <a:latin typeface="Calibri" panose="020F0502020204030204" pitchFamily="34" charset="0"/>
                <a:ea typeface="Calibri" panose="020F0502020204030204" pitchFamily="34" charset="0"/>
                <a:cs typeface="Times New Roman" panose="02020603050405020304" pitchFamily="18" charset="0"/>
              </a:rPr>
              <a:t>	- Rules applicable to service of claim will apply. </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 Note </a:t>
            </a:r>
            <a:r>
              <a:rPr lang="en-US" sz="8000" dirty="0">
                <a:effectLst/>
                <a:latin typeface="Calibri" panose="020F0502020204030204" pitchFamily="34" charset="0"/>
                <a:ea typeface="Calibri" panose="020F0502020204030204" pitchFamily="34" charset="0"/>
                <a:cs typeface="Times New Roman" panose="02020603050405020304" pitchFamily="18" charset="0"/>
              </a:rPr>
              <a:t>Rule 18 deals with Defendants adding additional parties</a:t>
            </a:r>
            <a:r>
              <a:rPr lang="en-US" sz="8000" dirty="0">
                <a:latin typeface="Calibri" panose="020F0502020204030204" pitchFamily="34" charset="0"/>
                <a:ea typeface="Calibri" panose="020F0502020204030204" pitchFamily="34" charset="0"/>
                <a:cs typeface="Times New Roman" panose="02020603050405020304" pitchFamily="18" charset="0"/>
              </a:rPr>
              <a:t>.</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pP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pPr>
            <a:r>
              <a:rPr lang="en-US" sz="8000" dirty="0">
                <a:effectLst/>
                <a:latin typeface="Calibri" panose="020F0502020204030204" pitchFamily="34" charset="0"/>
                <a:ea typeface="Calibri" panose="020F0502020204030204" pitchFamily="34" charset="0"/>
                <a:cs typeface="Times New Roman" panose="02020603050405020304" pitchFamily="18" charset="0"/>
              </a:rPr>
              <a:t>Court has power to add a new party </a:t>
            </a:r>
            <a:r>
              <a:rPr lang="en-US" sz="8000" dirty="0">
                <a:latin typeface="Calibri" panose="020F0502020204030204" pitchFamily="34" charset="0"/>
                <a:ea typeface="Calibri" panose="020F0502020204030204" pitchFamily="34" charset="0"/>
                <a:cs typeface="Times New Roman" panose="02020603050405020304" pitchFamily="18" charset="0"/>
              </a:rPr>
              <a:t>without an application</a:t>
            </a:r>
            <a:r>
              <a:rPr lang="en-US" sz="8000" dirty="0">
                <a:effectLst/>
                <a:latin typeface="Calibri" panose="020F0502020204030204" pitchFamily="34" charset="0"/>
                <a:ea typeface="Calibri" panose="020F0502020204030204" pitchFamily="34" charset="0"/>
                <a:cs typeface="Times New Roman" panose="02020603050405020304" pitchFamily="18" charset="0"/>
              </a:rPr>
              <a:t> if desirable to resolve matters in</a:t>
            </a: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dispute, or there is an issue involving the new party that is connected to the matters in </a:t>
            </a: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dispute and desirable so that the Court can</a:t>
            </a: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resolve that issue.</a:t>
            </a:r>
          </a:p>
          <a:p>
            <a:pPr marL="0" marR="0" indent="0">
              <a:lnSpc>
                <a:spcPct val="120000"/>
              </a:lnSpc>
              <a:spcBef>
                <a:spcPts val="0"/>
              </a:spcBef>
              <a:buNone/>
            </a:pP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pPr>
            <a:r>
              <a:rPr lang="en-US" sz="8000" dirty="0">
                <a:effectLst/>
                <a:latin typeface="Calibri" panose="020F0502020204030204" pitchFamily="34" charset="0"/>
                <a:ea typeface="Calibri" panose="020F0502020204030204" pitchFamily="34" charset="0"/>
                <a:cs typeface="Times New Roman" panose="02020603050405020304" pitchFamily="18" charset="0"/>
              </a:rPr>
              <a:t>Court can order any person cease to be a party if it deems it desirable.</a:t>
            </a:r>
          </a:p>
          <a:p>
            <a:pPr marL="0" marR="0">
              <a:lnSpc>
                <a:spcPct val="120000"/>
              </a:lnSpc>
              <a:spcBef>
                <a:spcPts val="0"/>
              </a:spcBef>
            </a:pP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pPr>
            <a:r>
              <a:rPr lang="en-US" sz="8000" dirty="0">
                <a:effectLst/>
                <a:latin typeface="Calibri" panose="020F0502020204030204" pitchFamily="34" charset="0"/>
                <a:ea typeface="Calibri" panose="020F0502020204030204" pitchFamily="34" charset="0"/>
                <a:cs typeface="Times New Roman" panose="02020603050405020304" pitchFamily="18" charset="0"/>
              </a:rPr>
              <a:t>Court can order a new party to be substituted for an existing party if it feels matters in dispute    </a:t>
            </a: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can be resolved more effectively by substituting, the existing party’s interest/liability has  </a:t>
            </a: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passed on to new party. Application can be made </a:t>
            </a:r>
            <a:r>
              <a:rPr lang="en-US" sz="8000" i="1" dirty="0">
                <a:effectLst/>
                <a:latin typeface="Calibri" panose="020F0502020204030204" pitchFamily="34" charset="0"/>
                <a:ea typeface="Calibri" panose="020F0502020204030204" pitchFamily="34" charset="0"/>
                <a:cs typeface="Times New Roman" panose="02020603050405020304" pitchFamily="18" charset="0"/>
              </a:rPr>
              <a:t>ex-</a:t>
            </a:r>
            <a:r>
              <a:rPr lang="en-US" sz="8000" i="1" dirty="0" err="1">
                <a:effectLst/>
                <a:latin typeface="Calibri" panose="020F0502020204030204" pitchFamily="34" charset="0"/>
                <a:ea typeface="Calibri" panose="020F0502020204030204" pitchFamily="34" charset="0"/>
                <a:cs typeface="Times New Roman" panose="02020603050405020304" pitchFamily="18" charset="0"/>
              </a:rPr>
              <a:t>parte</a:t>
            </a:r>
            <a:r>
              <a:rPr lang="en-US" sz="8000" dirty="0">
                <a:effectLst/>
                <a:latin typeface="Calibri" panose="020F0502020204030204" pitchFamily="34" charset="0"/>
                <a:ea typeface="Calibri" panose="020F0502020204030204" pitchFamily="34" charset="0"/>
                <a:cs typeface="Times New Roman" panose="02020603050405020304" pitchFamily="18" charset="0"/>
              </a:rPr>
              <a:t> but must be supported by affidavit </a:t>
            </a:r>
          </a:p>
          <a:p>
            <a:pPr marL="0" marR="0" indent="0">
              <a:lnSpc>
                <a:spcPct val="120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evidence. </a:t>
            </a:r>
            <a:endParaRPr lang="en-029" sz="7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38571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Change of Parties (19.2)</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942866"/>
          </a:xfrm>
        </p:spPr>
        <p:txBody>
          <a:bodyPr>
            <a:normAutofit/>
          </a:bodyPr>
          <a:lstStyle/>
          <a:p>
            <a:pPr marL="0" marR="0">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Powers can be exercised at the CMC. </a:t>
            </a:r>
          </a:p>
          <a:p>
            <a:pPr marL="0" marR="0">
              <a:lnSpc>
                <a:spcPct val="100000"/>
              </a:lnSpc>
              <a:spcBef>
                <a:spcPts val="0"/>
              </a:spcBef>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Except by substitution, after the CMC, the Court cannot add a party on the application of an existing party unless the existing party can satisfy the Court the addition is necessary due to a change of circumstances that only became known after the CMC.</a:t>
            </a:r>
          </a:p>
          <a:p>
            <a:pPr>
              <a:lnSpc>
                <a:spcPct val="100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Claimant can add a new Defendant at any time before the Case Management   </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Conference (CMC) without leave by filing an Amended Claim Form and </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Statement of Claim.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 Rules applicable to service of claim will apply.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 Note </a:t>
            </a:r>
            <a:r>
              <a:rPr lang="en-US" sz="2400" dirty="0">
                <a:effectLst/>
                <a:latin typeface="Calibri" panose="020F0502020204030204" pitchFamily="34" charset="0"/>
                <a:ea typeface="Calibri" panose="020F0502020204030204" pitchFamily="34" charset="0"/>
                <a:cs typeface="Times New Roman" panose="02020603050405020304" pitchFamily="18" charset="0"/>
              </a:rPr>
              <a:t>Rule 18 deals with Defendants adding additional parties</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029"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16698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chor="b">
            <a:normAutofit/>
          </a:bodyPr>
          <a:lstStyle/>
          <a:p>
            <a:r>
              <a:rPr lang="en-US" dirty="0"/>
              <a:t>What We Will Cover</a:t>
            </a:r>
          </a:p>
        </p:txBody>
      </p:sp>
      <p:sp>
        <p:nvSpPr>
          <p:cNvPr id="4" name="Text Placeholder 3"/>
          <p:cNvSpPr>
            <a:spLocks noGrp="1"/>
          </p:cNvSpPr>
          <p:nvPr>
            <p:ph type="body" sz="half" idx="2"/>
          </p:nvPr>
        </p:nvSpPr>
        <p:spPr>
          <a:xfrm>
            <a:off x="1104900" y="1600200"/>
            <a:ext cx="4765322" cy="4572000"/>
          </a:xfrm>
        </p:spPr>
        <p:txBody>
          <a:bodyPr>
            <a:normAutofit/>
          </a:bodyPr>
          <a:lstStyle/>
          <a:p>
            <a:pPr marL="228600" marR="0" lvl="0" indent="-228600" defTabSz="914400" rtl="0" eaLnBrk="1" fontAlgn="auto" latinLnBrk="0" hangingPunct="1">
              <a:spcBef>
                <a:spcPts val="18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rPr>
              <a:t>Part 18 - Counterclaims &amp; Additional          Claims</a:t>
            </a:r>
          </a:p>
          <a:p>
            <a:pPr marL="228600" marR="0" lvl="0" indent="-228600" defTabSz="914400" rtl="0" eaLnBrk="1" fontAlgn="auto" latinLnBrk="0" hangingPunct="1">
              <a:spcBef>
                <a:spcPts val="18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rPr>
              <a:t>Part 19 – Addition &amp; Substitution of Parties </a:t>
            </a:r>
          </a:p>
          <a:p>
            <a:pPr marL="228600" marR="0" lvl="0" indent="-228600" defTabSz="914400" rtl="0" eaLnBrk="1" fontAlgn="auto" latinLnBrk="0" hangingPunct="1">
              <a:spcBef>
                <a:spcPts val="18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rPr>
              <a:t>Part 20 – Changes to Statement of Case</a:t>
            </a:r>
          </a:p>
          <a:p>
            <a:pPr marL="228600" marR="0" lvl="0" indent="-228600" defTabSz="914400" rtl="0" eaLnBrk="1" fontAlgn="auto" latinLnBrk="0" hangingPunct="1">
              <a:spcBef>
                <a:spcPts val="18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rPr>
              <a:t>Part 21 – Representative Parties</a:t>
            </a:r>
          </a:p>
          <a:p>
            <a:pPr marL="228600" marR="0" lvl="0" indent="-228600" defTabSz="914400" rtl="0" eaLnBrk="1" fontAlgn="auto" latinLnBrk="0" hangingPunct="1">
              <a:spcBef>
                <a:spcPts val="18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rPr>
              <a:t>Part 22 – Miscellaneous Rules About Parties </a:t>
            </a:r>
          </a:p>
          <a:p>
            <a:pPr marL="228600" marR="0" lvl="0" indent="-228600" defTabSz="914400" rtl="0" eaLnBrk="1" fontAlgn="auto" latinLnBrk="0" hangingPunct="1">
              <a:spcBef>
                <a:spcPts val="18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rPr>
              <a:t>Part 23 – Minors &amp; Patients</a:t>
            </a:r>
          </a:p>
          <a:p>
            <a:endParaRPr lang="en-US" dirty="0"/>
          </a:p>
        </p:txBody>
      </p:sp>
      <p:pic>
        <p:nvPicPr>
          <p:cNvPr id="5" name="Picture Placeholder 4" descr="Close-up of books on shelves with more books blurred in foreground and backgroun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559" r="1436" b="-1"/>
          <a:stretch/>
        </p:blipFill>
        <p:spPr>
          <a:xfrm>
            <a:off x="5960533" y="1600200"/>
            <a:ext cx="5125049" cy="4572001"/>
          </a:xfrm>
          <a:noFill/>
        </p:spPr>
      </p:pic>
      <p:sp>
        <p:nvSpPr>
          <p:cNvPr id="3" name="Slide Number Placeholder 2"/>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Adding &amp; Substituting Parties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428750"/>
            <a:ext cx="9982200" cy="5248275"/>
          </a:xfrm>
        </p:spPr>
        <p:txBody>
          <a:bodyPr>
            <a:noAutofit/>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Procedure (19.3)</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Court can add or substitute parties with or without an application. </a:t>
            </a:r>
          </a:p>
          <a:p>
            <a:pPr marL="0" marR="0" indent="0">
              <a:spcBef>
                <a:spcPts val="0"/>
              </a:spcBef>
              <a:spcAft>
                <a:spcPts val="0"/>
              </a:spcAft>
              <a:buNone/>
            </a:pP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 existing party or even someone who wishes to become a party can make an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application to add, substitute or remove a party.</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Where substituting a new party be</a:t>
            </a:r>
            <a:r>
              <a:rPr lang="en-US" dirty="0">
                <a:effectLst/>
                <a:latin typeface="Calibri" panose="020F0502020204030204" pitchFamily="34" charset="0"/>
                <a:ea typeface="Calibri" panose="020F0502020204030204" pitchFamily="34" charset="0"/>
                <a:cs typeface="Times New Roman" panose="02020603050405020304" pitchFamily="18" charset="0"/>
              </a:rPr>
              <a:t>cause existing party’s interest or liability has passed to new party – Evidence is requested by affidavit to satisfy them.  </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party cannot be added or substituted as a Claimant without their written </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consent being filed in the Registry.</a:t>
            </a:r>
          </a:p>
          <a:p>
            <a:pPr marL="0" marR="0">
              <a:spcBef>
                <a:spcPts val="0"/>
              </a:spcBef>
              <a:spcAft>
                <a:spcPts val="0"/>
              </a:spcAft>
            </a:pP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 Order adding, substituting or removing a party must be served on all </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existing parties, any party added or substituted, and any other person affected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by the order.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If the Court makes an order adding, removing or substituting a party, it must consider whether consequential directions regarding filing and service of documents and the management of proceedings going forward are necessary.</a:t>
            </a:r>
            <a:endParaRPr lang="en-US"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32435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Adding or Substituting Parties after Limitation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428750"/>
            <a:ext cx="9982200" cy="5248275"/>
          </a:xfrm>
        </p:spPr>
        <p:txBody>
          <a:bodyPr>
            <a:noAutofit/>
          </a:bodyPr>
          <a:lstStyle/>
          <a:p>
            <a:pPr marL="0" marR="0" indent="0">
              <a:lnSpc>
                <a:spcPct val="100000"/>
              </a:lnSpc>
              <a:spcBef>
                <a:spcPts val="0"/>
              </a:spcBef>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Special Provisions (19.4) </a:t>
            </a:r>
          </a:p>
          <a:p>
            <a:pPr>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After the relevant limitation period, th</a:t>
            </a:r>
            <a:r>
              <a:rPr lang="en-US" sz="2400" dirty="0">
                <a:latin typeface="Calibri" panose="020F0502020204030204" pitchFamily="34" charset="0"/>
                <a:ea typeface="Calibri" panose="020F0502020204030204" pitchFamily="34" charset="0"/>
                <a:cs typeface="Times New Roman" panose="02020603050405020304" pitchFamily="18" charset="0"/>
              </a:rPr>
              <a:t>e </a:t>
            </a:r>
            <a:r>
              <a:rPr lang="en-US" sz="2400" dirty="0">
                <a:effectLst/>
                <a:latin typeface="Calibri" panose="020F0502020204030204" pitchFamily="34" charset="0"/>
                <a:ea typeface="Calibri" panose="020F0502020204030204" pitchFamily="34" charset="0"/>
                <a:cs typeface="Times New Roman" panose="02020603050405020304" pitchFamily="18" charset="0"/>
              </a:rPr>
              <a:t>Court can only add or substitute a party if:</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(1) the relevant limitation period had not expired when proceedings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were commenced, AND</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(2) Court satisfied the addition or substitution is necessary, </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that is: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 the claim can’t be properly carried on by or against an existing  	     party without it,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(ii) the interest or liability of the former party has passed to a new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914400" lvl="2"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party, or</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(iii) the new party is to be substituted for a party named in the  	      Claim form in mistake for the new party.</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303904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20 – changes to statement    </a:t>
            </a:r>
            <a:br>
              <a:rPr lang="en-US" dirty="0"/>
            </a:br>
            <a:r>
              <a:rPr lang="en-US" dirty="0"/>
              <a:t>                   of case</a:t>
            </a:r>
          </a:p>
        </p:txBody>
      </p:sp>
      <p:sp>
        <p:nvSpPr>
          <p:cNvPr id="3" name="Slide Number Placeholder 2"/>
          <p:cNvSpPr>
            <a:spLocks noGrp="1"/>
          </p:cNvSpPr>
          <p:nvPr>
            <p:ph type="sldNum" sz="quarter" idx="12"/>
          </p:nvPr>
        </p:nvSpPr>
        <p:spPr/>
        <p:txBody>
          <a:bodyPr/>
          <a:lstStyle/>
          <a:p>
            <a:fld id="{0FF54DE5-C571-48E8-A5BC-B369434E2F44}" type="slidenum">
              <a:rPr lang="en-US" smtClean="0"/>
              <a:pPr/>
              <a:t>22</a:t>
            </a:fld>
            <a:endParaRPr lang="en-US"/>
          </a:p>
        </p:txBody>
      </p:sp>
    </p:spTree>
    <p:extLst>
      <p:ext uri="{BB962C8B-B14F-4D97-AF65-F5344CB8AC3E}">
        <p14:creationId xmlns:p14="http://schemas.microsoft.com/office/powerpoint/2010/main" val="30587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Statement of Case </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3382" y="1504950"/>
            <a:ext cx="9982200" cy="5067300"/>
          </a:xfrm>
        </p:spPr>
        <p:txBody>
          <a:bodyPr>
            <a:noAutofit/>
          </a:bodyPr>
          <a:lstStyle/>
          <a:p>
            <a:pPr marL="0" marR="0" indent="0">
              <a:lnSpc>
                <a:spcPct val="100000"/>
              </a:lnSpc>
              <a:spcBef>
                <a:spcPts val="0"/>
              </a:spcBef>
              <a:buNone/>
            </a:pPr>
            <a:r>
              <a:rPr lang="en-US" sz="2400" b="1" dirty="0">
                <a:latin typeface="Calibri" panose="020F0502020204030204" pitchFamily="34" charset="0"/>
                <a:ea typeface="Calibri" panose="020F0502020204030204" pitchFamily="34" charset="0"/>
                <a:cs typeface="Times New Roman" panose="02020603050405020304" pitchFamily="18" charset="0"/>
              </a:rPr>
              <a:t>Changes to Statement of Case (20.1)</a:t>
            </a:r>
          </a:p>
          <a:p>
            <a:pPr marL="0" marR="0">
              <a:lnSpc>
                <a:spcPct val="10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Statement of Case c</a:t>
            </a:r>
            <a:r>
              <a:rPr lang="en-US" sz="2400" dirty="0">
                <a:effectLst/>
                <a:latin typeface="Calibri" panose="020F0502020204030204" pitchFamily="34" charset="0"/>
                <a:ea typeface="Calibri" panose="020F0502020204030204" pitchFamily="34" charset="0"/>
                <a:cs typeface="Times New Roman" panose="02020603050405020304" pitchFamily="18" charset="0"/>
              </a:rPr>
              <a:t>an be amended once without leave prior to the CMC.</a:t>
            </a:r>
          </a:p>
          <a:p>
            <a:pPr marL="0" marR="0">
              <a:lnSpc>
                <a:spcPct val="100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Court can give </a:t>
            </a:r>
            <a:r>
              <a:rPr lang="en-US" sz="2400" dirty="0">
                <a:latin typeface="Calibri" panose="020F0502020204030204" pitchFamily="34" charset="0"/>
                <a:ea typeface="Calibri" panose="020F0502020204030204" pitchFamily="34" charset="0"/>
                <a:cs typeface="Times New Roman" panose="02020603050405020304" pitchFamily="18" charset="0"/>
              </a:rPr>
              <a:t>leave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amend the Statement of Case at the CMC or at any </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time. </a:t>
            </a:r>
            <a:r>
              <a:rPr lang="en-US" sz="2400" dirty="0">
                <a:latin typeface="Calibri" panose="020F0502020204030204" pitchFamily="34" charset="0"/>
                <a:ea typeface="Calibri" panose="020F0502020204030204" pitchFamily="34" charset="0"/>
                <a:cs typeface="Times New Roman" panose="02020603050405020304" pitchFamily="18" charset="0"/>
              </a:rPr>
              <a:t>In</a:t>
            </a:r>
            <a:r>
              <a:rPr lang="en-US" sz="2400" dirty="0">
                <a:effectLst/>
                <a:latin typeface="Calibri" panose="020F0502020204030204" pitchFamily="34" charset="0"/>
                <a:ea typeface="Calibri" panose="020F0502020204030204" pitchFamily="34" charset="0"/>
                <a:cs typeface="Times New Roman" panose="02020603050405020304" pitchFamily="18" charset="0"/>
              </a:rPr>
              <a:t> exercise of its </a:t>
            </a:r>
            <a:r>
              <a:rPr lang="en-US" sz="2400" dirty="0">
                <a:latin typeface="Calibri" panose="020F0502020204030204" pitchFamily="34" charset="0"/>
                <a:ea typeface="Calibri" panose="020F0502020204030204" pitchFamily="34" charset="0"/>
                <a:cs typeface="Times New Roman" panose="02020603050405020304" pitchFamily="18" charset="0"/>
              </a:rPr>
              <a:t>powers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Court to consider:</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(i)</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promptness of application,</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(ii)</a:t>
            </a:r>
            <a:r>
              <a:rPr lang="en-US" sz="2400" dirty="0">
                <a:effectLst/>
                <a:latin typeface="Calibri" panose="020F0502020204030204" pitchFamily="34" charset="0"/>
                <a:ea typeface="Calibri" panose="020F0502020204030204" pitchFamily="34" charset="0"/>
                <a:cs typeface="Times New Roman" panose="02020603050405020304" pitchFamily="18" charset="0"/>
              </a:rPr>
              <a:t> prejudice to applicant and other parties,</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(iii)</a:t>
            </a:r>
            <a:r>
              <a:rPr lang="en-US" sz="2400" dirty="0">
                <a:effectLst/>
                <a:latin typeface="Calibri" panose="020F0502020204030204" pitchFamily="34" charset="0"/>
                <a:ea typeface="Calibri" panose="020F0502020204030204" pitchFamily="34" charset="0"/>
                <a:cs typeface="Times New Roman" panose="02020603050405020304" pitchFamily="18" charset="0"/>
              </a:rPr>
              <a:t> whether prejudice can be compensated by costs &amp; interest,</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(iv)</a:t>
            </a:r>
            <a:r>
              <a:rPr lang="en-US" sz="2400" dirty="0">
                <a:effectLst/>
                <a:latin typeface="Calibri" panose="020F0502020204030204" pitchFamily="34" charset="0"/>
                <a:ea typeface="Calibri" panose="020F0502020204030204" pitchFamily="34" charset="0"/>
                <a:cs typeface="Times New Roman" panose="02020603050405020304" pitchFamily="18" charset="0"/>
              </a:rPr>
              <a:t> impact on the trial date and administration of justice.</a:t>
            </a:r>
          </a:p>
          <a:p>
            <a:pPr marL="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Rule reserves to the Chief Justice power add to list of factors to be considered</a:t>
            </a:r>
          </a:p>
          <a:p>
            <a:pPr marL="0" indent="0">
              <a:lnSpc>
                <a:spcPct val="100000"/>
              </a:lnSpc>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Amended Statement of Case must include a Certificate of Truth.</a:t>
            </a:r>
          </a:p>
          <a:p>
            <a:pPr marL="0" indent="0">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029" sz="2400" dirty="0"/>
          </a:p>
          <a:p>
            <a:pPr>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23</a:t>
            </a:fld>
            <a:endParaRPr lang="en-US"/>
          </a:p>
        </p:txBody>
      </p:sp>
    </p:spTree>
    <p:extLst>
      <p:ext uri="{BB962C8B-B14F-4D97-AF65-F5344CB8AC3E}">
        <p14:creationId xmlns:p14="http://schemas.microsoft.com/office/powerpoint/2010/main" val="19898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 - Changes to Statement of Case</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p:txBody>
          <a:bodyPr>
            <a:noAutofit/>
          </a:bodyPr>
          <a:lstStyle/>
          <a:p>
            <a:pPr>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A Statement of Case may not be amended without leave under this rule if the </a:t>
            </a: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change is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to add, substitute or change parties after the end of a relevant 	 	       limitation period  (Part 19.4)  </a:t>
            </a:r>
            <a:r>
              <a:rPr lang="en-US" sz="2400" dirty="0">
                <a:latin typeface="Calibri" panose="020F0502020204030204" pitchFamily="34" charset="0"/>
                <a:ea typeface="Calibri" panose="020F0502020204030204" pitchFamily="34" charset="0"/>
                <a:cs typeface="Times New Roman" panose="02020603050405020304" pitchFamily="18" charset="0"/>
              </a:rPr>
              <a:t>OR</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(b) </a:t>
            </a:r>
            <a:r>
              <a:rPr lang="en-US" sz="2400" dirty="0">
                <a:latin typeface="Calibri" panose="020F0502020204030204" pitchFamily="34" charset="0"/>
                <a:ea typeface="Calibri" panose="020F0502020204030204" pitchFamily="34" charset="0"/>
                <a:cs typeface="Times New Roman" panose="02020603050405020304" pitchFamily="18" charset="0"/>
              </a:rPr>
              <a:t>being made to the statement of case after the end of a relevant  	      limitation period (Part</a:t>
            </a:r>
            <a:r>
              <a:rPr lang="en-US" sz="2400" dirty="0">
                <a:effectLst/>
                <a:latin typeface="Calibri" panose="020F0502020204030204" pitchFamily="34" charset="0"/>
                <a:ea typeface="Calibri" panose="020F0502020204030204" pitchFamily="34" charset="0"/>
                <a:cs typeface="Times New Roman" panose="02020603050405020304" pitchFamily="18" charset="0"/>
              </a:rPr>
              <a:t> 20.2). </a:t>
            </a:r>
          </a:p>
          <a:p>
            <a:pPr>
              <a:lnSpc>
                <a:spcPct val="10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If leave applied for, the court may allow amendment:-</a:t>
            </a:r>
          </a:p>
          <a:p>
            <a:pPr marL="457200" indent="-457200">
              <a:lnSpc>
                <a:spcPct val="100000"/>
              </a:lnSpc>
              <a:spcBef>
                <a:spcPts val="0"/>
              </a:spcBef>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Add / Sub new claim arising out of same or substantially same facts already claimed. </a:t>
            </a:r>
          </a:p>
          <a:p>
            <a:pPr marL="457200" indent="-457200">
              <a:lnSpc>
                <a:spcPct val="10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Correct a mistake as to name of party – genuine and would not cause doubt  as to the identity of the person. </a:t>
            </a:r>
          </a:p>
          <a:p>
            <a:pPr marL="457200" indent="-457200">
              <a:lnSpc>
                <a:spcPct val="100000"/>
              </a:lnSpc>
              <a:spcBef>
                <a:spcPts val="0"/>
              </a:spcBef>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Alter the capacity of an existing party</a:t>
            </a:r>
          </a:p>
          <a:p>
            <a:pPr marL="0" indent="0">
              <a:lnSpc>
                <a:spcPct val="100000"/>
              </a:lnSpc>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24</a:t>
            </a:fld>
            <a:endParaRPr lang="en-US"/>
          </a:p>
        </p:txBody>
      </p:sp>
    </p:spTree>
    <p:extLst>
      <p:ext uri="{BB962C8B-B14F-4D97-AF65-F5344CB8AC3E}">
        <p14:creationId xmlns:p14="http://schemas.microsoft.com/office/powerpoint/2010/main" val="23195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solidFill>
                  <a:srgbClr val="514843"/>
                </a:solidFill>
              </a:rPr>
              <a:t>NB - Changes to Statement of Case cont’d </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sz="2400" b="1" dirty="0">
                <a:solidFill>
                  <a:srgbClr val="514843"/>
                </a:solidFill>
                <a:latin typeface="Calibri" panose="020F0502020204030204" pitchFamily="34" charset="0"/>
                <a:ea typeface="Calibri" panose="020F0502020204030204" pitchFamily="34" charset="0"/>
                <a:cs typeface="Times New Roman" panose="02020603050405020304" pitchFamily="18" charset="0"/>
              </a:rPr>
              <a:t>Service of Amended Statement of Case (20.4)</a:t>
            </a:r>
          </a:p>
          <a:p>
            <a:pPr lvl="0">
              <a:lnSpc>
                <a:spcPct val="100000"/>
              </a:lnSpc>
              <a:spcBef>
                <a:spcPts val="0"/>
              </a:spcBef>
            </a:pPr>
            <a:r>
              <a:rPr lang="en-US" sz="2400" dirty="0">
                <a:solidFill>
                  <a:srgbClr val="514843"/>
                </a:solidFill>
                <a:latin typeface="Calibri" panose="020F0502020204030204" pitchFamily="34" charset="0"/>
                <a:ea typeface="Calibri" panose="020F0502020204030204" pitchFamily="34" charset="0"/>
                <a:cs typeface="Times New Roman" panose="02020603050405020304" pitchFamily="18" charset="0"/>
              </a:rPr>
              <a:t>Where amended Statement of Case is served, a Defendant has 28 days to file and serve a </a:t>
            </a:r>
            <a:r>
              <a:rPr lang="en-US" sz="2400" dirty="0" err="1">
                <a:solidFill>
                  <a:srgbClr val="514843"/>
                </a:solidFill>
                <a:latin typeface="Calibri" panose="020F0502020204030204" pitchFamily="34" charset="0"/>
                <a:ea typeface="Calibri" panose="020F0502020204030204" pitchFamily="34" charset="0"/>
                <a:cs typeface="Times New Roman" panose="02020603050405020304" pitchFamily="18" charset="0"/>
              </a:rPr>
              <a:t>Defence</a:t>
            </a:r>
            <a:r>
              <a:rPr lang="en-US" sz="2400" dirty="0">
                <a:solidFill>
                  <a:srgbClr val="514843"/>
                </a:solidFill>
                <a:latin typeface="Calibri" panose="020F0502020204030204" pitchFamily="34" charset="0"/>
                <a:ea typeface="Calibri" panose="020F0502020204030204" pitchFamily="34" charset="0"/>
                <a:cs typeface="Times New Roman" panose="02020603050405020304" pitchFamily="18" charset="0"/>
              </a:rPr>
              <a:t> or amended </a:t>
            </a:r>
            <a:r>
              <a:rPr lang="en-US" sz="2400" dirty="0" err="1">
                <a:solidFill>
                  <a:srgbClr val="514843"/>
                </a:solidFill>
                <a:latin typeface="Calibri" panose="020F0502020204030204" pitchFamily="34" charset="0"/>
                <a:ea typeface="Calibri" panose="020F0502020204030204" pitchFamily="34" charset="0"/>
                <a:cs typeface="Times New Roman" panose="02020603050405020304" pitchFamily="18" charset="0"/>
              </a:rPr>
              <a:t>Defence</a:t>
            </a:r>
            <a:r>
              <a:rPr lang="en-US" sz="2400" dirty="0">
                <a:solidFill>
                  <a:srgbClr val="514843"/>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0000"/>
              </a:lnSpc>
              <a:spcBef>
                <a:spcPts val="0"/>
              </a:spcBef>
            </a:pPr>
            <a:r>
              <a:rPr lang="en-US" sz="2400" dirty="0">
                <a:solidFill>
                  <a:srgbClr val="514843"/>
                </a:solidFill>
                <a:latin typeface="Calibri" panose="020F0502020204030204" pitchFamily="34" charset="0"/>
                <a:ea typeface="Calibri" panose="020F0502020204030204" pitchFamily="34" charset="0"/>
                <a:cs typeface="Times New Roman" panose="02020603050405020304" pitchFamily="18" charset="0"/>
              </a:rPr>
              <a:t>Need to file an Amended Reply? You have 14 days. Haven’t yet filed a Reply, you have 28 days.</a:t>
            </a: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25</a:t>
            </a:fld>
            <a:endParaRPr lang="en-US"/>
          </a:p>
        </p:txBody>
      </p:sp>
    </p:spTree>
    <p:extLst>
      <p:ext uri="{BB962C8B-B14F-4D97-AF65-F5344CB8AC3E}">
        <p14:creationId xmlns:p14="http://schemas.microsoft.com/office/powerpoint/2010/main" val="21665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199"/>
            <a:ext cx="9980682" cy="1233311"/>
          </a:xfrm>
        </p:spPr>
        <p:txBody>
          <a:bodyPr/>
          <a:lstStyle/>
          <a:p>
            <a:r>
              <a:rPr lang="en-US" dirty="0"/>
              <a:t>Changes to Statement of Case – After Expiration of Limitation Period (20.2) </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p:txBody>
          <a:bodyPr>
            <a:noAutofit/>
          </a:bodyPr>
          <a:lstStyle/>
          <a:p>
            <a:pPr marL="0">
              <a:lnSpc>
                <a:spcPct val="10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The Court can allow an amendment to:</a:t>
            </a:r>
          </a:p>
          <a:p>
            <a:pPr marL="228600" lvl="1"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(1)  A</a:t>
            </a:r>
            <a:r>
              <a:rPr lang="en-US" sz="2400" dirty="0">
                <a:effectLst/>
                <a:latin typeface="Calibri" panose="020F0502020204030204" pitchFamily="34" charset="0"/>
                <a:ea typeface="Calibri" panose="020F0502020204030204" pitchFamily="34" charset="0"/>
                <a:cs typeface="Times New Roman" panose="02020603050405020304" pitchFamily="18" charset="0"/>
              </a:rPr>
              <a:t>dd/substitute a new claim if arises out of substantially the same   </a:t>
            </a:r>
          </a:p>
          <a:p>
            <a:pPr marL="228600" lvl="1"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facts,</a:t>
            </a:r>
          </a:p>
          <a:p>
            <a:pPr marL="0">
              <a:lnSpc>
                <a:spcPct val="100000"/>
              </a:lnSpc>
              <a:spcBef>
                <a:spcPts val="0"/>
              </a:spcBef>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(2) Correct a mistake as to name of party provided the mistake was  	      genuine and there was no real doubt as to identity of the party in  	      question, or</a:t>
            </a:r>
          </a:p>
          <a:p>
            <a:pPr marL="0" marR="0">
              <a:lnSpc>
                <a:spcPct val="100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(3) C</a:t>
            </a:r>
            <a:r>
              <a:rPr lang="en-US" sz="2400" dirty="0">
                <a:effectLst/>
                <a:latin typeface="Calibri" panose="020F0502020204030204" pitchFamily="34" charset="0"/>
                <a:ea typeface="Calibri" panose="020F0502020204030204" pitchFamily="34" charset="0"/>
                <a:cs typeface="Times New Roman" panose="02020603050405020304" pitchFamily="18" charset="0"/>
              </a:rPr>
              <a:t>hange the capacity in which a party is claiming.</a:t>
            </a:r>
          </a:p>
          <a:p>
            <a:pPr marL="0" marR="0" indent="0">
              <a:lnSpc>
                <a:spcPct val="100000"/>
              </a:lnSpc>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Circumstances where Court will allow a new claim </a:t>
            </a:r>
            <a:r>
              <a:rPr lang="en-US" sz="2400" dirty="0">
                <a:latin typeface="Calibri" panose="020F0502020204030204" pitchFamily="34" charset="0"/>
                <a:ea typeface="Calibri" panose="020F0502020204030204" pitchFamily="34" charset="0"/>
                <a:cs typeface="Times New Roman" panose="02020603050405020304" pitchFamily="18" charset="0"/>
              </a:rPr>
              <a:t>to </a:t>
            </a:r>
            <a:r>
              <a:rPr lang="en-US" sz="2400" dirty="0">
                <a:effectLst/>
                <a:latin typeface="Calibri" panose="020F0502020204030204" pitchFamily="34" charset="0"/>
                <a:ea typeface="Calibri" panose="020F0502020204030204" pitchFamily="34" charset="0"/>
                <a:cs typeface="Times New Roman" panose="02020603050405020304" pitchFamily="18" charset="0"/>
              </a:rPr>
              <a:t>be added or substituted after the relevant limitation period addressed at Rule 19.4.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26</a:t>
            </a:fld>
            <a:endParaRPr lang="en-US"/>
          </a:p>
        </p:txBody>
      </p:sp>
    </p:spTree>
    <p:extLst>
      <p:ext uri="{BB962C8B-B14F-4D97-AF65-F5344CB8AC3E}">
        <p14:creationId xmlns:p14="http://schemas.microsoft.com/office/powerpoint/2010/main" val="85569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Direction 20 – Changes to Statements of Case</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600200"/>
            <a:ext cx="9982200" cy="4781550"/>
          </a:xfrm>
        </p:spPr>
        <p:txBody>
          <a:bodyPr>
            <a:noAutofit/>
          </a:bodyPr>
          <a:lstStyle/>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Can apply to </a:t>
            </a:r>
            <a:r>
              <a:rPr lang="en-US" sz="2400" dirty="0">
                <a:effectLst/>
                <a:latin typeface="Calibri" panose="020F0502020204030204" pitchFamily="34" charset="0"/>
                <a:ea typeface="Calibri" panose="020F0502020204030204" pitchFamily="34" charset="0"/>
                <a:cs typeface="Times New Roman" panose="02020603050405020304" pitchFamily="18" charset="0"/>
              </a:rPr>
              <a:t>amend Statement of Case without an Oral Hearing if:</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application is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ex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parte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parties agree no oral hearing is necessary, or</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parties have agreed the terms of an order. </a:t>
            </a: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Need only file the application, supporting affidavit and copy of the proposed amendments.</a:t>
            </a:r>
          </a:p>
          <a:p>
            <a:pPr marL="0" marR="0" indent="0">
              <a:spcBef>
                <a:spcPts val="0"/>
              </a:spcBef>
              <a:spcAft>
                <a:spcPts val="0"/>
              </a:spcAft>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Amendments can be shown by successive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2400" dirty="0">
                <a:effectLst/>
                <a:latin typeface="Calibri" panose="020F0502020204030204" pitchFamily="34" charset="0"/>
                <a:ea typeface="Calibri" panose="020F0502020204030204" pitchFamily="34" charset="0"/>
                <a:cs typeface="Times New Roman" panose="02020603050405020304" pitchFamily="18" charset="0"/>
              </a:rPr>
              <a:t> edits inserted by hand or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by computer. Also have option of showing edits by use of numerical code in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computer generated document.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Where substantive change effected by the changes, then </a:t>
            </a:r>
            <a:r>
              <a:rPr lang="en-US" sz="2400" dirty="0">
                <a:latin typeface="Calibri" panose="020F0502020204030204" pitchFamily="34" charset="0"/>
                <a:ea typeface="Calibri" panose="020F0502020204030204" pitchFamily="34" charset="0"/>
                <a:cs typeface="Times New Roman" panose="02020603050405020304" pitchFamily="18" charset="0"/>
              </a:rPr>
              <a:t>must</a:t>
            </a:r>
            <a:r>
              <a:rPr lang="en-US" sz="2400" dirty="0">
                <a:effectLst/>
                <a:latin typeface="Calibri" panose="020F0502020204030204" pitchFamily="34" charset="0"/>
                <a:ea typeface="Calibri" panose="020F0502020204030204" pitchFamily="34" charset="0"/>
                <a:cs typeface="Times New Roman" panose="02020603050405020304" pitchFamily="18" charset="0"/>
              </a:rPr>
              <a:t> re-verify by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Statement of Truth.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27</a:t>
            </a:fld>
            <a:endParaRPr lang="en-US"/>
          </a:p>
        </p:txBody>
      </p:sp>
    </p:spTree>
    <p:extLst>
      <p:ext uri="{BB962C8B-B14F-4D97-AF65-F5344CB8AC3E}">
        <p14:creationId xmlns:p14="http://schemas.microsoft.com/office/powerpoint/2010/main" val="193494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21 – representative parties </a:t>
            </a:r>
            <a:br>
              <a:rPr lang="en-US" dirty="0"/>
            </a:br>
            <a:r>
              <a:rPr lang="en-US" dirty="0"/>
              <a:t>                  </a:t>
            </a:r>
          </a:p>
        </p:txBody>
      </p:sp>
      <p:sp>
        <p:nvSpPr>
          <p:cNvPr id="3" name="Slide Number Placeholder 2"/>
          <p:cNvSpPr>
            <a:spLocks noGrp="1"/>
          </p:cNvSpPr>
          <p:nvPr>
            <p:ph type="sldNum" sz="quarter" idx="12"/>
          </p:nvPr>
        </p:nvSpPr>
        <p:spPr/>
        <p:txBody>
          <a:bodyPr/>
          <a:lstStyle/>
          <a:p>
            <a:fld id="{0FF54DE5-C571-48E8-A5BC-B369434E2F44}" type="slidenum">
              <a:rPr lang="en-US" smtClean="0"/>
              <a:pPr/>
              <a:t>28</a:t>
            </a:fld>
            <a:endParaRPr lang="en-US"/>
          </a:p>
        </p:txBody>
      </p:sp>
    </p:spTree>
    <p:extLst>
      <p:ext uri="{BB962C8B-B14F-4D97-AF65-F5344CB8AC3E}">
        <p14:creationId xmlns:p14="http://schemas.microsoft.com/office/powerpoint/2010/main" val="293679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Representative Parties</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478844"/>
            <a:ext cx="9982200" cy="4902906"/>
          </a:xfrm>
        </p:spPr>
        <p:txBody>
          <a:bodyPr>
            <a:noAutofit/>
          </a:bodyPr>
          <a:lstStyle/>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Where 5 or more persons have same or similar interest in proceedings, Court can appoint a body or 1 of those persons  to represent them all, whether Claimant or Defendant. </a:t>
            </a:r>
          </a:p>
          <a:p>
            <a:pPr>
              <a:lnSpc>
                <a:spcPct val="100000"/>
              </a:lnSpc>
              <a:spcBef>
                <a:spcPts val="0"/>
              </a:spcBef>
            </a:pP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Appointment of a Representative Claimant or Defendant (21.2)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Application can be made at any time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even before proceedings begin) by any:</a:t>
            </a:r>
          </a:p>
          <a:p>
            <a:pPr marL="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a:t>
            </a:r>
            <a:r>
              <a:rPr lang="en-US" dirty="0">
                <a:effectLst/>
                <a:latin typeface="Calibri" panose="020F0502020204030204" pitchFamily="34" charset="0"/>
                <a:ea typeface="Calibri" panose="020F0502020204030204" pitchFamily="34" charset="0"/>
                <a:cs typeface="Times New Roman" panose="02020603050405020304" pitchFamily="18" charset="0"/>
              </a:rPr>
              <a:t> party, </a:t>
            </a:r>
          </a:p>
          <a:p>
            <a:pPr marL="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(b) person or </a:t>
            </a:r>
            <a:r>
              <a:rPr lang="en-US" dirty="0">
                <a:effectLst/>
                <a:latin typeface="Calibri" panose="020F0502020204030204" pitchFamily="34" charset="0"/>
                <a:ea typeface="Calibri" panose="020F0502020204030204" pitchFamily="34" charset="0"/>
                <a:cs typeface="Times New Roman" panose="02020603050405020304" pitchFamily="18" charset="0"/>
              </a:rPr>
              <a:t>body wishing to be appointed, or</a:t>
            </a:r>
          </a:p>
          <a:p>
            <a:pPr marL="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(c)</a:t>
            </a:r>
            <a:r>
              <a:rPr lang="en-US" dirty="0">
                <a:effectLst/>
                <a:latin typeface="Calibri" panose="020F0502020204030204" pitchFamily="34" charset="0"/>
                <a:ea typeface="Calibri" panose="020F0502020204030204" pitchFamily="34" charset="0"/>
                <a:cs typeface="Times New Roman" panose="02020603050405020304" pitchFamily="18" charset="0"/>
              </a:rPr>
              <a:t> anyone likely to be a party.</a:t>
            </a:r>
          </a:p>
          <a:p>
            <a:pPr marL="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Application must be supported by Affidavit setting out the parties and describing everybody</a:t>
            </a:r>
          </a:p>
          <a:p>
            <a:pPr>
              <a:lnSpc>
                <a:spcPct val="100000"/>
              </a:lnSpc>
              <a:spcBef>
                <a:spcPts val="0"/>
              </a:spcBef>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Appointing a Representative </a:t>
            </a:r>
            <a:r>
              <a:rPr lang="en-US"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efendant? Must give Claimant notice. No notice necessary </a:t>
            </a:r>
            <a:r>
              <a:rPr lang="en-US" dirty="0">
                <a:latin typeface="Calibri" panose="020F0502020204030204" pitchFamily="34" charset="0"/>
                <a:ea typeface="Calibri" panose="020F0502020204030204" pitchFamily="34" charset="0"/>
                <a:cs typeface="Times New Roman" panose="02020603050405020304" pitchFamily="18" charset="0"/>
              </a:rPr>
              <a:t>if </a:t>
            </a:r>
          </a:p>
          <a:p>
            <a:pPr marL="0" marR="0" indent="0">
              <a:lnSpc>
                <a:spcPct val="100000"/>
              </a:lnSpc>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    appointing a Representativ</a:t>
            </a:r>
            <a:r>
              <a:rPr lang="en-US" dirty="0">
                <a:latin typeface="Calibri" panose="020F0502020204030204" pitchFamily="34" charset="0"/>
                <a:ea typeface="Calibri" panose="020F0502020204030204" pitchFamily="34" charset="0"/>
                <a:cs typeface="Times New Roman" panose="02020603050405020304" pitchFamily="18" charset="0"/>
              </a:rPr>
              <a:t>e Claimant.</a:t>
            </a:r>
            <a:r>
              <a:rPr lang="en-029"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Court can direct notice served on anyone it deems </a:t>
            </a:r>
            <a:r>
              <a:rPr lang="en-US" dirty="0">
                <a:latin typeface="Calibri" panose="020F0502020204030204" pitchFamily="34" charset="0"/>
                <a:ea typeface="Calibri" panose="020F0502020204030204" pitchFamily="34" charset="0"/>
                <a:cs typeface="Times New Roman" panose="02020603050405020304" pitchFamily="18" charset="0"/>
              </a:rPr>
              <a:t>fit.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029" sz="2400" dirty="0">
              <a:latin typeface="Calibri" panose="020F0502020204030204" pitchFamily="34" charset="0"/>
              <a:ea typeface="Calibri" panose="020F0502020204030204" pitchFamily="34" charset="0"/>
              <a:cs typeface="Times New Roman" panose="02020603050405020304" pitchFamily="18" charset="0"/>
            </a:endParaRPr>
          </a:p>
          <a:p>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29</a:t>
            </a:fld>
            <a:endParaRPr lang="en-US"/>
          </a:p>
        </p:txBody>
      </p:sp>
    </p:spTree>
    <p:extLst>
      <p:ext uri="{BB962C8B-B14F-4D97-AF65-F5344CB8AC3E}">
        <p14:creationId xmlns:p14="http://schemas.microsoft.com/office/powerpoint/2010/main" val="329067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Overriding Objective </a:t>
            </a:r>
          </a:p>
        </p:txBody>
      </p:sp>
      <p:sp>
        <p:nvSpPr>
          <p:cNvPr id="3" name="Content Placeholder 2"/>
          <p:cNvSpPr>
            <a:spLocks noGrp="1"/>
          </p:cNvSpPr>
          <p:nvPr>
            <p:ph idx="1"/>
          </p:nvPr>
        </p:nvSpPr>
        <p:spPr/>
        <p:txBody>
          <a:bodyPr>
            <a:normAutofit fontScale="92500" lnSpcReduction="20000"/>
          </a:bodyPr>
          <a:lstStyle/>
          <a:p>
            <a:r>
              <a:rPr lang="en-US" dirty="0">
                <a:latin typeface="Calibri" panose="020F0502020204030204" pitchFamily="34" charset="0"/>
              </a:rPr>
              <a:t>CPR 1.1</a:t>
            </a:r>
          </a:p>
          <a:p>
            <a:r>
              <a:rPr lang="en-US" dirty="0">
                <a:latin typeface="Calibri" panose="020F0502020204030204" pitchFamily="34" charset="0"/>
              </a:rPr>
              <a:t>The overriding objective of these Rules is to enable the court to deal with cases justly and at proportionate cost. </a:t>
            </a:r>
          </a:p>
          <a:p>
            <a:r>
              <a:rPr lang="en-US" dirty="0">
                <a:latin typeface="Calibri" panose="020F0502020204030204" pitchFamily="34" charset="0"/>
              </a:rPr>
              <a:t>Dealing justly with a case includes, so far as practicable:</a:t>
            </a:r>
          </a:p>
          <a:p>
            <a:pPr marL="457200" indent="-457200">
              <a:buFont typeface="+mj-lt"/>
              <a:buAutoNum type="alphaLcPeriod"/>
            </a:pPr>
            <a:r>
              <a:rPr lang="en-US" dirty="0">
                <a:latin typeface="Calibri" panose="020F0502020204030204" pitchFamily="34" charset="0"/>
              </a:rPr>
              <a:t>Ensuring that the parties are on an equal footing; </a:t>
            </a:r>
          </a:p>
          <a:p>
            <a:pPr marL="457200" indent="-457200">
              <a:buFont typeface="+mj-lt"/>
              <a:buAutoNum type="alphaLcPeriod"/>
            </a:pPr>
            <a:r>
              <a:rPr lang="en-US" dirty="0">
                <a:latin typeface="Calibri" panose="020F0502020204030204" pitchFamily="34" charset="0"/>
              </a:rPr>
              <a:t>Saving expenses; </a:t>
            </a:r>
          </a:p>
          <a:p>
            <a:pPr marL="457200" indent="-457200">
              <a:buFont typeface="+mj-lt"/>
              <a:buAutoNum type="alphaLcPeriod"/>
            </a:pPr>
            <a:r>
              <a:rPr lang="en-US" dirty="0">
                <a:latin typeface="Calibri" panose="020F0502020204030204" pitchFamily="34" charset="0"/>
              </a:rPr>
              <a:t>Dealing with the case in ways which are proportionate to </a:t>
            </a:r>
          </a:p>
          <a:p>
            <a:pPr marL="514350" indent="-514350">
              <a:buFont typeface="+mj-lt"/>
              <a:buAutoNum type="romanLcPeriod"/>
            </a:pPr>
            <a:r>
              <a:rPr lang="en-US" dirty="0">
                <a:latin typeface="Calibri" panose="020F0502020204030204" pitchFamily="34" charset="0"/>
              </a:rPr>
              <a:t>The amount of money involved; </a:t>
            </a:r>
          </a:p>
          <a:p>
            <a:pPr marL="514350" indent="-514350">
              <a:buFont typeface="+mj-lt"/>
              <a:buAutoNum type="romanLcPeriod"/>
            </a:pPr>
            <a:r>
              <a:rPr lang="en-US" dirty="0">
                <a:latin typeface="Calibri" panose="020F0502020204030204" pitchFamily="34" charset="0"/>
              </a:rPr>
              <a:t>The importance of the case ;</a:t>
            </a:r>
          </a:p>
          <a:p>
            <a:pPr marL="514350" indent="-514350">
              <a:buFont typeface="+mj-lt"/>
              <a:buAutoNum type="romanLcPeriod"/>
            </a:pPr>
            <a:r>
              <a:rPr lang="en-US" dirty="0">
                <a:latin typeface="Calibri" panose="020F0502020204030204" pitchFamily="34" charset="0"/>
              </a:rPr>
              <a:t>The complexity of the issues and; </a:t>
            </a:r>
          </a:p>
          <a:p>
            <a:pPr marL="514350" indent="-514350">
              <a:buFont typeface="+mj-lt"/>
              <a:buAutoNum type="romanLcPeriod"/>
            </a:pPr>
            <a:r>
              <a:rPr lang="en-US" dirty="0">
                <a:latin typeface="Calibri" panose="020F0502020204030204" pitchFamily="34" charset="0"/>
              </a:rPr>
              <a:t>The financial position of each party</a:t>
            </a:r>
          </a:p>
        </p:txBody>
      </p:sp>
      <p:sp>
        <p:nvSpPr>
          <p:cNvPr id="4" name="Slide Number Placeholder 3"/>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197464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Representative Parties cont’d </a:t>
            </a:r>
          </a:p>
        </p:txBody>
      </p:sp>
      <p:sp>
        <p:nvSpPr>
          <p:cNvPr id="3" name="Content Placeholder 2"/>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Where there is a Representative, any order of the Court binds everyone the Representative represents. However such an order cannot be enforced against someone who is not party to the proceedings without the leave of the Court. </a:t>
            </a:r>
          </a:p>
          <a:p>
            <a:r>
              <a:rPr lang="en-US" dirty="0">
                <a:latin typeface="Calibri" panose="020F0502020204030204" pitchFamily="34" charset="0"/>
              </a:rPr>
              <a:t>Application and affidavit must be served on persons against whom intended to enforce. </a:t>
            </a:r>
          </a:p>
        </p:txBody>
      </p:sp>
      <p:sp>
        <p:nvSpPr>
          <p:cNvPr id="4" name="Slide Number Placeholder 3"/>
          <p:cNvSpPr>
            <a:spLocks noGrp="1"/>
          </p:cNvSpPr>
          <p:nvPr>
            <p:ph type="sldNum" sz="quarter" idx="12"/>
          </p:nvPr>
        </p:nvSpPr>
        <p:spPr/>
        <p:txBody>
          <a:bodyPr/>
          <a:lstStyle/>
          <a:p>
            <a:fld id="{0FF54DE5-C571-48E8-A5BC-B369434E2F44}" type="slidenum">
              <a:rPr lang="en-US" smtClean="0"/>
              <a:t>30</a:t>
            </a:fld>
            <a:endParaRPr lang="en-US"/>
          </a:p>
        </p:txBody>
      </p:sp>
    </p:spTree>
    <p:extLst>
      <p:ext uri="{BB962C8B-B14F-4D97-AF65-F5344CB8AC3E}">
        <p14:creationId xmlns:p14="http://schemas.microsoft.com/office/powerpoint/2010/main" val="28888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Parties Who Cannot be Ascertained</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600200"/>
            <a:ext cx="10454922" cy="4947356"/>
          </a:xfrm>
        </p:spPr>
        <p:txBody>
          <a:bodyPr>
            <a:noAutofit/>
          </a:bodyPr>
          <a:lstStyle/>
          <a:p>
            <a:pPr marL="0" marR="0">
              <a:lnSpc>
                <a:spcPct val="10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Where proceedings concern a D</a:t>
            </a:r>
            <a:r>
              <a:rPr lang="en-US" dirty="0">
                <a:effectLst/>
                <a:latin typeface="Calibri" panose="020F0502020204030204" pitchFamily="34" charset="0"/>
                <a:ea typeface="Calibri" panose="020F0502020204030204" pitchFamily="34" charset="0"/>
                <a:cs typeface="Times New Roman" panose="02020603050405020304" pitchFamily="18" charset="0"/>
              </a:rPr>
              <a:t>eceased’s Estate, Trust property, or Construction of a Written   </a:t>
            </a:r>
          </a:p>
          <a:p>
            <a:pPr marL="0" marR="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Instrument, the</a:t>
            </a:r>
            <a:r>
              <a:rPr lang="en-029"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Court can appoint 1 or more persons to represent members of a class </a:t>
            </a:r>
            <a:r>
              <a:rPr lang="en-US" dirty="0">
                <a:latin typeface="Calibri" panose="020F0502020204030204" pitchFamily="34" charset="0"/>
                <a:ea typeface="Calibri" panose="020F0502020204030204" pitchFamily="34" charset="0"/>
                <a:cs typeface="Times New Roman" panose="02020603050405020304" pitchFamily="18" charset="0"/>
              </a:rPr>
              <a:t>where    </a:t>
            </a:r>
          </a:p>
          <a:p>
            <a:pPr marL="0" marR="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members including </a:t>
            </a:r>
            <a:r>
              <a:rPr lang="en-US" dirty="0">
                <a:effectLst/>
                <a:latin typeface="Calibri" panose="020F0502020204030204" pitchFamily="34" charset="0"/>
                <a:ea typeface="Calibri" panose="020F0502020204030204" pitchFamily="34" charset="0"/>
                <a:cs typeface="Times New Roman" panose="02020603050405020304" pitchFamily="18" charset="0"/>
              </a:rPr>
              <a:t>cannot be readily ascertained, cannot readily be found or its expedient to do so. (21.4) </a:t>
            </a:r>
          </a:p>
          <a:p>
            <a:pPr marL="0" marR="0" indent="0">
              <a:lnSpc>
                <a:spcPct val="100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Rep can be a claimant or defendant.</a:t>
            </a:r>
          </a:p>
          <a:p>
            <a:pPr marL="0" marR="0">
              <a:lnSpc>
                <a:spcPct val="100000"/>
              </a:lnSpc>
              <a:spcBef>
                <a:spcPts val="0"/>
              </a:spcBef>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Compromise in cases where 21.4 applies (21.5)</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Court has power to approve a compromise even where all parties interested or who may be affected are not parties pro</a:t>
            </a:r>
            <a:r>
              <a:rPr lang="en-US" dirty="0">
                <a:latin typeface="Calibri" panose="020F0502020204030204" pitchFamily="34" charset="0"/>
                <a:ea typeface="Calibri" panose="020F0502020204030204" pitchFamily="34" charset="0"/>
                <a:cs typeface="Times New Roman" panose="02020603050405020304" pitchFamily="18" charset="0"/>
              </a:rPr>
              <a:t>vided they have </a:t>
            </a:r>
            <a:r>
              <a:rPr lang="en-US" dirty="0">
                <a:effectLst/>
                <a:latin typeface="Calibri" panose="020F0502020204030204" pitchFamily="34" charset="0"/>
                <a:ea typeface="Calibri" panose="020F0502020204030204" pitchFamily="34" charset="0"/>
                <a:cs typeface="Times New Roman" panose="02020603050405020304" pitchFamily="18" charset="0"/>
              </a:rPr>
              <a:t>a court-appointed representative, and the Court is </a:t>
            </a:r>
            <a:r>
              <a:rPr lang="en-US" dirty="0">
                <a:latin typeface="Calibri" panose="020F0502020204030204" pitchFamily="34" charset="0"/>
                <a:ea typeface="Calibri" panose="020F0502020204030204" pitchFamily="34" charset="0"/>
                <a:cs typeface="Times New Roman" panose="02020603050405020304" pitchFamily="18" charset="0"/>
              </a:rPr>
              <a:t>satisfied</a:t>
            </a:r>
            <a:r>
              <a:rPr lang="en-US" dirty="0">
                <a:effectLst/>
                <a:latin typeface="Calibri" panose="020F0502020204030204" pitchFamily="34" charset="0"/>
                <a:ea typeface="Calibri" panose="020F0502020204030204" pitchFamily="34" charset="0"/>
                <a:cs typeface="Times New Roman" panose="02020603050405020304" pitchFamily="18" charset="0"/>
              </a:rPr>
              <a:t> the compromise will be for their benefit.</a:t>
            </a:r>
          </a:p>
          <a:p>
            <a:pPr>
              <a:lnSpc>
                <a:spcPct val="100000"/>
              </a:lnSpc>
              <a:spcBef>
                <a:spcPts val="0"/>
              </a:spcBef>
            </a:pP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31</a:t>
            </a:fld>
            <a:endParaRPr lang="en-US"/>
          </a:p>
        </p:txBody>
      </p:sp>
    </p:spTree>
    <p:extLst>
      <p:ext uri="{BB962C8B-B14F-4D97-AF65-F5344CB8AC3E}">
        <p14:creationId xmlns:p14="http://schemas.microsoft.com/office/powerpoint/2010/main" val="26615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14843"/>
                </a:solidFill>
              </a:rPr>
              <a:t>Representation of Parties Who Cannot be Ascertained</a:t>
            </a:r>
            <a:endParaRPr lang="en-US" dirty="0"/>
          </a:p>
        </p:txBody>
      </p:sp>
      <p:sp>
        <p:nvSpPr>
          <p:cNvPr id="3" name="Content Placeholder 2"/>
          <p:cNvSpPr>
            <a:spLocks noGrp="1"/>
          </p:cNvSpPr>
          <p:nvPr>
            <p:ph idx="1"/>
          </p:nvPr>
        </p:nvSpPr>
        <p:spPr/>
        <p:txBody>
          <a:bodyPr/>
          <a:lstStyle/>
          <a:p>
            <a:pPr marL="0" marR="0" indent="0">
              <a:lnSpc>
                <a:spcPct val="100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Representation of Beneficiaries by Trustees (21.6)</a:t>
            </a:r>
            <a:endParaRPr lang="en-029"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Claims can be made by or against a person in their capacity as trustee, executor or administrator. No need for a beneficiary to also be a party. Order will bind a beneficiary. Court may order that notice be given to any beneficiary if it wishes. </a:t>
            </a:r>
          </a:p>
          <a:p>
            <a:pPr marL="0" marR="0" indent="0">
              <a:lnSpc>
                <a:spcPct val="100000"/>
              </a:lnSpc>
              <a:spcBef>
                <a:spcPts val="0"/>
              </a:spcBef>
              <a:buNone/>
            </a:pPr>
            <a:endParaRPr lang="en-029"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Order will be binding on a beneficiary </a:t>
            </a:r>
            <a:r>
              <a:rPr lang="en-US" b="1" dirty="0">
                <a:latin typeface="Calibri" panose="020F0502020204030204" pitchFamily="34" charset="0"/>
                <a:ea typeface="Calibri" panose="020F0502020204030204" pitchFamily="34" charset="0"/>
                <a:cs typeface="Times New Roman" panose="02020603050405020304" pitchFamily="18" charset="0"/>
              </a:rPr>
              <a:t>UNLESS </a:t>
            </a:r>
            <a:r>
              <a:rPr lang="en-US" dirty="0">
                <a:latin typeface="Calibri" panose="020F0502020204030204" pitchFamily="34" charset="0"/>
                <a:ea typeface="Calibri" panose="020F0502020204030204" pitchFamily="34" charset="0"/>
                <a:cs typeface="Times New Roman" panose="02020603050405020304" pitchFamily="18" charset="0"/>
              </a:rPr>
              <a:t>trustee, executor or administrator could not or did not represent the interest of the beneficiary or alternatively, acted fraudulently.</a:t>
            </a:r>
            <a:endParaRPr lang="en-029"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32</a:t>
            </a:fld>
            <a:endParaRPr lang="en-US"/>
          </a:p>
        </p:txBody>
      </p:sp>
    </p:spTree>
    <p:extLst>
      <p:ext uri="{BB962C8B-B14F-4D97-AF65-F5344CB8AC3E}">
        <p14:creationId xmlns:p14="http://schemas.microsoft.com/office/powerpoint/2010/main" val="138801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Against Estate of Deceased Person </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588911"/>
            <a:ext cx="9982200" cy="4781550"/>
          </a:xfrm>
        </p:spPr>
        <p:txBody>
          <a:bodyPr>
            <a:no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Where a </a:t>
            </a:r>
            <a:r>
              <a:rPr lang="en-US" dirty="0">
                <a:effectLst/>
                <a:latin typeface="Calibri" panose="020F0502020204030204" pitchFamily="34" charset="0"/>
                <a:ea typeface="Calibri" panose="020F0502020204030204" pitchFamily="34" charset="0"/>
                <a:cs typeface="Times New Roman" panose="02020603050405020304" pitchFamily="18" charset="0"/>
              </a:rPr>
              <a:t>deceased party had interest in proceedings but has no personal representative, the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Court can appoint someone to represent the deceased’s interests for the purposes of the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proceedings.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Criteria for Appointment As Representative of an Estate </a:t>
            </a:r>
            <a:r>
              <a:rPr lang="en-US" b="1" dirty="0">
                <a:latin typeface="Calibri" panose="020F0502020204030204" pitchFamily="34" charset="0"/>
                <a:ea typeface="Calibri" panose="020F0502020204030204" pitchFamily="34" charset="0"/>
                <a:cs typeface="Times New Roman" panose="02020603050405020304" pitchFamily="18" charset="0"/>
              </a:rPr>
              <a:t>(21.7(2)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person </a:t>
            </a:r>
            <a:r>
              <a:rPr lang="en-US" dirty="0">
                <a:effectLst/>
                <a:latin typeface="Calibri" panose="020F0502020204030204" pitchFamily="34" charset="0"/>
                <a:ea typeface="Calibri" panose="020F0502020204030204" pitchFamily="34" charset="0"/>
                <a:cs typeface="Times New Roman" panose="02020603050405020304" pitchFamily="18" charset="0"/>
              </a:rPr>
              <a:t>can be appointed once they: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(1) can </a:t>
            </a:r>
            <a:r>
              <a:rPr lang="en-US" dirty="0">
                <a:effectLst/>
                <a:latin typeface="Calibri" panose="020F0502020204030204" pitchFamily="34" charset="0"/>
                <a:ea typeface="Calibri" panose="020F0502020204030204" pitchFamily="34" charset="0"/>
                <a:cs typeface="Times New Roman" panose="02020603050405020304" pitchFamily="18" charset="0"/>
              </a:rPr>
              <a:t>fairly and competently conduct proceedings on Estat</a:t>
            </a:r>
            <a:r>
              <a:rPr lang="en-US" dirty="0">
                <a:latin typeface="Calibri" panose="020F0502020204030204" pitchFamily="34" charset="0"/>
                <a:ea typeface="Calibri" panose="020F0502020204030204" pitchFamily="34" charset="0"/>
                <a:cs typeface="Times New Roman" panose="02020603050405020304" pitchFamily="18" charset="0"/>
              </a:rPr>
              <a:t>e’s behalf, and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(2) </a:t>
            </a:r>
            <a:r>
              <a:rPr lang="en-US" dirty="0">
                <a:effectLst/>
                <a:latin typeface="Calibri" panose="020F0502020204030204" pitchFamily="34" charset="0"/>
                <a:ea typeface="Calibri" panose="020F0502020204030204" pitchFamily="34" charset="0"/>
                <a:cs typeface="Times New Roman" panose="02020603050405020304" pitchFamily="18" charset="0"/>
              </a:rPr>
              <a:t>have no interest adverse to the Estate of the deceased.</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Court can make the order of its own instance or on application. </a:t>
            </a:r>
          </a:p>
          <a:p>
            <a:pPr marL="0" marR="0">
              <a:spcBef>
                <a:spcPts val="0"/>
              </a:spcBef>
              <a:spcAft>
                <a:spcPts val="0"/>
              </a:spcAft>
            </a:pP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Claimant cannot take any further steps in proceedings until a representative appointed.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However the Court can give directions to enable proceedings to continue if a party dies with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or without an application.</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Where a Representative has been appointed a decision of the Court binds the Estate to same extent it would bind an executor or administrator.</a:t>
            </a:r>
          </a:p>
          <a:p>
            <a:pPr marL="0" marR="0" indent="0">
              <a:spcBef>
                <a:spcPts val="0"/>
              </a:spcBef>
              <a:spcAft>
                <a:spcPts val="0"/>
              </a:spcAft>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33</a:t>
            </a:fld>
            <a:endParaRPr lang="en-US"/>
          </a:p>
        </p:txBody>
      </p:sp>
    </p:spTree>
    <p:extLst>
      <p:ext uri="{BB962C8B-B14F-4D97-AF65-F5344CB8AC3E}">
        <p14:creationId xmlns:p14="http://schemas.microsoft.com/office/powerpoint/2010/main" val="14870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14843"/>
                </a:solidFill>
              </a:rPr>
              <a:t>Proceedings Against Estate of Deceased Person cont’d</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Power of Court to give Directions to Allow proceedings to continue after a party’s death</a:t>
            </a:r>
            <a:endParaRPr lang="en-029"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21.8 – Court can give directions to enable proceedings to continue if a party dies with or without an application</a:t>
            </a:r>
            <a:endParaRPr lang="en-029"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34</a:t>
            </a:fld>
            <a:endParaRPr lang="en-US"/>
          </a:p>
        </p:txBody>
      </p:sp>
    </p:spTree>
    <p:extLst>
      <p:ext uri="{BB962C8B-B14F-4D97-AF65-F5344CB8AC3E}">
        <p14:creationId xmlns:p14="http://schemas.microsoft.com/office/powerpoint/2010/main" val="303726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Proceedings Against Estate of Deceased Person</a:t>
            </a:r>
          </a:p>
        </p:txBody>
      </p:sp>
      <p:sp>
        <p:nvSpPr>
          <p:cNvPr id="3" name="Content Placeholder 2">
            <a:extLst>
              <a:ext uri="{FF2B5EF4-FFF2-40B4-BE49-F238E27FC236}">
                <a16:creationId xmlns:a16="http://schemas.microsoft.com/office/drawing/2014/main" xmlns="" id="{40CEBDB1-F3C0-4AFC-AB8F-E6420BB27BD6}"/>
              </a:ext>
            </a:extLst>
          </p:cNvPr>
          <p:cNvSpPr>
            <a:spLocks noGrp="1"/>
          </p:cNvSpPr>
          <p:nvPr>
            <p:ph idx="1"/>
          </p:nvPr>
        </p:nvSpPr>
        <p:spPr>
          <a:xfrm>
            <a:off x="1104900" y="1600200"/>
            <a:ext cx="9982200" cy="4781550"/>
          </a:xfrm>
        </p:spPr>
        <p:txBody>
          <a:bodyPr>
            <a:noAutofit/>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Power of Court to Strike Out Claim After Death of Claimant (21.9)</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a Claimant dies and the Claimant’s Personal Representatives do not apply to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be substituted as Claimants, the Defendant can apply to have claim struck out. </a:t>
            </a:r>
          </a:p>
          <a:p>
            <a:pPr marL="0" marR="0">
              <a:spcBef>
                <a:spcPts val="0"/>
              </a:spcBef>
              <a:spcAft>
                <a:spcPts val="0"/>
              </a:spcAft>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Notice must be given to the Claimant’s Personal Representatives and anyone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else the Court directs</a:t>
            </a:r>
          </a:p>
          <a:p>
            <a:pPr marL="0" marR="0">
              <a:spcBef>
                <a:spcPts val="0"/>
              </a:spcBef>
              <a:spcAft>
                <a:spcPts val="0"/>
              </a:spcAft>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General Rule - Court should make an Unless </a:t>
            </a:r>
            <a:r>
              <a:rPr lang="en-US" sz="2400" dirty="0">
                <a:latin typeface="Calibri" panose="020F0502020204030204" pitchFamily="34" charset="0"/>
                <a:ea typeface="Calibri" panose="020F0502020204030204" pitchFamily="34" charset="0"/>
                <a:cs typeface="Times New Roman" panose="02020603050405020304" pitchFamily="18" charset="0"/>
              </a:rPr>
              <a:t>O</a:t>
            </a:r>
            <a:r>
              <a:rPr lang="en-US" sz="2400" dirty="0">
                <a:effectLst/>
                <a:latin typeface="Calibri" panose="020F0502020204030204" pitchFamily="34" charset="0"/>
                <a:ea typeface="Calibri" panose="020F0502020204030204" pitchFamily="34" charset="0"/>
                <a:cs typeface="Times New Roman" panose="02020603050405020304" pitchFamily="18" charset="0"/>
              </a:rPr>
              <a:t>rder directing the Personal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Rep</a:t>
            </a:r>
            <a:r>
              <a:rPr lang="en-US" sz="2400" dirty="0">
                <a:latin typeface="Calibri" panose="020F0502020204030204" pitchFamily="34" charset="0"/>
                <a:ea typeface="Calibri" panose="020F0502020204030204" pitchFamily="34" charset="0"/>
                <a:cs typeface="Times New Roman" panose="02020603050405020304" pitchFamily="18" charset="0"/>
              </a:rPr>
              <a:t>resentative</a:t>
            </a:r>
            <a:r>
              <a:rPr lang="en-US" sz="2400" dirty="0">
                <a:effectLst/>
                <a:latin typeface="Calibri" panose="020F0502020204030204" pitchFamily="34" charset="0"/>
                <a:ea typeface="Calibri" panose="020F0502020204030204" pitchFamily="34" charset="0"/>
                <a:cs typeface="Times New Roman" panose="02020603050405020304" pitchFamily="18" charset="0"/>
              </a:rPr>
              <a:t> or someone else of Estate’s behalf:</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(1)</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apply to be substituted as a Claimant, or</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(2)</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apply for directions by a specified date,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failing which the Claim is to be struck out.</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Court </a:t>
            </a:r>
            <a:r>
              <a:rPr lang="en-US" sz="2400" dirty="0">
                <a:latin typeface="Calibri" panose="020F0502020204030204" pitchFamily="34" charset="0"/>
                <a:ea typeface="Calibri" panose="020F0502020204030204" pitchFamily="34" charset="0"/>
                <a:cs typeface="Times New Roman" panose="02020603050405020304" pitchFamily="18" charset="0"/>
              </a:rPr>
              <a:t>can give </a:t>
            </a:r>
            <a:r>
              <a:rPr lang="en-US" sz="2400" dirty="0">
                <a:effectLst/>
                <a:latin typeface="Calibri" panose="020F0502020204030204" pitchFamily="34" charset="0"/>
                <a:ea typeface="Calibri" panose="020F0502020204030204" pitchFamily="34" charset="0"/>
                <a:cs typeface="Times New Roman" panose="02020603050405020304" pitchFamily="18" charset="0"/>
              </a:rPr>
              <a:t>directions </a:t>
            </a:r>
            <a:r>
              <a:rPr lang="en-US" sz="2400" dirty="0">
                <a:latin typeface="Calibri" panose="020F0502020204030204" pitchFamily="34" charset="0"/>
                <a:ea typeface="Calibri" panose="020F0502020204030204" pitchFamily="34" charset="0"/>
                <a:cs typeface="Times New Roman" panose="02020603050405020304" pitchFamily="18" charset="0"/>
              </a:rPr>
              <a:t>to enable</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proceedings to continue. </a:t>
            </a:r>
            <a:endParaRPr lang="en-029" sz="3200" dirty="0">
              <a:latin typeface="Calibri" panose="020F0502020204030204" pitchFamily="34" charset="0"/>
              <a:ea typeface="Calibri" panose="020F0502020204030204" pitchFamily="34" charset="0"/>
              <a:cs typeface="Times New Roman" panose="02020603050405020304" pitchFamily="18" charset="0"/>
            </a:endParaRPr>
          </a:p>
          <a:p>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35</a:t>
            </a:fld>
            <a:endParaRPr lang="en-US"/>
          </a:p>
        </p:txBody>
      </p:sp>
    </p:spTree>
    <p:extLst>
      <p:ext uri="{BB962C8B-B14F-4D97-AF65-F5344CB8AC3E}">
        <p14:creationId xmlns:p14="http://schemas.microsoft.com/office/powerpoint/2010/main" val="40933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22 – Miscellaneous rules      </a:t>
            </a:r>
            <a:br>
              <a:rPr lang="en-US" dirty="0"/>
            </a:br>
            <a:r>
              <a:rPr lang="en-US" dirty="0"/>
              <a:t>                  about parties </a:t>
            </a:r>
            <a:br>
              <a:rPr lang="en-US" dirty="0"/>
            </a:br>
            <a:r>
              <a:rPr lang="en-US" dirty="0"/>
              <a:t>                  </a:t>
            </a:r>
          </a:p>
        </p:txBody>
      </p:sp>
      <p:sp>
        <p:nvSpPr>
          <p:cNvPr id="3" name="Slide Number Placeholder 2"/>
          <p:cNvSpPr>
            <a:spLocks noGrp="1"/>
          </p:cNvSpPr>
          <p:nvPr>
            <p:ph type="sldNum" sz="quarter" idx="12"/>
          </p:nvPr>
        </p:nvSpPr>
        <p:spPr/>
        <p:txBody>
          <a:bodyPr/>
          <a:lstStyle/>
          <a:p>
            <a:fld id="{0FF54DE5-C571-48E8-A5BC-B369434E2F44}" type="slidenum">
              <a:rPr lang="en-US" smtClean="0"/>
              <a:pPr/>
              <a:t>36</a:t>
            </a:fld>
            <a:endParaRPr lang="en-US"/>
          </a:p>
        </p:txBody>
      </p:sp>
    </p:spTree>
    <p:extLst>
      <p:ext uri="{BB962C8B-B14F-4D97-AF65-F5344CB8AC3E}">
        <p14:creationId xmlns:p14="http://schemas.microsoft.com/office/powerpoint/2010/main" val="18957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Partners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897711"/>
          </a:xfrm>
        </p:spPr>
        <p:txBody>
          <a:bodyPr>
            <a:noAutofit/>
          </a:bodyPr>
          <a:lstStyle/>
          <a:p>
            <a:pPr marL="0" indent="0">
              <a:lnSpc>
                <a:spcPct val="100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Partners (22.1)</a:t>
            </a: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Persons claiming to be entitled or alleged to liable as partners may be sued in a firm name if:</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	(1) that is the name of the firm in which they were partners, and </a:t>
            </a:r>
          </a:p>
          <a:p>
            <a:pPr marL="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(2) they were </a:t>
            </a:r>
            <a:r>
              <a:rPr lang="en-US" dirty="0">
                <a:effectLst/>
                <a:latin typeface="Calibri" panose="020F0502020204030204" pitchFamily="34" charset="0"/>
                <a:ea typeface="Calibri" panose="020F0502020204030204" pitchFamily="34" charset="0"/>
                <a:cs typeface="Times New Roman" panose="02020603050405020304" pitchFamily="18" charset="0"/>
              </a:rPr>
              <a:t>carrying on business in that name in the jurisdiction when the right to the </a:t>
            </a:r>
          </a:p>
          <a:p>
            <a:pPr marL="0" indent="0">
              <a:lnSpc>
                <a:spcPct val="10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claim arose.</a:t>
            </a:r>
          </a:p>
          <a:p>
            <a:pPr>
              <a:lnSpc>
                <a:spcPct val="100000"/>
              </a:lnSpc>
              <a:spcBef>
                <a:spcPts val="0"/>
              </a:spcBef>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Obligation to Disclose Partner’s Names (22.1(2)</a:t>
            </a:r>
            <a:endParaRPr lang="en-029"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Partners suing or being sued in the firm’s name must on written demand by any party file and serve a statement of names and home addresses of all partners in the firm who were partners at the time to the right to the claim arose. If they fail to comply, the Court can order </a:t>
            </a:r>
            <a:r>
              <a:rPr lang="en-US" dirty="0">
                <a:latin typeface="Calibri" panose="020F0502020204030204" pitchFamily="34" charset="0"/>
                <a:ea typeface="Calibri" panose="020F0502020204030204" pitchFamily="34" charset="0"/>
                <a:cs typeface="Times New Roman" panose="02020603050405020304" pitchFamily="18" charset="0"/>
              </a:rPr>
              <a:t>disclosure</a:t>
            </a:r>
            <a:r>
              <a:rPr lang="en-US" dirty="0">
                <a:effectLst/>
                <a:latin typeface="Calibri" panose="020F0502020204030204" pitchFamily="34" charset="0"/>
                <a:ea typeface="Calibri" panose="020F0502020204030204" pitchFamily="34" charset="0"/>
                <a:cs typeface="Times New Roman" panose="02020603050405020304" pitchFamily="18" charset="0"/>
              </a:rPr>
              <a:t>. Where a party fails to comply with such an order within 21 days, any claim or </a:t>
            </a:r>
            <a:r>
              <a:rPr lang="en-US"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dirty="0">
                <a:effectLst/>
                <a:latin typeface="Calibri" panose="020F0502020204030204" pitchFamily="34" charset="0"/>
                <a:ea typeface="Calibri" panose="020F0502020204030204" pitchFamily="34" charset="0"/>
                <a:cs typeface="Times New Roman" panose="02020603050405020304" pitchFamily="18" charset="0"/>
              </a:rPr>
              <a:t> brought by </a:t>
            </a:r>
            <a:r>
              <a:rPr lang="en-US" dirty="0">
                <a:latin typeface="Calibri" panose="020F0502020204030204" pitchFamily="34" charset="0"/>
                <a:ea typeface="Calibri" panose="020F0502020204030204" pitchFamily="34" charset="0"/>
                <a:cs typeface="Times New Roman" panose="02020603050405020304" pitchFamily="18" charset="0"/>
              </a:rPr>
              <a:t>him</a:t>
            </a:r>
            <a:r>
              <a:rPr lang="en-US" dirty="0">
                <a:effectLst/>
                <a:latin typeface="Calibri" panose="020F0502020204030204" pitchFamily="34" charset="0"/>
                <a:ea typeface="Calibri" panose="020F0502020204030204" pitchFamily="34" charset="0"/>
                <a:cs typeface="Times New Roman" panose="02020603050405020304" pitchFamily="18" charset="0"/>
              </a:rPr>
              <a:t> is deemed struck out.</a:t>
            </a:r>
          </a:p>
          <a:p>
            <a:pPr>
              <a:lnSpc>
                <a:spcPct val="100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Authorized Employee Acting (22.1(7)</a:t>
            </a:r>
          </a:p>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A duly authorized employee of a partnership or firm can conduct proceedings on its behalf or represent it in court with the Court’s </a:t>
            </a:r>
            <a:r>
              <a:rPr lang="en-US" dirty="0">
                <a:latin typeface="Calibri" panose="020F0502020204030204" pitchFamily="34" charset="0"/>
                <a:ea typeface="Calibri" panose="020F0502020204030204" pitchFamily="34" charset="0"/>
                <a:cs typeface="Times New Roman" panose="02020603050405020304" pitchFamily="18" charset="0"/>
              </a:rPr>
              <a:t>leave</a:t>
            </a:r>
            <a:r>
              <a:rPr lang="en-US" dirty="0">
                <a:effectLst/>
                <a:latin typeface="Calibri" panose="020F0502020204030204" pitchFamily="34" charset="0"/>
                <a:ea typeface="Calibri" panose="020F0502020204030204" pitchFamily="34" charset="0"/>
                <a:cs typeface="Times New Roman" panose="02020603050405020304" pitchFamily="18" charset="0"/>
              </a:rPr>
              <a:t>. Application for leave to be represented by an employee should be </a:t>
            </a:r>
            <a:r>
              <a:rPr lang="en-US" dirty="0">
                <a:latin typeface="Calibri" panose="020F0502020204030204" pitchFamily="34" charset="0"/>
                <a:ea typeface="Calibri" panose="020F0502020204030204" pitchFamily="34" charset="0"/>
                <a:cs typeface="Times New Roman" panose="02020603050405020304" pitchFamily="18" charset="0"/>
              </a:rPr>
              <a:t>made</a:t>
            </a:r>
            <a:r>
              <a:rPr lang="en-US" dirty="0">
                <a:effectLst/>
                <a:latin typeface="Calibri" panose="020F0502020204030204" pitchFamily="34" charset="0"/>
                <a:ea typeface="Calibri" panose="020F0502020204030204" pitchFamily="34" charset="0"/>
                <a:cs typeface="Times New Roman" panose="02020603050405020304" pitchFamily="18" charset="0"/>
              </a:rPr>
              <a:t> at a </a:t>
            </a:r>
            <a:r>
              <a:rPr lang="en-US" dirty="0">
                <a:latin typeface="Calibri" panose="020F0502020204030204" pitchFamily="34" charset="0"/>
                <a:ea typeface="Calibri" panose="020F0502020204030204" pitchFamily="34" charset="0"/>
                <a:cs typeface="Times New Roman" panose="02020603050405020304" pitchFamily="18" charset="0"/>
              </a:rPr>
              <a:t>case management conference.</a:t>
            </a:r>
            <a:endParaRPr lang="en-US"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37</a:t>
            </a:fld>
            <a:endParaRPr lang="en-US"/>
          </a:p>
        </p:txBody>
      </p:sp>
    </p:spTree>
    <p:extLst>
      <p:ext uri="{BB962C8B-B14F-4D97-AF65-F5344CB8AC3E}">
        <p14:creationId xmlns:p14="http://schemas.microsoft.com/office/powerpoint/2010/main" val="257917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Persons Carrying on Business in Another Name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572637"/>
          </a:xfrm>
        </p:spPr>
        <p:txBody>
          <a:bodyPr>
            <a:noAutofit/>
          </a:bodyPr>
          <a:lstStyle/>
          <a:p>
            <a:pPr marL="0" marR="0" indent="0">
              <a:spcBef>
                <a:spcPts val="0"/>
              </a:spcBef>
              <a:spcAft>
                <a:spcPts val="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Person Carrying on Business in Another Name (22.2)</a:t>
            </a:r>
          </a:p>
          <a:p>
            <a:pPr>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A claim may be made by or against a person carrying on business in their own name or “</a:t>
            </a:r>
            <a:r>
              <a:rPr lang="en-US" i="1" dirty="0">
                <a:effectLst/>
                <a:latin typeface="Calibri" panose="020F0502020204030204" pitchFamily="34" charset="0"/>
                <a:ea typeface="Calibri" panose="020F0502020204030204" pitchFamily="34" charset="0"/>
                <a:cs typeface="Times New Roman" panose="02020603050405020304" pitchFamily="18" charset="0"/>
              </a:rPr>
              <a:t>trading as XY</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a:effectLst/>
                <a:latin typeface="Calibri" panose="020F0502020204030204" pitchFamily="34" charset="0"/>
                <a:ea typeface="Calibri" panose="020F0502020204030204" pitchFamily="34" charset="0"/>
                <a:cs typeface="Times New Roman" panose="02020603050405020304" pitchFamily="18" charset="0"/>
              </a:rPr>
              <a:t>XY (a trading name</a:t>
            </a:r>
            <a:r>
              <a:rPr lang="en-US" dirty="0">
                <a:effectLst/>
                <a:latin typeface="Calibri" panose="020F0502020204030204" pitchFamily="34" charset="0"/>
                <a:ea typeface="Calibri" panose="020F0502020204030204" pitchFamily="34" charset="0"/>
                <a:cs typeface="Times New Roman" panose="02020603050405020304" pitchFamily="18" charset="0"/>
              </a:rPr>
              <a:t>)”, or </a:t>
            </a:r>
            <a:r>
              <a:rPr lang="en-US" i="1" dirty="0">
                <a:effectLst/>
                <a:latin typeface="Calibri" panose="020F0502020204030204" pitchFamily="34" charset="0"/>
                <a:ea typeface="Calibri" panose="020F0502020204030204" pitchFamily="34" charset="0"/>
                <a:cs typeface="Times New Roman" panose="02020603050405020304" pitchFamily="18" charset="0"/>
              </a:rPr>
              <a:t>XY “a firm”</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Where a claim is made by or against a person in his or her business name, the Rules about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claims by or against partners apply as if that person had been a partner in a firm when the governing right to claim arose. </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029" b="1" dirty="0">
                <a:latin typeface="Calibri" panose="020F0502020204030204" pitchFamily="34" charset="0"/>
                <a:ea typeface="Calibri" panose="020F0502020204030204" pitchFamily="34" charset="0"/>
                <a:cs typeface="Times New Roman" panose="02020603050405020304" pitchFamily="18" charset="0"/>
              </a:rPr>
              <a:t>Bodies Corporate (22.3)</a:t>
            </a:r>
          </a:p>
          <a:p>
            <a:pPr>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A body corporate needs an attorney to commence or carry on proceedings unless the Court permits it to be represented by an authorized Director or other Officer.</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Permission should be sought at the CMC or a pre-trial review. In making a determination, the Court should take into account all the circumstances including the complexity of the case. </a:t>
            </a:r>
          </a:p>
          <a:p>
            <a:r>
              <a:rPr lang="en-US" dirty="0">
                <a:latin typeface="Calibri" panose="020F0502020204030204" pitchFamily="34" charset="0"/>
                <a:ea typeface="Calibri" panose="020F0502020204030204" pitchFamily="34" charset="0"/>
                <a:cs typeface="Times New Roman" panose="02020603050405020304" pitchFamily="18" charset="0"/>
              </a:rPr>
              <a:t>Must be authorized by the body corporate itself.</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38</a:t>
            </a:fld>
            <a:endParaRPr lang="en-US"/>
          </a:p>
        </p:txBody>
      </p:sp>
    </p:spTree>
    <p:extLst>
      <p:ext uri="{BB962C8B-B14F-4D97-AF65-F5344CB8AC3E}">
        <p14:creationId xmlns:p14="http://schemas.microsoft.com/office/powerpoint/2010/main" val="10646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23 – MINORS &amp; PATIENTS</a:t>
            </a:r>
            <a:br>
              <a:rPr lang="en-US" dirty="0"/>
            </a:br>
            <a:r>
              <a:rPr lang="en-US" dirty="0"/>
              <a:t>                  </a:t>
            </a:r>
          </a:p>
        </p:txBody>
      </p:sp>
      <p:sp>
        <p:nvSpPr>
          <p:cNvPr id="3" name="Slide Number Placeholder 2"/>
          <p:cNvSpPr>
            <a:spLocks noGrp="1"/>
          </p:cNvSpPr>
          <p:nvPr>
            <p:ph type="sldNum" sz="quarter" idx="12"/>
          </p:nvPr>
        </p:nvSpPr>
        <p:spPr/>
        <p:txBody>
          <a:bodyPr/>
          <a:lstStyle/>
          <a:p>
            <a:fld id="{0FF54DE5-C571-48E8-A5BC-B369434E2F44}" type="slidenum">
              <a:rPr lang="en-US" smtClean="0"/>
              <a:pPr/>
              <a:t>39</a:t>
            </a:fld>
            <a:endParaRPr lang="en-US"/>
          </a:p>
        </p:txBody>
      </p:sp>
    </p:spTree>
    <p:extLst>
      <p:ext uri="{BB962C8B-B14F-4D97-AF65-F5344CB8AC3E}">
        <p14:creationId xmlns:p14="http://schemas.microsoft.com/office/powerpoint/2010/main" val="327509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Overriding Objective cont’d</a:t>
            </a:r>
          </a:p>
        </p:txBody>
      </p:sp>
      <p:sp>
        <p:nvSpPr>
          <p:cNvPr id="3" name="Content Placeholder 2"/>
          <p:cNvSpPr>
            <a:spLocks noGrp="1"/>
          </p:cNvSpPr>
          <p:nvPr>
            <p:ph idx="1"/>
          </p:nvPr>
        </p:nvSpPr>
        <p:spPr/>
        <p:txBody>
          <a:bodyPr/>
          <a:lstStyle/>
          <a:p>
            <a:pPr marL="457200" indent="-457200">
              <a:buFont typeface="+mj-lt"/>
              <a:buAutoNum type="alphaLcPeriod" startAt="4"/>
            </a:pPr>
            <a:r>
              <a:rPr lang="en-US" dirty="0">
                <a:latin typeface="Calibri" panose="020F0502020204030204" pitchFamily="34" charset="0"/>
              </a:rPr>
              <a:t>Ensuring that it is dealt with expeditiously and fairly;</a:t>
            </a:r>
          </a:p>
          <a:p>
            <a:pPr marL="457200" indent="-457200">
              <a:buFont typeface="+mj-lt"/>
              <a:buAutoNum type="alphaLcPeriod" startAt="4"/>
            </a:pPr>
            <a:r>
              <a:rPr lang="en-US" dirty="0">
                <a:latin typeface="Calibri" panose="020F0502020204030204" pitchFamily="34" charset="0"/>
              </a:rPr>
              <a:t>Allotting to it an appropriate share of the court’s resources, while taking into account the need to allot resources to other cases and; </a:t>
            </a:r>
          </a:p>
          <a:p>
            <a:pPr marL="457200" indent="-457200">
              <a:buFont typeface="+mj-lt"/>
              <a:buAutoNum type="alphaLcPeriod" startAt="4"/>
            </a:pPr>
            <a:r>
              <a:rPr lang="en-US" dirty="0">
                <a:latin typeface="Calibri" panose="020F0502020204030204" pitchFamily="34" charset="0"/>
              </a:rPr>
              <a:t>Enforcing compliance with rules, practice directions and orders. </a:t>
            </a:r>
          </a:p>
        </p:txBody>
      </p:sp>
      <p:sp>
        <p:nvSpPr>
          <p:cNvPr id="4" name="Slide Number Placeholder 3"/>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36966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Appointment of a Litigation Guardian (“LG”)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623955"/>
          </a:xfrm>
        </p:spPr>
        <p:txBody>
          <a:bodyPr>
            <a:noAutofit/>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Requirement of a Litigation Guardian (23.2)</a:t>
            </a:r>
          </a:p>
          <a:p>
            <a:pPr marL="0" marR="0" indent="0">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General Rule is that Minor or Patient (or “Person Under Disability”) must have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LG to conduct proceedings on his behalf.</a:t>
            </a:r>
          </a:p>
          <a:p>
            <a:pPr marL="0" marR="0" indent="0">
              <a:spcBef>
                <a:spcPts val="0"/>
              </a:spcBef>
              <a:spcAft>
                <a:spcPts val="0"/>
              </a:spcAft>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 M</a:t>
            </a:r>
            <a:r>
              <a:rPr lang="en-US" sz="2400" dirty="0">
                <a:effectLst/>
                <a:latin typeface="Calibri" panose="020F0502020204030204" pitchFamily="34" charset="0"/>
                <a:ea typeface="Calibri" panose="020F0502020204030204" pitchFamily="34" charset="0"/>
                <a:cs typeface="Times New Roman" panose="02020603050405020304" pitchFamily="18" charset="0"/>
              </a:rPr>
              <a:t>inor can apply to conduct his own proceedings without an LG. LG must be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given notice if there is one.</a:t>
            </a:r>
            <a:r>
              <a:rPr lang="en-029" sz="2400" dirty="0">
                <a:latin typeface="Calibri" panose="020F0502020204030204" pitchFamily="34" charset="0"/>
                <a:ea typeface="Calibri" panose="020F0502020204030204" pitchFamily="34" charset="0"/>
                <a:cs typeface="Times New Roman" panose="02020603050405020304" pitchFamily="18" charset="0"/>
              </a:rPr>
              <a:t> The </a:t>
            </a:r>
            <a:r>
              <a:rPr lang="en-US" sz="2400" dirty="0">
                <a:effectLst/>
                <a:latin typeface="Calibri" panose="020F0502020204030204" pitchFamily="34" charset="0"/>
                <a:ea typeface="Calibri" panose="020F0502020204030204" pitchFamily="34" charset="0"/>
                <a:cs typeface="Times New Roman" panose="02020603050405020304" pitchFamily="18" charset="0"/>
              </a:rPr>
              <a:t>Court can however subsequently appoint an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LG if it appears desirable. </a:t>
            </a:r>
          </a:p>
          <a:p>
            <a:pPr marL="0" marR="0" indent="0">
              <a:spcBef>
                <a:spcPts val="0"/>
              </a:spcBef>
              <a:spcAft>
                <a:spcPts val="0"/>
              </a:spcAft>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 LG must act by attorney unless the Court orders otherwise.</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LG must sign a Certificate of Truth under Rule 3.8 on behalf of the Minor or Patient.</a:t>
            </a:r>
            <a:endParaRPr lang="en-US" sz="24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40</a:t>
            </a:fld>
            <a:endParaRPr lang="en-US"/>
          </a:p>
        </p:txBody>
      </p:sp>
    </p:spTree>
    <p:extLst>
      <p:ext uri="{BB962C8B-B14F-4D97-AF65-F5344CB8AC3E}">
        <p14:creationId xmlns:p14="http://schemas.microsoft.com/office/powerpoint/2010/main" val="33652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Stage of Proceedings when Litigation Guardian Necessary (23.3)</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10150122" cy="4841266"/>
          </a:xfrm>
        </p:spPr>
        <p:txBody>
          <a:bodyPr>
            <a:noAutofit/>
          </a:bodyPr>
          <a:lstStyle/>
          <a:p>
            <a:pPr>
              <a:lnSpc>
                <a:spcPct val="100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A </a:t>
            </a:r>
            <a:r>
              <a:rPr lang="en-US" sz="2200" dirty="0">
                <a:latin typeface="Calibri" panose="020F0502020204030204" pitchFamily="34" charset="0"/>
                <a:ea typeface="Calibri" panose="020F0502020204030204" pitchFamily="34" charset="0"/>
                <a:cs typeface="Times New Roman" panose="02020603050405020304" pitchFamily="18" charset="0"/>
              </a:rPr>
              <a:t>M</a:t>
            </a:r>
            <a:r>
              <a:rPr lang="en-US" sz="2200" dirty="0">
                <a:effectLst/>
                <a:latin typeface="Calibri" panose="020F0502020204030204" pitchFamily="34" charset="0"/>
                <a:ea typeface="Calibri" panose="020F0502020204030204" pitchFamily="34" charset="0"/>
                <a:cs typeface="Times New Roman" panose="02020603050405020304" pitchFamily="18" charset="0"/>
              </a:rPr>
              <a:t>inor or Patient must have an LG to start a claim unless he has secured leave to do so without one.</a:t>
            </a:r>
            <a:r>
              <a:rPr lang="en-029"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A person cannot make an application against a Minor/Patient </a:t>
            </a:r>
            <a:r>
              <a:rPr lang="en-US" sz="2200" dirty="0">
                <a:latin typeface="Calibri" panose="020F0502020204030204" pitchFamily="34" charset="0"/>
                <a:ea typeface="Calibri" panose="020F0502020204030204" pitchFamily="34" charset="0"/>
                <a:cs typeface="Times New Roman" panose="02020603050405020304" pitchFamily="18" charset="0"/>
              </a:rPr>
              <a:t>before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0000"/>
              </a:lnSpc>
              <a:spcBef>
                <a:spcPts val="0"/>
              </a:spcBef>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proceedings have started. </a:t>
            </a:r>
          </a:p>
          <a:p>
            <a:pPr marL="0" marR="0">
              <a:lnSpc>
                <a:spcPct val="100000"/>
              </a:lnSpc>
              <a:spcBef>
                <a:spcPts val="0"/>
              </a:spcBef>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Where proceedings have started, until a Minor or Patient has an LG, a person     </a:t>
            </a:r>
          </a:p>
          <a:p>
            <a:pPr marL="0" marR="0" indent="0">
              <a:lnSpc>
                <a:spcPct val="100000"/>
              </a:lnSpc>
              <a:spcBef>
                <a:spcPts val="0"/>
              </a:spcBef>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cannot take any step in the proceedings except:</a:t>
            </a:r>
          </a:p>
          <a:p>
            <a:pPr marL="0" marR="0" indent="0">
              <a:lnSpc>
                <a:spcPct val="100000"/>
              </a:lnSpc>
              <a:spcBef>
                <a:spcPts val="0"/>
              </a:spcBef>
              <a:buNone/>
            </a:pPr>
            <a:r>
              <a:rPr lang="en-US" sz="2200" dirty="0">
                <a:latin typeface="Calibri" panose="020F0502020204030204" pitchFamily="34" charset="0"/>
                <a:ea typeface="Calibri" panose="020F0502020204030204" pitchFamily="34" charset="0"/>
                <a:cs typeface="Times New Roman" panose="02020603050405020304" pitchFamily="18" charset="0"/>
              </a:rPr>
              <a:t>	(1)</a:t>
            </a:r>
            <a:r>
              <a:rPr lang="en-US" sz="2200" dirty="0">
                <a:effectLst/>
                <a:latin typeface="Calibri" panose="020F0502020204030204" pitchFamily="34" charset="0"/>
                <a:ea typeface="Calibri" panose="020F0502020204030204" pitchFamily="34" charset="0"/>
                <a:cs typeface="Times New Roman" panose="02020603050405020304" pitchFamily="18" charset="0"/>
              </a:rPr>
              <a:t> applying to have an LG appointed OR </a:t>
            </a:r>
          </a:p>
          <a:p>
            <a:pPr marL="0" marR="0" indent="0">
              <a:lnSpc>
                <a:spcPct val="100000"/>
              </a:lnSpc>
              <a:spcBef>
                <a:spcPts val="0"/>
              </a:spcBef>
              <a:buNone/>
            </a:pPr>
            <a:r>
              <a:rPr lang="en-US" sz="2200" dirty="0">
                <a:latin typeface="Calibri" panose="020F0502020204030204" pitchFamily="34" charset="0"/>
                <a:ea typeface="Calibri" panose="020F0502020204030204" pitchFamily="34" charset="0"/>
                <a:cs typeface="Times New Roman" panose="02020603050405020304" pitchFamily="18" charset="0"/>
              </a:rPr>
              <a:t>              (2) </a:t>
            </a:r>
            <a:r>
              <a:rPr lang="en-US" sz="2200" dirty="0">
                <a:effectLst/>
                <a:latin typeface="Calibri" panose="020F0502020204030204" pitchFamily="34" charset="0"/>
                <a:ea typeface="Calibri" panose="020F0502020204030204" pitchFamily="34" charset="0"/>
                <a:cs typeface="Times New Roman" panose="02020603050405020304" pitchFamily="18" charset="0"/>
              </a:rPr>
              <a:t>issuing and serving a claim form against a minor or patient.</a:t>
            </a:r>
          </a:p>
          <a:p>
            <a:pPr marL="0" marR="0">
              <a:lnSpc>
                <a:spcPct val="100000"/>
              </a:lnSpc>
              <a:spcBef>
                <a:spcPts val="0"/>
              </a:spcBef>
            </a:pPr>
            <a:endParaRPr lang="en-029"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If a person becomes a Patient during proceedings, until a LG is appointed, no party can </a:t>
            </a:r>
          </a:p>
          <a:p>
            <a:pPr marL="0" marR="0" indent="0">
              <a:lnSpc>
                <a:spcPct val="100000"/>
              </a:lnSpc>
              <a:spcBef>
                <a:spcPts val="0"/>
              </a:spcBef>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take any further steps in the proceedings </a:t>
            </a:r>
            <a:r>
              <a:rPr lang="en-US" sz="2200" dirty="0">
                <a:latin typeface="Calibri" panose="020F0502020204030204" pitchFamily="34" charset="0"/>
                <a:ea typeface="Calibri" panose="020F0502020204030204" pitchFamily="34" charset="0"/>
                <a:cs typeface="Times New Roman" panose="02020603050405020304" pitchFamily="18" charset="0"/>
              </a:rPr>
              <a:t>other than </a:t>
            </a:r>
            <a:r>
              <a:rPr lang="en-US" sz="2200" dirty="0">
                <a:effectLst/>
                <a:latin typeface="Calibri" panose="020F0502020204030204" pitchFamily="34" charset="0"/>
                <a:ea typeface="Calibri" panose="020F0502020204030204" pitchFamily="34" charset="0"/>
                <a:cs typeface="Times New Roman" panose="02020603050405020304" pitchFamily="18" charset="0"/>
              </a:rPr>
              <a:t>applying for the appointment of </a:t>
            </a:r>
          </a:p>
          <a:p>
            <a:pPr marL="0" marR="0" indent="0">
              <a:lnSpc>
                <a:spcPct val="100000"/>
              </a:lnSpc>
              <a:spcBef>
                <a:spcPts val="0"/>
              </a:spcBef>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an LG. </a:t>
            </a:r>
            <a:endParaRPr lang="en-029"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Any steps taken in proceedings before the appointment of a LG in contravention of these rules are of no effect unless Court otherwise orders. </a:t>
            </a:r>
            <a:endParaRPr lang="en-US" sz="22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41</a:t>
            </a:fld>
            <a:endParaRPr lang="en-US"/>
          </a:p>
        </p:txBody>
      </p:sp>
    </p:spTree>
    <p:extLst>
      <p:ext uri="{BB962C8B-B14F-4D97-AF65-F5344CB8AC3E}">
        <p14:creationId xmlns:p14="http://schemas.microsoft.com/office/powerpoint/2010/main" val="66750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E1E0FF-7FB8-4860-9C3E-79F9C0D3E28C}"/>
              </a:ext>
            </a:extLst>
          </p:cNvPr>
          <p:cNvSpPr>
            <a:spLocks noGrp="1"/>
          </p:cNvSpPr>
          <p:nvPr>
            <p:ph type="title"/>
          </p:nvPr>
        </p:nvSpPr>
        <p:spPr/>
        <p:txBody>
          <a:bodyPr/>
          <a:lstStyle/>
          <a:p>
            <a:r>
              <a:rPr lang="en-029" dirty="0"/>
              <a:t>Who Can be a Litigation Guardian</a:t>
            </a:r>
          </a:p>
        </p:txBody>
      </p:sp>
      <p:sp>
        <p:nvSpPr>
          <p:cNvPr id="4" name="Text Placeholder 3">
            <a:extLst>
              <a:ext uri="{FF2B5EF4-FFF2-40B4-BE49-F238E27FC236}">
                <a16:creationId xmlns:a16="http://schemas.microsoft.com/office/drawing/2014/main" xmlns="" id="{520EBE42-D9E0-4912-8C3A-ED6C75546FB5}"/>
              </a:ext>
            </a:extLst>
          </p:cNvPr>
          <p:cNvSpPr>
            <a:spLocks noGrp="1"/>
          </p:cNvSpPr>
          <p:nvPr>
            <p:ph type="body" idx="1"/>
          </p:nvPr>
        </p:nvSpPr>
        <p:spPr>
          <a:xfrm>
            <a:off x="1104900" y="1455576"/>
            <a:ext cx="4919472" cy="418381"/>
          </a:xfrm>
        </p:spPr>
        <p:txBody>
          <a:bodyPr>
            <a:normAutofit lnSpcReduction="10000"/>
          </a:bodyPr>
          <a:lstStyle/>
          <a:p>
            <a:r>
              <a:rPr lang="en-029" dirty="0">
                <a:latin typeface="Calibri" panose="020F0502020204030204" pitchFamily="34" charset="0"/>
                <a:cs typeface="Calibri" panose="020F0502020204030204" pitchFamily="34" charset="0"/>
              </a:rPr>
              <a:t>For a Minor (23.4)</a:t>
            </a:r>
          </a:p>
        </p:txBody>
      </p:sp>
      <p:sp>
        <p:nvSpPr>
          <p:cNvPr id="5" name="Content Placeholder 4">
            <a:extLst>
              <a:ext uri="{FF2B5EF4-FFF2-40B4-BE49-F238E27FC236}">
                <a16:creationId xmlns:a16="http://schemas.microsoft.com/office/drawing/2014/main" xmlns="" id="{C0F553F0-5DDE-4E11-93C7-C01424A97E74}"/>
              </a:ext>
            </a:extLst>
          </p:cNvPr>
          <p:cNvSpPr>
            <a:spLocks noGrp="1"/>
          </p:cNvSpPr>
          <p:nvPr>
            <p:ph sz="half" idx="2"/>
          </p:nvPr>
        </p:nvSpPr>
        <p:spPr>
          <a:xfrm>
            <a:off x="1104900" y="2015412"/>
            <a:ext cx="4919472" cy="4376057"/>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Unless the Court has appointed someone else or removed that party, any party can act as a Minor’s LG once the party satisfies the 23.6 Conditions.</a:t>
            </a:r>
          </a:p>
        </p:txBody>
      </p:sp>
      <p:sp>
        <p:nvSpPr>
          <p:cNvPr id="6" name="Text Placeholder 5">
            <a:extLst>
              <a:ext uri="{FF2B5EF4-FFF2-40B4-BE49-F238E27FC236}">
                <a16:creationId xmlns:a16="http://schemas.microsoft.com/office/drawing/2014/main" xmlns="" id="{931C4132-E588-482C-B9B7-6BC3C96022AC}"/>
              </a:ext>
            </a:extLst>
          </p:cNvPr>
          <p:cNvSpPr>
            <a:spLocks noGrp="1"/>
          </p:cNvSpPr>
          <p:nvPr>
            <p:ph type="body" sz="quarter" idx="3"/>
          </p:nvPr>
        </p:nvSpPr>
        <p:spPr>
          <a:xfrm>
            <a:off x="6166110" y="1343379"/>
            <a:ext cx="4919472" cy="530578"/>
          </a:xfrm>
        </p:spPr>
        <p:txBody>
          <a:bodyPr>
            <a:normAutofit/>
          </a:bodyPr>
          <a:lstStyle/>
          <a:p>
            <a:r>
              <a:rPr lang="en-029" dirty="0">
                <a:latin typeface="Calibri" panose="020F0502020204030204" pitchFamily="34" charset="0"/>
                <a:cs typeface="Calibri" panose="020F0502020204030204" pitchFamily="34" charset="0"/>
              </a:rPr>
              <a:t>For A Patient (23.5)</a:t>
            </a:r>
          </a:p>
        </p:txBody>
      </p:sp>
      <p:sp>
        <p:nvSpPr>
          <p:cNvPr id="7" name="Content Placeholder 6">
            <a:extLst>
              <a:ext uri="{FF2B5EF4-FFF2-40B4-BE49-F238E27FC236}">
                <a16:creationId xmlns:a16="http://schemas.microsoft.com/office/drawing/2014/main" xmlns="" id="{B4A38C75-8615-4BC4-B61E-47AECF3D3792}"/>
              </a:ext>
            </a:extLst>
          </p:cNvPr>
          <p:cNvSpPr>
            <a:spLocks noGrp="1"/>
          </p:cNvSpPr>
          <p:nvPr>
            <p:ph sz="quarter" idx="4"/>
          </p:nvPr>
        </p:nvSpPr>
        <p:spPr>
          <a:xfrm>
            <a:off x="6166110" y="2015413"/>
            <a:ext cx="4919472" cy="4572000"/>
          </a:xfrm>
        </p:spPr>
        <p:txBody>
          <a:bodyPr>
            <a:norm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Unless the Court has appointed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someone, any person authorized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under the Mental Health Act to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conduct legal proceedings can act.</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If no one appointed by Court or authorized under the Act then any party can act as a Patient’s LG once the party satisfies the 23.6 Conditions.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029" sz="2000" dirty="0"/>
          </a:p>
        </p:txBody>
      </p:sp>
      <p:sp>
        <p:nvSpPr>
          <p:cNvPr id="2" name="Slide Number Placeholder 1"/>
          <p:cNvSpPr>
            <a:spLocks noGrp="1"/>
          </p:cNvSpPr>
          <p:nvPr>
            <p:ph type="sldNum" sz="quarter" idx="12"/>
          </p:nvPr>
        </p:nvSpPr>
        <p:spPr/>
        <p:txBody>
          <a:bodyPr/>
          <a:lstStyle/>
          <a:p>
            <a:fld id="{0FF54DE5-C571-48E8-A5BC-B369434E2F44}" type="slidenum">
              <a:rPr lang="en-US" smtClean="0"/>
              <a:t>42</a:t>
            </a:fld>
            <a:endParaRPr lang="en-US"/>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1000"/>
                                        <p:tgtEl>
                                          <p:spTgt spid="7">
                                            <p:txEl>
                                              <p:pRg st="2" end="2"/>
                                            </p:txEl>
                                          </p:spTgt>
                                        </p:tgtEl>
                                      </p:cBhvr>
                                    </p:animEffect>
                                    <p:anim calcmode="lin" valueType="num">
                                      <p:cBhvr>
                                        <p:cTn id="4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1000"/>
                                        <p:tgtEl>
                                          <p:spTgt spid="7">
                                            <p:txEl>
                                              <p:pRg st="4" end="4"/>
                                            </p:txEl>
                                          </p:spTgt>
                                        </p:tgtEl>
                                      </p:cBhvr>
                                    </p:animEffect>
                                    <p:anim calcmode="lin" valueType="num">
                                      <p:cBhvr>
                                        <p:cTn id="5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490F8A74-3917-4B16-A7B2-96BCFE176C0F}"/>
              </a:ext>
            </a:extLst>
          </p:cNvPr>
          <p:cNvSpPr>
            <a:spLocks noGrp="1"/>
          </p:cNvSpPr>
          <p:nvPr>
            <p:ph type="title"/>
          </p:nvPr>
        </p:nvSpPr>
        <p:spPr/>
        <p:txBody>
          <a:bodyPr/>
          <a:lstStyle/>
          <a:p>
            <a:r>
              <a:rPr lang="en-US" dirty="0"/>
              <a:t>Conditions for Being a Litigation Guardian</a:t>
            </a:r>
            <a:endParaRPr lang="x-none" dirty="0"/>
          </a:p>
        </p:txBody>
      </p:sp>
      <p:sp>
        <p:nvSpPr>
          <p:cNvPr id="11" name="Content Placeholder 10">
            <a:extLst>
              <a:ext uri="{FF2B5EF4-FFF2-40B4-BE49-F238E27FC236}">
                <a16:creationId xmlns:a16="http://schemas.microsoft.com/office/drawing/2014/main" xmlns="" id="{EC253DB4-D5F2-43E4-AB89-9D54ED319876}"/>
              </a:ext>
            </a:extLst>
          </p:cNvPr>
          <p:cNvSpPr>
            <a:spLocks noGrp="1"/>
          </p:cNvSpPr>
          <p:nvPr>
            <p:ph idx="1"/>
          </p:nvPr>
        </p:nvSpPr>
        <p:spPr/>
        <p:txBody>
          <a:bodyPr>
            <a:normAutofit/>
          </a:bodyPr>
          <a:lstStyle/>
          <a:p>
            <a:pPr marL="0" indent="0">
              <a:buNone/>
            </a:pPr>
            <a:r>
              <a:rPr lang="en-US" sz="2400" b="1" dirty="0">
                <a:latin typeface="Calibri" panose="020F0502020204030204" pitchFamily="34" charset="0"/>
                <a:cs typeface="Calibri" panose="020F0502020204030204" pitchFamily="34" charset="0"/>
              </a:rPr>
              <a:t>CPR 23.6 </a:t>
            </a:r>
          </a:p>
          <a:p>
            <a:pPr marL="0" indent="0">
              <a:buNone/>
            </a:pPr>
            <a:r>
              <a:rPr lang="en-US" sz="2400"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A person may act as a litigation guardian if that person –</a:t>
            </a:r>
          </a:p>
          <a:p>
            <a:pPr marL="0" indent="0">
              <a:buNone/>
            </a:pPr>
            <a:r>
              <a:rPr lang="en-US" sz="2400" b="1" i="1" dirty="0">
                <a:latin typeface="Calibri" panose="020F0502020204030204" pitchFamily="34" charset="0"/>
                <a:cs typeface="Calibri" panose="020F0502020204030204" pitchFamily="34" charset="0"/>
              </a:rPr>
              <a:t>	(a)	can fairly and competently conduct proceedings on behalf of the  	             Minor or Patient; and</a:t>
            </a:r>
          </a:p>
          <a:p>
            <a:pPr marL="0" indent="0">
              <a:buNone/>
            </a:pPr>
            <a:r>
              <a:rPr lang="en-US" sz="2400" b="1" i="1" dirty="0">
                <a:latin typeface="Calibri" panose="020F0502020204030204" pitchFamily="34" charset="0"/>
                <a:cs typeface="Calibri" panose="020F0502020204030204" pitchFamily="34" charset="0"/>
              </a:rPr>
              <a:t>	(b) 	has no interest adverse to that of the Minor or Patient</a:t>
            </a:r>
            <a:r>
              <a:rPr lang="en-US" sz="2400" b="1" dirty="0">
                <a:latin typeface="Calibri" panose="020F0502020204030204" pitchFamily="34" charset="0"/>
                <a:cs typeface="Calibri" panose="020F0502020204030204" pitchFamily="34" charset="0"/>
              </a:rPr>
              <a:t>.” </a:t>
            </a:r>
            <a:endParaRPr lang="x-none" sz="24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43</a:t>
            </a:fld>
            <a:endParaRPr lang="en-US"/>
          </a:p>
        </p:txBody>
      </p:sp>
    </p:spTree>
    <p:extLst>
      <p:ext uri="{BB962C8B-B14F-4D97-AF65-F5344CB8AC3E}">
        <p14:creationId xmlns:p14="http://schemas.microsoft.com/office/powerpoint/2010/main" val="260996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Becoming An LG without Court Order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10274300" cy="4908999"/>
          </a:xfrm>
        </p:spPr>
        <p:txBody>
          <a:bodyPr>
            <a:noAutofit/>
          </a:bodyPr>
          <a:lstStyle/>
          <a:p>
            <a:pPr marL="0" marR="0" indent="0">
              <a:spcBef>
                <a:spcPts val="0"/>
              </a:spcBef>
              <a:spcAft>
                <a:spcPts val="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Procedure (23.7)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A person </a:t>
            </a:r>
            <a:r>
              <a:rPr lang="en-US" sz="2200" dirty="0">
                <a:effectLst/>
                <a:latin typeface="Calibri" panose="020F0502020204030204" pitchFamily="34" charset="0"/>
                <a:ea typeface="Calibri" panose="020F0502020204030204" pitchFamily="34" charset="0"/>
                <a:cs typeface="Times New Roman" panose="02020603050405020304" pitchFamily="18" charset="0"/>
              </a:rPr>
              <a:t>authorized under the Mental Health Act, must file copy of the Order or other </a:t>
            </a:r>
          </a:p>
          <a:p>
            <a:pPr marL="0" marR="0" indent="0" algn="just">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document constituting his authority to act (the Authorization). </a:t>
            </a:r>
          </a:p>
          <a:p>
            <a:pPr marL="0" marR="0" indent="0" algn="just">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Any other person must file a Certificate that they satisfy the conditions specified in </a:t>
            </a:r>
          </a:p>
          <a:p>
            <a:pPr marL="0" marR="0" indent="0" algn="just">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23.6.</a:t>
            </a:r>
          </a:p>
          <a:p>
            <a:pPr marL="0" marR="0">
              <a:spcBef>
                <a:spcPts val="0"/>
              </a:spcBef>
              <a:spcAft>
                <a:spcPts val="0"/>
              </a:spcAft>
            </a:pPr>
            <a:endParaRPr lang="en-029"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A</a:t>
            </a:r>
            <a:r>
              <a:rPr lang="en-US" sz="2200" dirty="0">
                <a:effectLst/>
                <a:latin typeface="Calibri" panose="020F0502020204030204" pitchFamily="34" charset="0"/>
                <a:ea typeface="Calibri" panose="020F0502020204030204" pitchFamily="34" charset="0"/>
                <a:cs typeface="Times New Roman" panose="02020603050405020304" pitchFamily="18" charset="0"/>
              </a:rPr>
              <a:t>cting </a:t>
            </a:r>
            <a:r>
              <a:rPr lang="en-US" sz="2200" dirty="0">
                <a:latin typeface="Calibri" panose="020F0502020204030204" pitchFamily="34" charset="0"/>
                <a:ea typeface="Calibri" panose="020F0502020204030204" pitchFamily="34" charset="0"/>
                <a:cs typeface="Times New Roman" panose="02020603050405020304" pitchFamily="18" charset="0"/>
              </a:rPr>
              <a:t>f</a:t>
            </a:r>
            <a:r>
              <a:rPr lang="en-US" sz="2200" dirty="0">
                <a:effectLst/>
                <a:latin typeface="Calibri" panose="020F0502020204030204" pitchFamily="34" charset="0"/>
                <a:ea typeface="Calibri" panose="020F0502020204030204" pitchFamily="34" charset="0"/>
                <a:cs typeface="Times New Roman" panose="02020603050405020304" pitchFamily="18" charset="0"/>
              </a:rPr>
              <a:t>or a  Claimant? – Must file the Authorization or Certificate when Claim is made</a:t>
            </a:r>
            <a:endParaRPr lang="en-029"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Acting for a</a:t>
            </a:r>
            <a:r>
              <a:rPr lang="en-US" sz="2200" dirty="0">
                <a:effectLst/>
                <a:latin typeface="Calibri" panose="020F0502020204030204" pitchFamily="34" charset="0"/>
                <a:ea typeface="Calibri" panose="020F0502020204030204" pitchFamily="34" charset="0"/>
                <a:cs typeface="Times New Roman" panose="02020603050405020304" pitchFamily="18" charset="0"/>
              </a:rPr>
              <a:t> Defendant? – Must file the Authorization or Certificate when taking first</a:t>
            </a:r>
          </a:p>
          <a:p>
            <a:pPr marL="0" marR="0" indent="0" algn="just">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step in the proceedings on behalf of the Defendant.</a:t>
            </a:r>
          </a:p>
          <a:p>
            <a:pPr marL="0" marR="0" indent="0" algn="just">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029"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200" dirty="0">
                <a:effectLst/>
                <a:latin typeface="Calibri" panose="020F0502020204030204" pitchFamily="34" charset="0"/>
                <a:ea typeface="Calibri" panose="020F0502020204030204" pitchFamily="34" charset="0"/>
                <a:cs typeface="Times New Roman" panose="02020603050405020304" pitchFamily="18" charset="0"/>
              </a:rPr>
              <a:t>LG must also serve a copy of the Certificate on the </a:t>
            </a:r>
            <a:r>
              <a:rPr lang="en-US" sz="2200" dirty="0">
                <a:latin typeface="Calibri" panose="020F0502020204030204" pitchFamily="34" charset="0"/>
                <a:ea typeface="Calibri" panose="020F0502020204030204" pitchFamily="34" charset="0"/>
                <a:cs typeface="Times New Roman" panose="02020603050405020304" pitchFamily="18" charset="0"/>
              </a:rPr>
              <a:t>Minor</a:t>
            </a:r>
            <a:r>
              <a:rPr lang="en-US" sz="2200" dirty="0">
                <a:effectLst/>
                <a:latin typeface="Calibri" panose="020F0502020204030204" pitchFamily="34" charset="0"/>
                <a:ea typeface="Calibri" panose="020F0502020204030204" pitchFamily="34" charset="0"/>
                <a:cs typeface="Times New Roman" panose="02020603050405020304" pitchFamily="18" charset="0"/>
              </a:rPr>
              <a:t>’s parent, guardian or the person with whom the Minor lives. In the case of a Patient, must serve on anyone authorized by law to conduct proceedings on the Patient’s behalf. Where no such person, then Claim </a:t>
            </a:r>
            <a:r>
              <a:rPr lang="en-US" sz="2200" dirty="0">
                <a:latin typeface="Calibri" panose="020F0502020204030204" pitchFamily="34" charset="0"/>
                <a:ea typeface="Calibri" panose="020F0502020204030204" pitchFamily="34" charset="0"/>
                <a:cs typeface="Times New Roman" panose="02020603050405020304" pitchFamily="18" charset="0"/>
              </a:rPr>
              <a:t>F</a:t>
            </a:r>
            <a:r>
              <a:rPr lang="en-US" sz="2200" dirty="0">
                <a:effectLst/>
                <a:latin typeface="Calibri" panose="020F0502020204030204" pitchFamily="34" charset="0"/>
                <a:ea typeface="Calibri" panose="020F0502020204030204" pitchFamily="34" charset="0"/>
                <a:cs typeface="Times New Roman" panose="02020603050405020304" pitchFamily="18" charset="0"/>
              </a:rPr>
              <a:t>orm must be served on the person with whom the </a:t>
            </a:r>
            <a:r>
              <a:rPr lang="en-US" sz="2200" dirty="0">
                <a:latin typeface="Calibri" panose="020F0502020204030204" pitchFamily="34" charset="0"/>
                <a:ea typeface="Calibri" panose="020F0502020204030204" pitchFamily="34" charset="0"/>
                <a:cs typeface="Times New Roman" panose="02020603050405020304" pitchFamily="18" charset="0"/>
              </a:rPr>
              <a:t>P</a:t>
            </a:r>
            <a:r>
              <a:rPr lang="en-US" sz="2200" dirty="0">
                <a:effectLst/>
                <a:latin typeface="Calibri" panose="020F0502020204030204" pitchFamily="34" charset="0"/>
                <a:ea typeface="Calibri" panose="020F0502020204030204" pitchFamily="34" charset="0"/>
                <a:cs typeface="Times New Roman" panose="02020603050405020304" pitchFamily="18" charset="0"/>
              </a:rPr>
              <a:t>atient resides.</a:t>
            </a:r>
            <a:endParaRPr lang="en-US" sz="22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44</a:t>
            </a:fld>
            <a:endParaRPr lang="en-US"/>
          </a:p>
        </p:txBody>
      </p:sp>
    </p:spTree>
    <p:extLst>
      <p:ext uri="{BB962C8B-B14F-4D97-AF65-F5344CB8AC3E}">
        <p14:creationId xmlns:p14="http://schemas.microsoft.com/office/powerpoint/2010/main" val="228033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Appointment of LG By Court Order</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931577"/>
          </a:xfrm>
        </p:spPr>
        <p:txBody>
          <a:bodyPr>
            <a:normAutofit fontScale="92500" lnSpcReduction="20000"/>
          </a:bodyPr>
          <a:lstStyle/>
          <a:p>
            <a:pPr marL="0" marR="0" indent="0">
              <a:spcBef>
                <a:spcPts val="0"/>
              </a:spcBef>
              <a:spcAft>
                <a:spcPts val="0"/>
              </a:spcAft>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Procedure (23.8)</a:t>
            </a:r>
          </a:p>
          <a:p>
            <a:pPr marL="0" marR="0" indent="0">
              <a:spcBef>
                <a:spcPts val="0"/>
              </a:spcBef>
              <a:spcAft>
                <a:spcPts val="0"/>
              </a:spcAft>
              <a:buNone/>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Court can appoint an LG with or without an application. </a:t>
            </a:r>
          </a:p>
          <a:p>
            <a:pPr marL="0" marR="0" indent="0">
              <a:spcBef>
                <a:spcPts val="0"/>
              </a:spcBef>
              <a:spcAft>
                <a:spcPts val="0"/>
              </a:spcAft>
              <a:buNone/>
            </a:pPr>
            <a:endParaRPr lang="en-029"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Any party to proceedings or any person who wishes to be appointed an LG can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apply. </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endParaRPr lang="en-029"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If a person makes a claim against a </a:t>
            </a:r>
            <a:r>
              <a:rPr lang="en-US" sz="2600" dirty="0">
                <a:latin typeface="Calibri" panose="020F0502020204030204" pitchFamily="34" charset="0"/>
                <a:ea typeface="Calibri" panose="020F0502020204030204" pitchFamily="34" charset="0"/>
                <a:cs typeface="Times New Roman" panose="02020603050405020304" pitchFamily="18" charset="0"/>
              </a:rPr>
              <a:t>person under disability who does not have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an LG</a:t>
            </a:r>
            <a:r>
              <a:rPr lang="en-US" sz="2600" dirty="0">
                <a:effectLst/>
                <a:latin typeface="Calibri" panose="020F0502020204030204" pitchFamily="34" charset="0"/>
                <a:ea typeface="Calibri" panose="020F0502020204030204" pitchFamily="34" charset="0"/>
                <a:cs typeface="Times New Roman" panose="02020603050405020304" pitchFamily="18" charset="0"/>
              </a:rPr>
              <a:t> and</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(1) </a:t>
            </a:r>
            <a:r>
              <a:rPr lang="en-US" sz="2600" dirty="0">
                <a:effectLst/>
                <a:latin typeface="Calibri" panose="020F0502020204030204" pitchFamily="34" charset="0"/>
                <a:ea typeface="Calibri" panose="020F0502020204030204" pitchFamily="34" charset="0"/>
                <a:cs typeface="Times New Roman" panose="02020603050405020304" pitchFamily="18" charset="0"/>
              </a:rPr>
              <a:t>Someone who is not entitled to be LG files a </a:t>
            </a:r>
            <a:r>
              <a:rPr lang="en-US" sz="2600" dirty="0" err="1">
                <a:latin typeface="Calibri" panose="020F0502020204030204" pitchFamily="34" charset="0"/>
                <a:ea typeface="Calibri" panose="020F0502020204030204" pitchFamily="34" charset="0"/>
                <a:cs typeface="Times New Roman" panose="02020603050405020304" pitchFamily="18" charset="0"/>
              </a:rPr>
              <a:t>D</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efence</a:t>
            </a:r>
            <a:r>
              <a:rPr lang="en-US" sz="2600" dirty="0">
                <a:effectLst/>
                <a:latin typeface="Calibri" panose="020F0502020204030204" pitchFamily="34" charset="0"/>
                <a:ea typeface="Calibri" panose="020F0502020204030204" pitchFamily="34" charset="0"/>
                <a:cs typeface="Times New Roman" panose="02020603050405020304" pitchFamily="18" charset="0"/>
              </a:rPr>
              <a:t>, or</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(2)</a:t>
            </a:r>
            <a:r>
              <a:rPr lang="en-US" sz="2600" dirty="0">
                <a:effectLst/>
                <a:latin typeface="Calibri" panose="020F0502020204030204" pitchFamily="34" charset="0"/>
                <a:ea typeface="Calibri" panose="020F0502020204030204" pitchFamily="34" charset="0"/>
                <a:cs typeface="Times New Roman" panose="02020603050405020304" pitchFamily="18" charset="0"/>
              </a:rPr>
              <a:t> the Claimant wants to take step in the proceedings,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the Claimant MUST apply for the appointment of an LG.</a:t>
            </a:r>
          </a:p>
          <a:p>
            <a:pPr marL="0" marR="0" indent="0">
              <a:spcBef>
                <a:spcPts val="0"/>
              </a:spcBef>
              <a:spcAft>
                <a:spcPts val="0"/>
              </a:spcAft>
              <a:buNone/>
            </a:pPr>
            <a:endParaRPr lang="en-029"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Application must be supported by affidavit evidence. </a:t>
            </a:r>
          </a:p>
          <a:p>
            <a:pPr marL="0" marR="0" indent="0">
              <a:spcBef>
                <a:spcPts val="0"/>
              </a:spcBef>
              <a:spcAft>
                <a:spcPts val="0"/>
              </a:spcAft>
              <a:buNone/>
            </a:pPr>
            <a:endParaRPr lang="en-029"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Court cannot appoint an LG under this rule unless it is satisfied the person </a:t>
            </a: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appointed complies with 23.6 conditions. </a:t>
            </a:r>
            <a:endParaRPr lang="en-029"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45</a:t>
            </a:fld>
            <a:endParaRPr lang="en-US"/>
          </a:p>
        </p:txBody>
      </p:sp>
    </p:spTree>
    <p:extLst>
      <p:ext uri="{BB962C8B-B14F-4D97-AF65-F5344CB8AC3E}">
        <p14:creationId xmlns:p14="http://schemas.microsoft.com/office/powerpoint/2010/main" val="26306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Termination of LG </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467557"/>
            <a:ext cx="9982200" cy="5314244"/>
          </a:xfrm>
        </p:spPr>
        <p:txBody>
          <a:bodyPr>
            <a:normAutofit fontScale="25000" lnSpcReduction="20000"/>
          </a:bodyPr>
          <a:lstStyle/>
          <a:p>
            <a:pPr marL="0" marR="0" indent="0">
              <a:lnSpc>
                <a:spcPct val="120000"/>
              </a:lnSpc>
              <a:spcBef>
                <a:spcPts val="0"/>
              </a:spcBef>
              <a:spcAft>
                <a:spcPts val="0"/>
              </a:spcAft>
              <a:buNone/>
            </a:pPr>
            <a:r>
              <a:rPr lang="en-US" sz="8000" b="1" dirty="0">
                <a:effectLst/>
                <a:latin typeface="Calibri" panose="020F0502020204030204" pitchFamily="34" charset="0"/>
                <a:ea typeface="Calibri" panose="020F0502020204030204" pitchFamily="34" charset="0"/>
                <a:cs typeface="Times New Roman" panose="02020603050405020304" pitchFamily="18" charset="0"/>
              </a:rPr>
              <a:t>Termination by Court Order (23.9)</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US" sz="8000" dirty="0">
                <a:effectLst/>
                <a:latin typeface="Calibri" panose="020F0502020204030204" pitchFamily="34" charset="0"/>
                <a:ea typeface="Calibri" panose="020F0502020204030204" pitchFamily="34" charset="0"/>
                <a:cs typeface="Times New Roman" panose="02020603050405020304" pitchFamily="18" charset="0"/>
              </a:rPr>
              <a:t>Court has power to substitute, remove or bar someone from acting as LG on application or of its own instance.</a:t>
            </a:r>
            <a:r>
              <a:rPr lang="en-029"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Applications must be supported by </a:t>
            </a:r>
            <a:r>
              <a:rPr lang="en-US" sz="8000" dirty="0">
                <a:latin typeface="Calibri" panose="020F0502020204030204" pitchFamily="34" charset="0"/>
                <a:ea typeface="Calibri" panose="020F0502020204030204" pitchFamily="34" charset="0"/>
                <a:cs typeface="Times New Roman" panose="02020603050405020304" pitchFamily="18" charset="0"/>
              </a:rPr>
              <a:t>affidavit evidence. </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Applications to appoint, terminate, substitute, remove or bar must be served in compliance with Rule 5.10</a:t>
            </a:r>
            <a:r>
              <a:rPr lang="en-US" sz="8000" dirty="0">
                <a:latin typeface="Calibri" panose="020F0502020204030204" pitchFamily="34" charset="0"/>
                <a:ea typeface="Calibri" panose="020F0502020204030204" pitchFamily="34" charset="0"/>
                <a:cs typeface="Times New Roman" panose="02020603050405020304" pitchFamily="18" charset="0"/>
              </a:rPr>
              <a:t> which deals with service of claim on a minor/patient.</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8000" dirty="0">
                <a:latin typeface="Calibri" panose="020F0502020204030204" pitchFamily="34" charset="0"/>
                <a:ea typeface="Calibri" panose="020F0502020204030204" pitchFamily="34" charset="0"/>
                <a:cs typeface="Times New Roman" panose="02020603050405020304" pitchFamily="18" charset="0"/>
              </a:rPr>
              <a:t>Must serve the existing LG and the proposed new LG. Court can appoint any person. </a:t>
            </a:r>
            <a:r>
              <a:rPr lang="en-US" sz="8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20000"/>
              </a:lnSpc>
              <a:spcBef>
                <a:spcPts val="0"/>
              </a:spcBef>
              <a:spcAft>
                <a:spcPts val="0"/>
              </a:spcAft>
              <a:buNone/>
            </a:pPr>
            <a:r>
              <a:rPr lang="en-US" sz="8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20000"/>
              </a:lnSpc>
              <a:spcBef>
                <a:spcPts val="0"/>
              </a:spcBef>
              <a:spcAft>
                <a:spcPts val="0"/>
              </a:spcAft>
              <a:buNone/>
            </a:pPr>
            <a:r>
              <a:rPr lang="en-US" sz="8000" b="1" dirty="0">
                <a:effectLst/>
                <a:latin typeface="Calibri" panose="020F0502020204030204" pitchFamily="34" charset="0"/>
                <a:ea typeface="Calibri" panose="020F0502020204030204" pitchFamily="34" charset="0"/>
                <a:cs typeface="Times New Roman" panose="02020603050405020304" pitchFamily="18" charset="0"/>
              </a:rPr>
              <a:t>Appointment Ceasing (23.11)</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8000" dirty="0">
                <a:latin typeface="Calibri" panose="020F0502020204030204" pitchFamily="34" charset="0"/>
                <a:ea typeface="Calibri" panose="020F0502020204030204" pitchFamily="34" charset="0"/>
                <a:cs typeface="Times New Roman" panose="02020603050405020304" pitchFamily="18" charset="0"/>
              </a:rPr>
              <a:t>Unless </a:t>
            </a:r>
            <a:r>
              <a:rPr lang="en-US" sz="8000" dirty="0">
                <a:effectLst/>
                <a:latin typeface="Calibri" panose="020F0502020204030204" pitchFamily="34" charset="0"/>
                <a:ea typeface="Calibri" panose="020F0502020204030204" pitchFamily="34" charset="0"/>
                <a:cs typeface="Times New Roman" panose="02020603050405020304" pitchFamily="18" charset="0"/>
              </a:rPr>
              <a:t>a Minor is also a </a:t>
            </a:r>
            <a:r>
              <a:rPr lang="en-US" sz="8000" dirty="0">
                <a:latin typeface="Calibri" panose="020F0502020204030204" pitchFamily="34" charset="0"/>
                <a:ea typeface="Calibri" panose="020F0502020204030204" pitchFamily="34" charset="0"/>
                <a:cs typeface="Times New Roman" panose="02020603050405020304" pitchFamily="18" charset="0"/>
              </a:rPr>
              <a:t>P</a:t>
            </a:r>
            <a:r>
              <a:rPr lang="en-US" sz="8000" dirty="0">
                <a:effectLst/>
                <a:latin typeface="Calibri" panose="020F0502020204030204" pitchFamily="34" charset="0"/>
                <a:ea typeface="Calibri" panose="020F0502020204030204" pitchFamily="34" charset="0"/>
                <a:cs typeface="Times New Roman" panose="02020603050405020304" pitchFamily="18" charset="0"/>
              </a:rPr>
              <a:t>atient, appointment of his LG ceases automatically upon his reaching the age of</a:t>
            </a: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dirty="0">
                <a:effectLst/>
                <a:latin typeface="Calibri" panose="020F0502020204030204" pitchFamily="34" charset="0"/>
                <a:ea typeface="Calibri" panose="020F0502020204030204" pitchFamily="34" charset="0"/>
                <a:cs typeface="Times New Roman" panose="02020603050405020304" pitchFamily="18" charset="0"/>
              </a:rPr>
              <a:t>majority.</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dirty="0">
                <a:effectLst/>
                <a:latin typeface="Calibri" panose="020F0502020204030204" pitchFamily="34" charset="0"/>
                <a:ea typeface="Calibri" panose="020F0502020204030204" pitchFamily="34" charset="0"/>
                <a:cs typeface="Times New Roman" panose="02020603050405020304" pitchFamily="18" charset="0"/>
              </a:rPr>
              <a:t>f a Patient ceases to be a Patient during proceedings, the LG’s appointment continues until ended by Court Order. The application for such an order may be made by any party, the former Patient or the LG and must be supported by affidavit evidence. </a:t>
            </a:r>
            <a:endParaRPr lang="en-029"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029" sz="6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46</a:t>
            </a:fld>
            <a:endParaRPr lang="en-US"/>
          </a:p>
        </p:txBody>
      </p:sp>
    </p:spTree>
    <p:extLst>
      <p:ext uri="{BB962C8B-B14F-4D97-AF65-F5344CB8AC3E}">
        <p14:creationId xmlns:p14="http://schemas.microsoft.com/office/powerpoint/2010/main" val="265244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 of LG cont’d</a:t>
            </a:r>
          </a:p>
        </p:txBody>
      </p:sp>
      <p:sp>
        <p:nvSpPr>
          <p:cNvPr id="3" name="Content Placeholder 2"/>
          <p:cNvSpPr>
            <a:spLocks noGrp="1"/>
          </p:cNvSpPr>
          <p:nvPr>
            <p:ph idx="1"/>
          </p:nvPr>
        </p:nvSpPr>
        <p:spPr/>
        <p:txBody>
          <a:bodyPr/>
          <a:lstStyle/>
          <a:p>
            <a:pPr marL="0" lvl="0">
              <a:lnSpc>
                <a:spcPct val="120000"/>
              </a:lnSpc>
              <a:spcBef>
                <a:spcPts val="0"/>
              </a:spcBef>
            </a:pP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Where a LG’s appointment ceases, the Minor or Patient must serve notice on all other parties providing </a:t>
            </a:r>
            <a:r>
              <a:rPr lang="en-US" i="1" dirty="0">
                <a:solidFill>
                  <a:srgbClr val="514843"/>
                </a:solidFill>
                <a:latin typeface="Calibri" panose="020F0502020204030204" pitchFamily="34" charset="0"/>
                <a:ea typeface="Calibri" panose="020F0502020204030204" pitchFamily="34" charset="0"/>
                <a:cs typeface="Times New Roman" panose="02020603050405020304" pitchFamily="18" charset="0"/>
              </a:rPr>
              <a:t>inter alia:</a:t>
            </a:r>
          </a:p>
          <a:p>
            <a:pPr marL="0" lvl="0" indent="0">
              <a:lnSpc>
                <a:spcPct val="120000"/>
              </a:lnSpc>
              <a:spcBef>
                <a:spcPts val="0"/>
              </a:spcBef>
              <a:buNone/>
            </a:pPr>
            <a:r>
              <a:rPr lang="en-US" i="1" dirty="0">
                <a:solidFill>
                  <a:srgbClr val="514843"/>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a:t>
            </a:r>
            <a:r>
              <a:rPr lang="en-US" dirty="0" err="1">
                <a:solidFill>
                  <a:srgbClr val="514843"/>
                </a:solidFill>
                <a:latin typeface="Calibri" panose="020F0502020204030204" pitchFamily="34" charset="0"/>
                <a:ea typeface="Calibri" panose="020F0502020204030204" pitchFamily="34" charset="0"/>
                <a:cs typeface="Times New Roman" panose="02020603050405020304" pitchFamily="18" charset="0"/>
              </a:rPr>
              <a:t>i</a:t>
            </a: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 his address for service,</a:t>
            </a:r>
          </a:p>
          <a:p>
            <a:pPr marL="0" lvl="0" indent="0">
              <a:lnSpc>
                <a:spcPct val="120000"/>
              </a:lnSpc>
              <a:spcBef>
                <a:spcPts val="0"/>
              </a:spcBef>
              <a:buNone/>
            </a:pP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	(ii) notifying them the appointment has ceased and </a:t>
            </a:r>
          </a:p>
          <a:p>
            <a:pPr marL="0" lvl="0" indent="0">
              <a:lnSpc>
                <a:spcPct val="120000"/>
              </a:lnSpc>
              <a:spcBef>
                <a:spcPts val="0"/>
              </a:spcBef>
              <a:buNone/>
            </a:pP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	(iii) indicating whether s/he chooses to carry on the proceedings. </a:t>
            </a:r>
          </a:p>
          <a:p>
            <a:pPr marL="0" lvl="0" indent="0">
              <a:lnSpc>
                <a:spcPct val="120000"/>
              </a:lnSpc>
              <a:spcBef>
                <a:spcPts val="0"/>
              </a:spcBef>
              <a:buNone/>
            </a:pPr>
            <a:endPar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20000"/>
              </a:lnSpc>
              <a:spcBef>
                <a:spcPts val="0"/>
              </a:spcBef>
              <a:buNone/>
            </a:pP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     Notice must be served with 28 days of the LG’s appointment ceasing failing which, the Court  can on application, strike  out any claim or </a:t>
            </a:r>
            <a:r>
              <a:rPr lang="en-US" dirty="0" err="1">
                <a:solidFill>
                  <a:srgbClr val="514843"/>
                </a:solidFill>
                <a:latin typeface="Calibri" panose="020F0502020204030204" pitchFamily="34" charset="0"/>
                <a:ea typeface="Calibri" panose="020F0502020204030204" pitchFamily="34" charset="0"/>
                <a:cs typeface="Times New Roman" panose="02020603050405020304" pitchFamily="18" charset="0"/>
              </a:rPr>
              <a:t>defence</a:t>
            </a: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 filed by the Minor/Patient. </a:t>
            </a:r>
            <a:endParaRPr lang="en-029" dirty="0">
              <a:solidFill>
                <a:srgbClr val="514843"/>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pPr>
            <a:endPar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pPr>
            <a:r>
              <a:rPr lang="en-US" dirty="0">
                <a:solidFill>
                  <a:srgbClr val="514843"/>
                </a:solidFill>
                <a:latin typeface="Calibri" panose="020F0502020204030204" pitchFamily="34" charset="0"/>
                <a:ea typeface="Calibri" panose="020F0502020204030204" pitchFamily="34" charset="0"/>
                <a:cs typeface="Times New Roman" panose="02020603050405020304" pitchFamily="18" charset="0"/>
              </a:rPr>
              <a:t>The former LG’s liability for costs continues until Notice that his appointment has ceased is served on the other parties either by the former Minor/Patient or the former LG himself.</a:t>
            </a:r>
            <a:endParaRPr lang="en-029" dirty="0">
              <a:solidFill>
                <a:srgbClr val="514843"/>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47</a:t>
            </a:fld>
            <a:endParaRPr lang="en-US"/>
          </a:p>
        </p:txBody>
      </p:sp>
    </p:spTree>
    <p:extLst>
      <p:ext uri="{BB962C8B-B14F-4D97-AF65-F5344CB8AC3E}">
        <p14:creationId xmlns:p14="http://schemas.microsoft.com/office/powerpoint/2010/main" val="35306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Settlement/Compromise on Behalf of a Minor or Patient</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490133"/>
            <a:ext cx="9982200" cy="4682067"/>
          </a:xfrm>
        </p:spPr>
        <p:txBody>
          <a:bodyPr>
            <a:noAutofit/>
          </a:bodyPr>
          <a:lstStyle/>
          <a:p>
            <a:pPr marL="0" marR="0" indent="0">
              <a:spcBef>
                <a:spcPts val="0"/>
              </a:spcBef>
              <a:spcAft>
                <a:spcPts val="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Compromise by or on behalf of a Person under Disability (23.12)</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Where a claim is made against a person under disability or on their behalf, any settlement,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compromise, acceptance or payment of money is not valid without Court approval.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Where a settlement of the claim is arrived at before proceedings are commenced and the sole purpose of proceedings is to secure Court approval of a settlement or compromise, that claim may be made by Fixed Date Claim (Form 2). The Fixed Date Claim form may be issued jointly by Claimant and Defendant and include a request for the Court to approve the settlement. </a:t>
            </a:r>
          </a:p>
          <a:p>
            <a:pPr marL="0" indent="0">
              <a:buNone/>
            </a:pPr>
            <a:endParaRPr lang="en-US" dirty="0">
              <a:latin typeface="Calibri" panose="020F0502020204030204" pitchFamily="34" charset="0"/>
              <a:cs typeface="Times New Roman" panose="02020603050405020304" pitchFamily="18" charset="0"/>
            </a:endParaRPr>
          </a:p>
          <a:p>
            <a:pPr marL="0" marR="0" indent="0">
              <a:spcBef>
                <a:spcPts val="0"/>
              </a:spcBef>
              <a:spcAft>
                <a:spcPts val="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Control of Money recovered on behalf of a Minor or Patient (23.13)</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Where money is recovered by or on behalf of or for the benefit of a Minor/Patient or is paid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into Court for that purpose, </a:t>
            </a:r>
            <a:r>
              <a:rPr lang="en-US" dirty="0">
                <a:latin typeface="Calibri" panose="020F0502020204030204" pitchFamily="34" charset="0"/>
                <a:ea typeface="Calibri" panose="020F0502020204030204" pitchFamily="34" charset="0"/>
                <a:cs typeface="Times New Roman" panose="02020603050405020304" pitchFamily="18" charset="0"/>
              </a:rPr>
              <a:t>a </a:t>
            </a:r>
            <a:r>
              <a:rPr lang="en-US" dirty="0">
                <a:effectLst/>
                <a:latin typeface="Calibri" panose="020F0502020204030204" pitchFamily="34" charset="0"/>
                <a:ea typeface="Calibri" panose="020F0502020204030204" pitchFamily="34" charset="0"/>
                <a:cs typeface="Times New Roman" panose="02020603050405020304" pitchFamily="18" charset="0"/>
              </a:rPr>
              <a:t>LG (or the Patient/Minor if the LG’s appointment has ceased)  </a:t>
            </a: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must apply to the Court for directions as to how to deal with that money under this rule. </a:t>
            </a:r>
            <a:endParaRPr lang="en-029"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Court can order that money be paid into Court and invested or otherwise dealt with. </a:t>
            </a:r>
            <a:endParaRPr lang="en-US"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48</a:t>
            </a:fld>
            <a:endParaRPr lang="en-US"/>
          </a:p>
        </p:txBody>
      </p:sp>
    </p:spTree>
    <p:extLst>
      <p:ext uri="{BB962C8B-B14F-4D97-AF65-F5344CB8AC3E}">
        <p14:creationId xmlns:p14="http://schemas.microsoft.com/office/powerpoint/2010/main" val="409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E1F265-6A61-4E5E-9E97-28F264737C3B}"/>
              </a:ext>
            </a:extLst>
          </p:cNvPr>
          <p:cNvSpPr>
            <a:spLocks noGrp="1"/>
          </p:cNvSpPr>
          <p:nvPr>
            <p:ph type="ctrTitle"/>
          </p:nvPr>
        </p:nvSpPr>
        <p:spPr>
          <a:xfrm>
            <a:off x="1104900" y="2292094"/>
            <a:ext cx="5734050" cy="2219691"/>
          </a:xfrm>
        </p:spPr>
        <p:txBody>
          <a:bodyPr anchor="ctr">
            <a:normAutofit/>
          </a:bodyPr>
          <a:lstStyle/>
          <a:p>
            <a:r>
              <a:rPr lang="en-US" dirty="0"/>
              <a:t>The End</a:t>
            </a:r>
            <a:endParaRPr lang="x-none" dirty="0"/>
          </a:p>
        </p:txBody>
      </p:sp>
      <p:pic>
        <p:nvPicPr>
          <p:cNvPr id="10" name="Picture 9" descr="Law Library – Eugene Dupuch Law School">
            <a:extLst>
              <a:ext uri="{FF2B5EF4-FFF2-40B4-BE49-F238E27FC236}">
                <a16:creationId xmlns:a16="http://schemas.microsoft.com/office/drawing/2014/main" xmlns="" id="{16B77108-AC09-4C3E-9C57-9FCFBC809B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52" r="3" b="3"/>
          <a:stretch/>
        </p:blipFill>
        <p:spPr bwMode="auto">
          <a:xfrm>
            <a:off x="5915379" y="1310656"/>
            <a:ext cx="6276622" cy="4208604"/>
          </a:xfrm>
          <a:prstGeom prst="rect">
            <a:avLst/>
          </a:prstGeom>
          <a:noFill/>
          <a:ln>
            <a:noFill/>
          </a:ln>
        </p:spPr>
      </p:pic>
    </p:spTree>
    <p:extLst>
      <p:ext uri="{BB962C8B-B14F-4D97-AF65-F5344CB8AC3E}">
        <p14:creationId xmlns:p14="http://schemas.microsoft.com/office/powerpoint/2010/main" val="27821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overriding objective by the court</a:t>
            </a:r>
          </a:p>
        </p:txBody>
      </p:sp>
      <p:sp>
        <p:nvSpPr>
          <p:cNvPr id="3" name="Content Placeholder 2"/>
          <p:cNvSpPr>
            <a:spLocks noGrp="1"/>
          </p:cNvSpPr>
          <p:nvPr>
            <p:ph idx="1"/>
          </p:nvPr>
        </p:nvSpPr>
        <p:spPr/>
        <p:txBody>
          <a:bodyPr/>
          <a:lstStyle/>
          <a:p>
            <a:r>
              <a:rPr lang="en-US" dirty="0">
                <a:latin typeface="Calibri" panose="020F0502020204030204" pitchFamily="34" charset="0"/>
              </a:rPr>
              <a:t>CPR 1.2 </a:t>
            </a:r>
          </a:p>
          <a:p>
            <a:r>
              <a:rPr lang="en-US" dirty="0">
                <a:latin typeface="Calibri" panose="020F0502020204030204" pitchFamily="34" charset="0"/>
              </a:rPr>
              <a:t>The court must seek to give effect to the overriding objective when – </a:t>
            </a:r>
          </a:p>
          <a:p>
            <a:pPr marL="457200" indent="-457200">
              <a:buFont typeface="+mj-lt"/>
              <a:buAutoNum type="alphaLcPeriod"/>
            </a:pPr>
            <a:r>
              <a:rPr lang="en-US" dirty="0">
                <a:latin typeface="Calibri" panose="020F0502020204030204" pitchFamily="34" charset="0"/>
              </a:rPr>
              <a:t>Exercising any powers under these Rules;</a:t>
            </a:r>
          </a:p>
          <a:p>
            <a:pPr marL="457200" indent="-457200">
              <a:buFont typeface="+mj-lt"/>
              <a:buAutoNum type="alphaLcPeriod"/>
            </a:pPr>
            <a:r>
              <a:rPr lang="en-US" dirty="0">
                <a:latin typeface="Calibri" panose="020F0502020204030204" pitchFamily="34" charset="0"/>
              </a:rPr>
              <a:t>Exercising any discretion given to it by the Rules; or </a:t>
            </a:r>
          </a:p>
          <a:p>
            <a:pPr marL="457200" indent="-457200">
              <a:buFont typeface="+mj-lt"/>
              <a:buAutoNum type="alphaLcPeriod"/>
            </a:pPr>
            <a:r>
              <a:rPr lang="en-US" dirty="0">
                <a:latin typeface="Calibri" panose="020F0502020204030204" pitchFamily="34" charset="0"/>
              </a:rPr>
              <a:t>Interpreting these Rules. </a:t>
            </a:r>
          </a:p>
          <a:p>
            <a:r>
              <a:rPr lang="en-US" dirty="0">
                <a:latin typeface="Calibri" panose="020F0502020204030204" pitchFamily="34" charset="0"/>
              </a:rPr>
              <a:t>Any discretion which is exercised must  give effect to the overriding objective. </a:t>
            </a:r>
          </a:p>
        </p:txBody>
      </p:sp>
      <p:sp>
        <p:nvSpPr>
          <p:cNvPr id="4" name="Slide Number Placeholder 3"/>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336235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18 – Counterclaims &amp; additional claims</a:t>
            </a:r>
          </a:p>
        </p:txBody>
      </p:sp>
      <p:sp>
        <p:nvSpPr>
          <p:cNvPr id="3" name="Slide Number Placeholder 2"/>
          <p:cNvSpPr>
            <a:spLocks noGrp="1"/>
          </p:cNvSpPr>
          <p:nvPr>
            <p:ph type="sldNum" sz="quarter" idx="12"/>
          </p:nvPr>
        </p:nvSpPr>
        <p:spPr/>
        <p:txBody>
          <a:bodyPr/>
          <a:lstStyle/>
          <a:p>
            <a:fld id="{0FF54DE5-C571-48E8-A5BC-B369434E2F44}" type="slidenum">
              <a:rPr lang="en-US" smtClean="0"/>
              <a:pPr/>
              <a:t>6</a:t>
            </a:fld>
            <a:endParaRPr lang="en-US"/>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Scope &amp; Interpretation</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623955"/>
          </a:xfrm>
        </p:spPr>
        <p:txBody>
          <a:bodyPr>
            <a:normAutofit/>
          </a:bodyPr>
          <a:lstStyle/>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Part applies to:</a:t>
            </a:r>
          </a:p>
          <a:p>
            <a:pPr>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dirty="0">
                <a:effectLst/>
                <a:latin typeface="Calibri" panose="020F0502020204030204" pitchFamily="34" charset="0"/>
                <a:ea typeface="Calibri" panose="020F0502020204030204" pitchFamily="34" charset="0"/>
                <a:cs typeface="Times New Roman" panose="02020603050405020304" pitchFamily="18" charset="0"/>
              </a:rPr>
              <a:t> a Counterclaim by Def against the Claimant and someone else;</a:t>
            </a:r>
          </a:p>
          <a:p>
            <a:pPr marL="0" marR="0" indent="0">
              <a:lnSpc>
                <a:spcPct val="100000"/>
              </a:lnSpc>
              <a:spcBef>
                <a:spcPts val="0"/>
              </a:spcBef>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  An Additional </a:t>
            </a:r>
            <a:r>
              <a:rPr lang="en-US" sz="2400" dirty="0">
                <a:latin typeface="Calibri" panose="020F0502020204030204" pitchFamily="34" charset="0"/>
                <a:ea typeface="Calibri" panose="020F0502020204030204" pitchFamily="34" charset="0"/>
                <a:cs typeface="Times New Roman" panose="02020603050405020304" pitchFamily="18" charset="0"/>
              </a:rPr>
              <a:t>C</a:t>
            </a:r>
            <a:r>
              <a:rPr lang="en-US" sz="2400" dirty="0">
                <a:effectLst/>
                <a:latin typeface="Calibri" panose="020F0502020204030204" pitchFamily="34" charset="0"/>
                <a:ea typeface="Calibri" panose="020F0502020204030204" pitchFamily="34" charset="0"/>
                <a:cs typeface="Times New Roman" panose="02020603050405020304" pitchFamily="18" charset="0"/>
              </a:rPr>
              <a:t>laim by Def against someone for contribution or 	 	   indemnity (whether party to proceedings already or not); and</a:t>
            </a:r>
          </a:p>
          <a:p>
            <a:pPr marL="0" marR="0" indent="0">
              <a:lnSpc>
                <a:spcPct val="100000"/>
              </a:lnSpc>
              <a:spcBef>
                <a:spcPts val="0"/>
              </a:spcBef>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 Where an Additional </a:t>
            </a:r>
            <a:r>
              <a:rPr lang="en-US" sz="2400" dirty="0">
                <a:latin typeface="Calibri" panose="020F0502020204030204" pitchFamily="34" charset="0"/>
                <a:ea typeface="Calibri" panose="020F0502020204030204" pitchFamily="34" charset="0"/>
                <a:cs typeface="Times New Roman" panose="02020603050405020304" pitchFamily="18" charset="0"/>
              </a:rPr>
              <a:t>C</a:t>
            </a:r>
            <a:r>
              <a:rPr lang="en-US" sz="2400" dirty="0">
                <a:effectLst/>
                <a:latin typeface="Calibri" panose="020F0502020204030204" pitchFamily="34" charset="0"/>
                <a:ea typeface="Calibri" panose="020F0502020204030204" pitchFamily="34" charset="0"/>
                <a:cs typeface="Times New Roman" panose="02020603050405020304" pitchFamily="18" charset="0"/>
              </a:rPr>
              <a:t>laim made against a non-party, any claims now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being made by that non-party </a:t>
            </a:r>
          </a:p>
          <a:p>
            <a:pPr marL="0" indent="0">
              <a:buNone/>
            </a:pPr>
            <a:endParaRPr lang="en-US" sz="18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200"/>
            <a:ext cx="9980682" cy="1096962"/>
          </a:xfrm>
        </p:spPr>
        <p:txBody>
          <a:bodyPr/>
          <a:lstStyle/>
          <a:p>
            <a:r>
              <a:rPr lang="en-US" dirty="0"/>
              <a:t>Counterclaims</a:t>
            </a:r>
          </a:p>
        </p:txBody>
      </p:sp>
      <p:sp>
        <p:nvSpPr>
          <p:cNvPr id="5" name="Content Placeholder 4">
            <a:extLst>
              <a:ext uri="{FF2B5EF4-FFF2-40B4-BE49-F238E27FC236}">
                <a16:creationId xmlns:a16="http://schemas.microsoft.com/office/drawing/2014/main" xmlns="" id="{5887D49B-A3B6-4F06-9260-44AF1CB32E39}"/>
              </a:ext>
            </a:extLst>
          </p:cNvPr>
          <p:cNvSpPr>
            <a:spLocks noGrp="1"/>
          </p:cNvSpPr>
          <p:nvPr>
            <p:ph idx="1"/>
          </p:nvPr>
        </p:nvSpPr>
        <p:spPr>
          <a:xfrm>
            <a:off x="1104900" y="1548245"/>
            <a:ext cx="9982200" cy="4623955"/>
          </a:xfrm>
        </p:spPr>
        <p:txBody>
          <a:bodyPr>
            <a:normAutofit fontScale="85000" lnSpcReduction="20000"/>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Defendant can still counterclaim in his </a:t>
            </a:r>
            <a:r>
              <a:rPr lang="en-US" sz="2400" dirty="0" err="1">
                <a:latin typeface="Calibri" panose="020F0502020204030204" pitchFamily="34" charset="0"/>
                <a:ea typeface="Calibri" panose="020F0502020204030204" pitchFamily="34" charset="0"/>
                <a:cs typeface="Times New Roman" panose="02020603050405020304" pitchFamily="18" charset="0"/>
              </a:rPr>
              <a:t>D</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efence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without leave. At any other time, leave </a:t>
            </a:r>
            <a:r>
              <a:rPr lang="en-US" sz="2400" dirty="0">
                <a:latin typeface="Calibri" panose="020F0502020204030204" pitchFamily="34" charset="0"/>
                <a:ea typeface="Calibri" panose="020F0502020204030204" pitchFamily="34" charset="0"/>
                <a:cs typeface="Times New Roman" panose="02020603050405020304" pitchFamily="18" charset="0"/>
              </a:rPr>
              <a:t>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required. No need for Claimant to acknowledge service or intent to defend. (18.4) </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 </a:t>
            </a:r>
            <a:r>
              <a:rPr lang="en-US" sz="2400" dirty="0">
                <a:effectLst/>
                <a:latin typeface="Calibri" panose="020F0502020204030204" pitchFamily="34" charset="0"/>
                <a:ea typeface="Calibri" panose="020F0502020204030204" pitchFamily="34" charset="0"/>
                <a:cs typeface="Times New Roman" panose="02020603050405020304" pitchFamily="18" charset="0"/>
              </a:rPr>
              <a:t>Defendant who wishes to counterclaim against someone not a party, must get leave of Court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add them as an additional party.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Applic</a:t>
            </a:r>
            <a:r>
              <a:rPr lang="en-US" sz="2400" dirty="0">
                <a:effectLst/>
                <a:latin typeface="Calibri" panose="020F0502020204030204" pitchFamily="34" charset="0"/>
                <a:ea typeface="Calibri" panose="020F0502020204030204" pitchFamily="34" charset="0"/>
                <a:cs typeface="Times New Roman" panose="02020603050405020304" pitchFamily="18" charset="0"/>
              </a:rPr>
              <a:t> may be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exparte</a:t>
            </a:r>
            <a:r>
              <a:rPr lang="en-US" sz="2400" dirty="0">
                <a:effectLst/>
                <a:latin typeface="Calibri" panose="020F0502020204030204" pitchFamily="34" charset="0"/>
                <a:ea typeface="Calibri" panose="020F0502020204030204" pitchFamily="34" charset="0"/>
                <a:cs typeface="Times New Roman" panose="02020603050405020304" pitchFamily="18" charset="0"/>
              </a:rPr>
              <a:t>. Where Court gives leave, Ct must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give directions as to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mgmt</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the case (18.5)</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dirty="0">
                <a:effectLst/>
                <a:latin typeface="+mj-lt"/>
                <a:ea typeface="Calibri" panose="020F0502020204030204" pitchFamily="34" charset="0"/>
                <a:cs typeface="Times New Roman" panose="02020603050405020304" pitchFamily="18" charset="0"/>
              </a:rPr>
              <a:t>Claim for Contribution or Indemnity </a:t>
            </a:r>
          </a:p>
          <a:p>
            <a:pPr marL="0" marR="0" indent="0">
              <a:spcBef>
                <a:spcPts val="0"/>
              </a:spcBef>
              <a:spcAft>
                <a:spcPts val="0"/>
              </a:spcAft>
              <a:buNone/>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Defendant who has filed an Acknowledgment of Service or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who</a:t>
            </a:r>
            <a:r>
              <a:rPr lang="en-US" sz="2400" dirty="0">
                <a:effectLst/>
                <a:latin typeface="Calibri" panose="020F0502020204030204" pitchFamily="34" charset="0"/>
                <a:ea typeface="Calibri" panose="020F0502020204030204" pitchFamily="34" charset="0"/>
                <a:cs typeface="Times New Roman" panose="02020603050405020304" pitchFamily="18" charset="0"/>
              </a:rPr>
              <a:t> wants to make a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claim for Contribution or Indemnity must file Notice containing statement of nature and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grounds of his Additional Claim and serve on that party. (18.6) </a:t>
            </a:r>
          </a:p>
          <a:p>
            <a:pPr marL="0" marR="0">
              <a:spcBef>
                <a:spcPts val="0"/>
              </a:spcBef>
              <a:spcAft>
                <a:spcPts val="0"/>
              </a:spcAft>
            </a:pP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Defendant making an additional claim for Contribution or Indemnity can do so without leave </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if:</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 	he files and serves the Notice with his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OR</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(ii)   where another party is added to the claim later, within 28 days of that new party filing   </a:t>
            </a:r>
          </a:p>
          <a:p>
            <a:pPr marL="457200" lvl="1"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its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029"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     A</a:t>
            </a:r>
            <a:r>
              <a:rPr lang="en-US" sz="2400" dirty="0">
                <a:effectLst/>
                <a:latin typeface="Calibri" panose="020F0502020204030204" pitchFamily="34" charset="0"/>
                <a:ea typeface="Calibri" panose="020F0502020204030204" pitchFamily="34" charset="0"/>
                <a:cs typeface="Times New Roman" panose="02020603050405020304" pitchFamily="18" charset="0"/>
              </a:rPr>
              <a:t>t any other time, the Defendant must get leave of Court </a:t>
            </a:r>
            <a:endParaRPr lang="en-US" sz="24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13056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nchor="b">
            <a:normAutofit/>
          </a:bodyPr>
          <a:lstStyle/>
          <a:p>
            <a:r>
              <a:rPr lang="en-US" dirty="0"/>
              <a:t>The Additional Claim </a:t>
            </a:r>
          </a:p>
        </p:txBody>
      </p:sp>
      <p:graphicFrame>
        <p:nvGraphicFramePr>
          <p:cNvPr id="11" name="Content Placeholder 4">
            <a:extLst>
              <a:ext uri="{FF2B5EF4-FFF2-40B4-BE49-F238E27FC236}">
                <a16:creationId xmlns:a16="http://schemas.microsoft.com/office/drawing/2014/main" xmlns="" id="{729D96C3-49EA-A9CF-0986-E2578AD4FE6D}"/>
              </a:ext>
            </a:extLst>
          </p:cNvPr>
          <p:cNvGraphicFramePr>
            <a:graphicFrameLocks noGrp="1"/>
          </p:cNvGraphicFramePr>
          <p:nvPr>
            <p:ph idx="1"/>
            <p:extLst>
              <p:ext uri="{D42A27DB-BD31-4B8C-83A1-F6EECF244321}">
                <p14:modId xmlns:p14="http://schemas.microsoft.com/office/powerpoint/2010/main" val="1700841685"/>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33065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8DE47A430154598FD30FCE61D01D9" ma:contentTypeVersion="17" ma:contentTypeDescription="Create a new document." ma:contentTypeScope="" ma:versionID="0094a25908fe68797c8699e39bd613c0">
  <xsd:schema xmlns:xsd="http://www.w3.org/2001/XMLSchema" xmlns:xs="http://www.w3.org/2001/XMLSchema" xmlns:p="http://schemas.microsoft.com/office/2006/metadata/properties" xmlns:ns1="http://schemas.microsoft.com/sharepoint/v3" xmlns:ns3="cf99b08c-06d2-4995-8919-610a428a48f6" xmlns:ns4="cf97a002-5e9d-44e6-aa35-cee94d8c2016" targetNamespace="http://schemas.microsoft.com/office/2006/metadata/properties" ma:root="true" ma:fieldsID="e65f52e3da113fea8b9bf38f80ebdd97" ns1:_="" ns3:_="" ns4:_="">
    <xsd:import namespace="http://schemas.microsoft.com/sharepoint/v3"/>
    <xsd:import namespace="cf99b08c-06d2-4995-8919-610a428a48f6"/>
    <xsd:import namespace="cf97a002-5e9d-44e6-aa35-cee94d8c2016"/>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99b08c-06d2-4995-8919-610a428a48f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f97a002-5e9d-44e6-aa35-cee94d8c201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cf97a002-5e9d-44e6-aa35-cee94d8c201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f99b08c-06d2-4995-8919-610a428a48f6"/>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1F323E8-A1B6-43DF-9CCA-0868113DB5AD}">
  <ds:schemaRefs>
    <ds:schemaRef ds:uri="http://schemas.microsoft.com/sharepoint/v3/contenttype/forms"/>
  </ds:schemaRefs>
</ds:datastoreItem>
</file>

<file path=customXml/itemProps3.xml><?xml version="1.0" encoding="utf-8"?>
<ds:datastoreItem xmlns:ds="http://schemas.openxmlformats.org/officeDocument/2006/customXml" ds:itemID="{78E291EA-B79E-407A-B011-178C4CABB35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cf99b08c-06d2-4995-8919-610a428a48f6"/>
    <ds:schemaRef ds:uri="cf97a002-5e9d-44e6-aa35-cee94d8c201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4201</TotalTime>
  <Words>3940</Words>
  <Application>Microsoft Office PowerPoint</Application>
  <PresentationFormat>Widescreen</PresentationFormat>
  <Paragraphs>608</Paragraphs>
  <Slides>49</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Euphemia</vt:lpstr>
      <vt:lpstr>Plantagenet Cherokee</vt:lpstr>
      <vt:lpstr>Times New Roman</vt:lpstr>
      <vt:lpstr>Wingdings</vt:lpstr>
      <vt:lpstr>Academic Literature 16x9</vt:lpstr>
      <vt:lpstr>The new civil procedure rules parts 18 - 23</vt:lpstr>
      <vt:lpstr>What We Will Cover</vt:lpstr>
      <vt:lpstr>The Overriding Objective </vt:lpstr>
      <vt:lpstr>The Overriding Objective cont’d</vt:lpstr>
      <vt:lpstr>Application for overriding objective by the court</vt:lpstr>
      <vt:lpstr>Part 18 – Counterclaims &amp; additional claims</vt:lpstr>
      <vt:lpstr>Scope &amp; Interpretation</vt:lpstr>
      <vt:lpstr>Counterclaims</vt:lpstr>
      <vt:lpstr>The Additional Claim </vt:lpstr>
      <vt:lpstr>The Additional Claim (cont’d)</vt:lpstr>
      <vt:lpstr>Service of Counterclaim &amp; Additional Claims </vt:lpstr>
      <vt:lpstr>Application for Leave to Issue an Additional Claim</vt:lpstr>
      <vt:lpstr>Additional Claim or Separate Claim?</vt:lpstr>
      <vt:lpstr>Additional Claim &amp; Default Judgment?</vt:lpstr>
      <vt:lpstr>Service of Additional Claim  </vt:lpstr>
      <vt:lpstr>Defence Filed to Additional Claim?  </vt:lpstr>
      <vt:lpstr>Part 19 – addition &amp;                     Substitution of                    parties</vt:lpstr>
      <vt:lpstr>Change of Parties (19.2)</vt:lpstr>
      <vt:lpstr>Change of Parties (19.2)</vt:lpstr>
      <vt:lpstr>Adding &amp; Substituting Parties </vt:lpstr>
      <vt:lpstr>Adding or Substituting Parties after Limitation  </vt:lpstr>
      <vt:lpstr>Part 20 – changes to statement                        of case</vt:lpstr>
      <vt:lpstr>Changes to Statement of Case </vt:lpstr>
      <vt:lpstr>NB - Changes to Statement of Case</vt:lpstr>
      <vt:lpstr> NB - Changes to Statement of Case cont’d </vt:lpstr>
      <vt:lpstr>Changes to Statement of Case – After Expiration of Limitation Period (20.2) </vt:lpstr>
      <vt:lpstr>Practice Direction 20 – Changes to Statements of Case</vt:lpstr>
      <vt:lpstr>Part 21 – representative parties                    </vt:lpstr>
      <vt:lpstr>Representative Parties</vt:lpstr>
      <vt:lpstr>Representative Parties cont’d </vt:lpstr>
      <vt:lpstr>Representation of Parties Who Cannot be Ascertained</vt:lpstr>
      <vt:lpstr>Representation of Parties Who Cannot be Ascertained</vt:lpstr>
      <vt:lpstr>Proceedings Against Estate of Deceased Person </vt:lpstr>
      <vt:lpstr>Proceedings Against Estate of Deceased Person cont’d</vt:lpstr>
      <vt:lpstr>Proceedings Against Estate of Deceased Person</vt:lpstr>
      <vt:lpstr>Part 22 – Miscellaneous rules                         about parties                    </vt:lpstr>
      <vt:lpstr>Partners </vt:lpstr>
      <vt:lpstr>Persons Carrying on Business in Another Name </vt:lpstr>
      <vt:lpstr>Part 23 – MINORS &amp; PATIENTS                   </vt:lpstr>
      <vt:lpstr>Appointment of a Litigation Guardian (“LG”) </vt:lpstr>
      <vt:lpstr>Stage of Proceedings when Litigation Guardian Necessary (23.3)</vt:lpstr>
      <vt:lpstr>Who Can be a Litigation Guardian</vt:lpstr>
      <vt:lpstr>Conditions for Being a Litigation Guardian</vt:lpstr>
      <vt:lpstr>Becoming An LG without Court Order </vt:lpstr>
      <vt:lpstr>Appointment of LG By Court Order</vt:lpstr>
      <vt:lpstr>Termination of LG </vt:lpstr>
      <vt:lpstr>Termination of LG cont’d</vt:lpstr>
      <vt:lpstr>Settlement/Compromise on Behalf of a Minor or Patient</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civil procedure rules parts 18 - 23</dc:title>
  <dc:creator>Nicole Sutherland King</dc:creator>
  <cp:lastModifiedBy>User</cp:lastModifiedBy>
  <cp:revision>63</cp:revision>
  <cp:lastPrinted>2022-03-23T14:49:25Z</cp:lastPrinted>
  <dcterms:created xsi:type="dcterms:W3CDTF">2022-03-13T12:23:06Z</dcterms:created>
  <dcterms:modified xsi:type="dcterms:W3CDTF">2022-04-01T17:13:38Z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0x010100A8D8DE47A430154598FD30FCE61D01D9</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